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74" autoAdjust="0"/>
    <p:restoredTop sz="94660"/>
  </p:normalViewPr>
  <p:slideViewPr>
    <p:cSldViewPr snapToGrid="0">
      <p:cViewPr varScale="1">
        <p:scale>
          <a:sx n="91" d="100"/>
          <a:sy n="91" d="100"/>
        </p:scale>
        <p:origin x="-12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11/23/2017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11/23/2017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11/23/2017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11/23/2017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11/23/2017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11/23/2017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11/23/2017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11/23/2017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11/23/2017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11/23/2017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11/23/2017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11/23/2017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428" y="1416675"/>
            <a:ext cx="10934164" cy="4494727"/>
          </a:xfrm>
        </p:spPr>
        <p:txBody>
          <a:bodyPr>
            <a:normAutofit/>
          </a:bodyPr>
          <a:lstStyle/>
          <a:p>
            <a:pPr algn="ctr"/>
            <a:r>
              <a:rPr lang="en-US" sz="7200" b="1" spc="0"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t>CHEST  X-Ray</a:t>
            </a:r>
            <a:br>
              <a:rPr lang="en-US" sz="7200" b="1" spc="0"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br>
            <a:r>
              <a:rPr lang="en-US" sz="7200" b="1" spc="0"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t>          Basic Interpretation  II        </a:t>
            </a:r>
            <a:br>
              <a:rPr lang="en-US" sz="7200" b="1" spc="0"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br>
            <a:r>
              <a:rPr lang="en-US" sz="7200" b="1" spc="0"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rPr>
              <a:t>         </a:t>
            </a:r>
            <a:endParaRPr lang="en-US" sz="7200" dirty="0"/>
          </a:p>
        </p:txBody>
      </p:sp>
    </p:spTree>
    <p:extLst>
      <p:ext uri="{BB962C8B-B14F-4D97-AF65-F5344CB8AC3E}">
        <p14:creationId xmlns:p14="http://schemas.microsoft.com/office/powerpoint/2010/main" xmlns="" val="15375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76" y="4752304"/>
            <a:ext cx="11860369" cy="2009104"/>
          </a:xfrm>
        </p:spPr>
        <p:txBody>
          <a:bodyPr>
            <a:normAutofit/>
          </a:bodyPr>
          <a:lstStyle/>
          <a:p>
            <a:r>
              <a:rPr lang="en-US" sz="2400" dirty="0"/>
              <a:t>The location of the cardiac valves is best determined on the lateral radiograph.</a:t>
            </a:r>
            <a:br>
              <a:rPr lang="en-US" sz="2400" dirty="0"/>
            </a:br>
            <a:r>
              <a:rPr lang="en-US" sz="2400" dirty="0"/>
              <a:t> A line is drawn on the lateral radiograph from the carina to the cardiac apex.</a:t>
            </a:r>
            <a:br>
              <a:rPr lang="en-US" sz="2400" dirty="0"/>
            </a:br>
            <a:r>
              <a:rPr lang="en-US" sz="2400" dirty="0"/>
              <a:t> The pulmonic and aortic valves generally sit above this line and the tricuspid and mitral valves sit below this </a:t>
            </a:r>
            <a:r>
              <a:rPr lang="en-US" sz="2400" dirty="0" smtClean="0"/>
              <a:t>line</a:t>
            </a:r>
            <a:r>
              <a:rPr lang="en-US" sz="2400" dirty="0"/>
              <a:t/>
            </a:r>
            <a:br>
              <a:rPr lang="en-US" sz="2400" dirty="0"/>
            </a:br>
            <a:r>
              <a:rPr lang="en-US" sz="2400" dirty="0"/>
              <a:t>On this lateral view you can get a good impression of the enlargement of the left atrium</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69712" y="58202"/>
            <a:ext cx="6075549" cy="4694102"/>
          </a:xfrm>
        </p:spPr>
      </p:pic>
    </p:spTree>
    <p:extLst>
      <p:ext uri="{BB962C8B-B14F-4D97-AF65-F5344CB8AC3E}">
        <p14:creationId xmlns:p14="http://schemas.microsoft.com/office/powerpoint/2010/main" xmlns="" val="1999085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1" y="4868213"/>
            <a:ext cx="11784168" cy="1867437"/>
          </a:xfrm>
        </p:spPr>
        <p:txBody>
          <a:bodyPr>
            <a:normAutofit/>
          </a:bodyPr>
          <a:lstStyle/>
          <a:p>
            <a:r>
              <a:rPr lang="en-US" sz="2400" dirty="0"/>
              <a:t>Cardiac </a:t>
            </a:r>
            <a:r>
              <a:rPr lang="en-US" sz="2400" dirty="0" smtClean="0"/>
              <a:t>incisura</a:t>
            </a:r>
            <a:r>
              <a:rPr lang="en-US" sz="2400" dirty="0"/>
              <a:t/>
            </a:r>
            <a:br>
              <a:rPr lang="en-US" sz="2400" dirty="0"/>
            </a:br>
            <a:r>
              <a:rPr lang="en-US" sz="2400" dirty="0"/>
              <a:t>On the right side of the chest the lung will lie against the anterior chest wall.</a:t>
            </a:r>
            <a:br>
              <a:rPr lang="en-US" sz="2400" dirty="0"/>
            </a:br>
            <a:r>
              <a:rPr lang="en-US" sz="2400" dirty="0"/>
              <a:t> On the left however the inferior part of the lung may not reach the anterior chest wall, since the heart or pericardial fat or effusion is situated there</a:t>
            </a:r>
            <a:br>
              <a:rPr lang="en-US" sz="2400" dirty="0"/>
            </a:br>
            <a:endParaRPr lang="en-US" sz="2400"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18790" y="90152"/>
            <a:ext cx="5479269" cy="5151549"/>
          </a:xfrm>
        </p:spPr>
      </p:pic>
    </p:spTree>
    <p:extLst>
      <p:ext uri="{BB962C8B-B14F-4D97-AF65-F5344CB8AC3E}">
        <p14:creationId xmlns:p14="http://schemas.microsoft.com/office/powerpoint/2010/main" xmlns="" val="440342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78" y="4958366"/>
            <a:ext cx="11886126" cy="1712890"/>
          </a:xfrm>
        </p:spPr>
        <p:txBody>
          <a:bodyPr>
            <a:normAutofit/>
          </a:bodyPr>
          <a:lstStyle/>
          <a:p>
            <a:r>
              <a:rPr lang="en-US" sz="2400" dirty="0"/>
              <a:t>This causes a density on the anteroinferior side on the lateral view which can have many forms.</a:t>
            </a:r>
            <a:br>
              <a:rPr lang="en-US" sz="2400" dirty="0"/>
            </a:br>
            <a:r>
              <a:rPr lang="en-US" sz="2400" dirty="0"/>
              <a:t> It is a normal finding, which can be seen on many chest x-rays and should not be mistaken for pathology in the lingula or middle lobe.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66074" y="115910"/>
            <a:ext cx="9916733" cy="4958366"/>
          </a:xfrm>
        </p:spPr>
      </p:pic>
    </p:spTree>
    <p:extLst>
      <p:ext uri="{BB962C8B-B14F-4D97-AF65-F5344CB8AC3E}">
        <p14:creationId xmlns:p14="http://schemas.microsoft.com/office/powerpoint/2010/main" xmlns="" val="2785816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5" y="5318974"/>
            <a:ext cx="11860369" cy="1442433"/>
          </a:xfrm>
        </p:spPr>
        <p:txBody>
          <a:bodyPr>
            <a:normAutofit/>
          </a:bodyPr>
          <a:lstStyle/>
          <a:p>
            <a:r>
              <a:rPr lang="en-US" sz="2400" dirty="0"/>
              <a:t>The explanation for the cardiac incisura is seen on this CT-image.</a:t>
            </a:r>
            <a:br>
              <a:rPr lang="en-US" sz="2400" dirty="0"/>
            </a:br>
            <a:r>
              <a:rPr lang="en-US" sz="2400" dirty="0"/>
              <a:t> At the level of the inferior part of the heart we can appreciate that the lower lobe of the right lung is seen more anteriorly compared to the left lower lobe.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38966" y="170129"/>
            <a:ext cx="7481552" cy="5264752"/>
          </a:xfrm>
        </p:spPr>
      </p:pic>
    </p:spTree>
    <p:extLst>
      <p:ext uri="{BB962C8B-B14F-4D97-AF65-F5344CB8AC3E}">
        <p14:creationId xmlns:p14="http://schemas.microsoft.com/office/powerpoint/2010/main" xmlns="" val="2000257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76" y="4365938"/>
            <a:ext cx="11873249" cy="2305318"/>
          </a:xfrm>
        </p:spPr>
        <p:txBody>
          <a:bodyPr>
            <a:noAutofit/>
          </a:bodyPr>
          <a:lstStyle/>
          <a:p>
            <a:r>
              <a:rPr lang="en-US" sz="2400" dirty="0"/>
              <a:t>Pacemaker</a:t>
            </a:r>
            <a:br>
              <a:rPr lang="en-US" sz="2400" dirty="0"/>
            </a:br>
            <a:r>
              <a:rPr lang="en-US" sz="2400" dirty="0"/>
              <a:t> There are different types of cardiac pacemakers.</a:t>
            </a:r>
            <a:br>
              <a:rPr lang="en-US" sz="2400" dirty="0"/>
            </a:br>
            <a:r>
              <a:rPr lang="en-US" sz="2400" dirty="0"/>
              <a:t> Here we see a pacemaker with one lead in the right atrium and another in the right ventricle</a:t>
            </a:r>
            <a:r>
              <a:rPr lang="en-US" sz="2400" dirty="0" smtClean="0"/>
              <a:t>.</a:t>
            </a:r>
            <a:r>
              <a:rPr lang="en-US" sz="2400" dirty="0"/>
              <a:t/>
            </a:r>
            <a:br>
              <a:rPr lang="en-US" sz="2400" dirty="0"/>
            </a:br>
            <a:r>
              <a:rPr lang="en-US" sz="2400" dirty="0"/>
              <a:t>A third lead is seen, which is guided through the coronary sinus towards the left ventricle.</a:t>
            </a:r>
            <a:br>
              <a:rPr lang="en-US" sz="2400" dirty="0"/>
            </a:br>
            <a:r>
              <a:rPr lang="en-US" sz="2400" dirty="0"/>
              <a:t> This is done in patients with asynchrone ventricular contractions.</a:t>
            </a:r>
            <a:br>
              <a:rPr lang="en-US" sz="2400" dirty="0"/>
            </a:br>
            <a:r>
              <a:rPr lang="en-US" sz="2400" dirty="0"/>
              <a:t> Pacing both ventricles at the same time will lead to synchrone contractions and a better cardiac output</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50452" y="82752"/>
            <a:ext cx="8317796" cy="4283187"/>
          </a:xfrm>
        </p:spPr>
      </p:pic>
    </p:spTree>
    <p:extLst>
      <p:ext uri="{BB962C8B-B14F-4D97-AF65-F5344CB8AC3E}">
        <p14:creationId xmlns:p14="http://schemas.microsoft.com/office/powerpoint/2010/main" xmlns="" val="1608508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7" y="4855334"/>
            <a:ext cx="11874322" cy="1867437"/>
          </a:xfrm>
        </p:spPr>
        <p:txBody>
          <a:bodyPr>
            <a:normAutofit/>
          </a:bodyPr>
          <a:lstStyle/>
          <a:p>
            <a:r>
              <a:rPr lang="en-US" sz="2400" dirty="0"/>
              <a:t>Pericardial </a:t>
            </a:r>
            <a:r>
              <a:rPr lang="en-US" sz="2400" dirty="0" smtClean="0"/>
              <a:t>effusion</a:t>
            </a:r>
            <a:r>
              <a:rPr lang="en-US" sz="2400" dirty="0"/>
              <a:t/>
            </a:r>
            <a:br>
              <a:rPr lang="en-US" sz="2400" dirty="0"/>
            </a:br>
            <a:r>
              <a:rPr lang="en-US" sz="2400" dirty="0"/>
              <a:t>Whenever we encounter a large heart figure, we should always be aware of the possibility of pericardial effusion simulating a large heart</a:t>
            </a:r>
            <a:r>
              <a:rPr lang="en-US" sz="2400" dirty="0" smtClean="0"/>
              <a:t>.</a:t>
            </a:r>
            <a:r>
              <a:rPr lang="en-US" sz="2400" dirty="0"/>
              <a:t/>
            </a:r>
            <a:br>
              <a:rPr lang="en-US" sz="2400" dirty="0"/>
            </a:br>
            <a:r>
              <a:rPr lang="en-US" sz="2400" dirty="0"/>
              <a:t>On the chest x-ray it looks as if this patient has a dilated heart while on the CT it is clear, that it is the pericardial effusion that is responsible for the enlarged heart figure</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6333" y="103031"/>
            <a:ext cx="11410749" cy="4752303"/>
          </a:xfrm>
        </p:spPr>
      </p:pic>
    </p:spTree>
    <p:extLst>
      <p:ext uri="{BB962C8B-B14F-4D97-AF65-F5344CB8AC3E}">
        <p14:creationId xmlns:p14="http://schemas.microsoft.com/office/powerpoint/2010/main" xmlns="" val="2057296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048518"/>
            <a:ext cx="11912957" cy="1674254"/>
          </a:xfrm>
        </p:spPr>
        <p:txBody>
          <a:bodyPr>
            <a:normAutofit fontScale="90000"/>
          </a:bodyPr>
          <a:lstStyle/>
          <a:p>
            <a:r>
              <a:rPr lang="en-US" sz="2400" dirty="0"/>
              <a:t>Especially in patients who had recent cardiac surgery an enlargement of the heart figure can indicate pericardial bleeding</a:t>
            </a:r>
            <a:r>
              <a:rPr lang="en-US" sz="2400" dirty="0" smtClean="0"/>
              <a:t>.</a:t>
            </a:r>
            <a:r>
              <a:rPr lang="en-US" sz="2400" dirty="0"/>
              <a:t/>
            </a:r>
            <a:br>
              <a:rPr lang="en-US" sz="2400" dirty="0"/>
            </a:br>
            <a:r>
              <a:rPr lang="en-US" sz="2400" dirty="0"/>
              <a:t>This patient had a change in the heart configuration and pericardial bleeding was suspected.</a:t>
            </a:r>
            <a:br>
              <a:rPr lang="en-US" sz="2400" dirty="0"/>
            </a:br>
            <a:r>
              <a:rPr lang="en-US" sz="2400" dirty="0"/>
              <a:t> Ultrasound demonstrated only a minimal pericardial effusion.</a:t>
            </a:r>
            <a:br>
              <a:rPr lang="en-US" sz="2400" dirty="0"/>
            </a:br>
            <a:r>
              <a:rPr lang="en-US" sz="2400" dirty="0"/>
              <a:t> Continue with the CT</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72744" y="210577"/>
            <a:ext cx="6529589" cy="4685241"/>
          </a:xfrm>
        </p:spPr>
      </p:pic>
    </p:spTree>
    <p:extLst>
      <p:ext uri="{BB962C8B-B14F-4D97-AF65-F5344CB8AC3E}">
        <p14:creationId xmlns:p14="http://schemas.microsoft.com/office/powerpoint/2010/main" xmlns="" val="571474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4378818"/>
            <a:ext cx="11925836" cy="2318196"/>
          </a:xfrm>
        </p:spPr>
        <p:txBody>
          <a:bodyPr>
            <a:normAutofit/>
          </a:bodyPr>
          <a:lstStyle/>
          <a:p>
            <a:r>
              <a:rPr lang="en-US" sz="2400" dirty="0"/>
              <a:t>There is a large pericardial effusion, which is located posteriorly to the left ventricle (blue arrow).</a:t>
            </a:r>
            <a:br>
              <a:rPr lang="en-US" sz="2400" dirty="0"/>
            </a:br>
            <a:r>
              <a:rPr lang="en-US" sz="2400" dirty="0"/>
              <a:t> The left </a:t>
            </a:r>
            <a:r>
              <a:rPr lang="en-US" sz="2400"/>
              <a:t>ventricle </a:t>
            </a:r>
            <a:r>
              <a:rPr lang="en-US" sz="2400" smtClean="0"/>
              <a:t> </a:t>
            </a:r>
            <a:r>
              <a:rPr lang="en-US" sz="2400" dirty="0"/>
              <a:t>filled with contrast and is compressed (red arrow).</a:t>
            </a:r>
            <a:br>
              <a:rPr lang="en-US" sz="2400" dirty="0"/>
            </a:br>
            <a:r>
              <a:rPr lang="en-US" sz="2400" dirty="0"/>
              <a:t> At surgery a large hematoma in the posterior part of the pericardium was found</a:t>
            </a:r>
            <a:r>
              <a:rPr lang="en-US" sz="2400" dirty="0" smtClean="0"/>
              <a:t>.</a:t>
            </a:r>
            <a:r>
              <a:rPr lang="en-US" sz="2400" dirty="0"/>
              <a:t/>
            </a:r>
            <a:br>
              <a:rPr lang="en-US" sz="2400" dirty="0"/>
            </a:br>
            <a:r>
              <a:rPr lang="en-US" sz="2400" dirty="0"/>
              <a:t>Notice that on the anterior side there is only a minimal collection of pericardial fluid, which explains why the ultrasound examination underestimated the amount of pericardial </a:t>
            </a:r>
            <a:r>
              <a:rPr lang="en-US" sz="2400" dirty="0" smtClean="0"/>
              <a:t>fluid</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48533" y="0"/>
            <a:ext cx="6886348" cy="4468970"/>
          </a:xfrm>
        </p:spPr>
      </p:pic>
    </p:spTree>
    <p:extLst>
      <p:ext uri="{BB962C8B-B14F-4D97-AF65-F5344CB8AC3E}">
        <p14:creationId xmlns:p14="http://schemas.microsoft.com/office/powerpoint/2010/main" xmlns="" val="1277859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3" y="5035639"/>
            <a:ext cx="11758411" cy="1712890"/>
          </a:xfrm>
        </p:spPr>
        <p:txBody>
          <a:bodyPr>
            <a:normAutofit/>
          </a:bodyPr>
          <a:lstStyle/>
          <a:p>
            <a:r>
              <a:rPr lang="en-US" sz="2400" dirty="0"/>
              <a:t>Here another patient who had valve-replacement</a:t>
            </a:r>
            <a:r>
              <a:rPr lang="en-US" sz="2400" dirty="0" smtClean="0"/>
              <a:t>.</a:t>
            </a:r>
            <a:r>
              <a:rPr lang="en-US" sz="2400" dirty="0"/>
              <a:t/>
            </a:r>
            <a:br>
              <a:rPr lang="en-US" sz="2400" dirty="0"/>
            </a:br>
            <a:r>
              <a:rPr lang="en-US" sz="2400" dirty="0"/>
              <a:t>Notice the large heart size.</a:t>
            </a:r>
            <a:br>
              <a:rPr lang="en-US" sz="2400" dirty="0"/>
            </a:br>
            <a:r>
              <a:rPr lang="en-US" sz="2400" dirty="0"/>
              <a:t> There is redistribution of the pulmonary vessels which indicates heart failure</a:t>
            </a:r>
            <a:r>
              <a:rPr lang="en-US" sz="2400" dirty="0" smtClean="0"/>
              <a:t>.</a:t>
            </a:r>
            <a:r>
              <a:rPr lang="en-US" sz="2400" dirty="0"/>
              <a:t/>
            </a:r>
            <a:br>
              <a:rPr lang="en-US" sz="2400" dirty="0"/>
            </a:br>
            <a:r>
              <a:rPr lang="en-US" sz="2400" dirty="0"/>
              <a:t>Continue with the CT</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10227" y="261182"/>
            <a:ext cx="9774124" cy="4774457"/>
          </a:xfrm>
        </p:spPr>
      </p:pic>
    </p:spTree>
    <p:extLst>
      <p:ext uri="{BB962C8B-B14F-4D97-AF65-F5344CB8AC3E}">
        <p14:creationId xmlns:p14="http://schemas.microsoft.com/office/powerpoint/2010/main" xmlns="" val="1181257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5460641"/>
            <a:ext cx="11887199" cy="1210615"/>
          </a:xfrm>
        </p:spPr>
        <p:txBody>
          <a:bodyPr>
            <a:normAutofit/>
          </a:bodyPr>
          <a:lstStyle/>
          <a:p>
            <a:r>
              <a:rPr lang="en-US" sz="2400" dirty="0"/>
              <a:t>The CT-image shows a large pericardial effusion</a:t>
            </a:r>
            <a:r>
              <a:rPr lang="en-US" sz="2400" dirty="0" smtClean="0"/>
              <a:t>.</a:t>
            </a:r>
            <a:r>
              <a:rPr lang="en-US" sz="2400" dirty="0"/>
              <a:t/>
            </a:r>
            <a:br>
              <a:rPr lang="en-US" sz="2400" dirty="0"/>
            </a:br>
            <a:r>
              <a:rPr lang="en-US" sz="2400" dirty="0"/>
              <a:t>Always compare these post-operative chest films with the pre-operative </a:t>
            </a:r>
            <a:r>
              <a:rPr lang="en-US" sz="2400" dirty="0" smtClean="0"/>
              <a:t>ones</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82385" y="170236"/>
            <a:ext cx="10005763" cy="5290405"/>
          </a:xfrm>
        </p:spPr>
      </p:pic>
    </p:spTree>
    <p:extLst>
      <p:ext uri="{BB962C8B-B14F-4D97-AF65-F5344CB8AC3E}">
        <p14:creationId xmlns:p14="http://schemas.microsoft.com/office/powerpoint/2010/main" xmlns="" val="4079194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4945487"/>
            <a:ext cx="11912958" cy="1912513"/>
          </a:xfrm>
        </p:spPr>
        <p:txBody>
          <a:bodyPr>
            <a:normAutofit fontScale="90000"/>
          </a:bodyPr>
          <a:lstStyle/>
          <a:p>
            <a:r>
              <a:rPr lang="en-US" sz="2000" dirty="0"/>
              <a:t/>
            </a:r>
            <a:br>
              <a:rPr lang="en-US" sz="2000" dirty="0"/>
            </a:br>
            <a:r>
              <a:rPr lang="en-US" sz="2200" b="1" i="1" dirty="0"/>
              <a:t>Left Atrium</a:t>
            </a:r>
            <a:r>
              <a:rPr lang="en-US" sz="2200" b="1" dirty="0"/>
              <a:t> </a:t>
            </a:r>
            <a:r>
              <a:rPr lang="en-US" sz="2200" dirty="0"/>
              <a:t/>
            </a:r>
            <a:br>
              <a:rPr lang="en-US" sz="2200" dirty="0"/>
            </a:br>
            <a:r>
              <a:rPr lang="en-US" sz="2200" dirty="0"/>
              <a:t>Most posterior </a:t>
            </a:r>
            <a:r>
              <a:rPr lang="en-US" sz="2200" dirty="0" smtClean="0"/>
              <a:t>structure </a:t>
            </a:r>
            <a:r>
              <a:rPr lang="en-US" sz="2200" b="1" dirty="0" smtClean="0"/>
              <a:t>.</a:t>
            </a:r>
            <a:r>
              <a:rPr lang="en-US" sz="2200" dirty="0" smtClean="0"/>
              <a:t>Receives </a:t>
            </a:r>
            <a:r>
              <a:rPr lang="en-US" sz="2200" dirty="0"/>
              <a:t>blood from the pulmonary veins that run almost horizontally towards the left atrium.</a:t>
            </a:r>
            <a:br>
              <a:rPr lang="en-US" sz="2200" dirty="0"/>
            </a:br>
            <a:r>
              <a:rPr lang="en-US" sz="2200" dirty="0"/>
              <a:t>Left atrial appendage (in purple) can sometimes be seen as a small outpouching just below the pulmonary trunk.</a:t>
            </a:r>
            <a:br>
              <a:rPr lang="en-US" sz="2200" dirty="0"/>
            </a:br>
            <a:r>
              <a:rPr lang="en-US" sz="2200" dirty="0"/>
              <a:t>Enlargement of the left atrium results on the PA-view in outpouching of the upper heart contour on the right and an obtuse angle between the right and left main bronchus. On the lateral view bulging of the upper posterior contour will be seen</a:t>
            </a:r>
            <a:br>
              <a:rPr lang="en-US" sz="2200" dirty="0"/>
            </a:br>
            <a:endParaRPr lang="en-US" sz="2200"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33352" y="96674"/>
            <a:ext cx="5602308" cy="4953111"/>
          </a:xfrm>
        </p:spPr>
      </p:pic>
    </p:spTree>
    <p:extLst>
      <p:ext uri="{BB962C8B-B14F-4D97-AF65-F5344CB8AC3E}">
        <p14:creationId xmlns:p14="http://schemas.microsoft.com/office/powerpoint/2010/main" xmlns="" val="1359006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4932608"/>
            <a:ext cx="11938715" cy="1815922"/>
          </a:xfrm>
        </p:spPr>
        <p:txBody>
          <a:bodyPr>
            <a:normAutofit/>
          </a:bodyPr>
          <a:lstStyle/>
          <a:p>
            <a:r>
              <a:rPr lang="en-US" sz="2400" dirty="0" smtClean="0"/>
              <a:t>Calcifications</a:t>
            </a:r>
            <a:r>
              <a:rPr lang="en-US" sz="2400" dirty="0"/>
              <a:t/>
            </a:r>
            <a:br>
              <a:rPr lang="en-US" sz="2400" dirty="0"/>
            </a:br>
            <a:r>
              <a:rPr lang="en-US" sz="2400" dirty="0" smtClean="0"/>
              <a:t>   Detection </a:t>
            </a:r>
            <a:r>
              <a:rPr lang="en-US" sz="2400" dirty="0"/>
              <a:t>of calcifications within the heart is quite common.</a:t>
            </a:r>
            <a:br>
              <a:rPr lang="en-US" sz="2400" dirty="0"/>
            </a:br>
            <a:r>
              <a:rPr lang="en-US" sz="2400" dirty="0"/>
              <a:t> </a:t>
            </a:r>
            <a:r>
              <a:rPr lang="en-US" sz="2400" dirty="0" smtClean="0"/>
              <a:t>  The </a:t>
            </a:r>
            <a:r>
              <a:rPr lang="en-US" sz="2400" dirty="0"/>
              <a:t>most common are coronary artery calcifications and valve calcifications</a:t>
            </a:r>
            <a:r>
              <a:rPr lang="en-US" sz="2400" dirty="0" smtClean="0"/>
              <a:t>.</a:t>
            </a:r>
            <a:r>
              <a:rPr lang="en-US" sz="2400" dirty="0"/>
              <a:t/>
            </a:r>
            <a:br>
              <a:rPr lang="en-US" sz="2400" dirty="0"/>
            </a:br>
            <a:r>
              <a:rPr lang="en-US" sz="2400" dirty="0" smtClean="0"/>
              <a:t>   Here </a:t>
            </a:r>
            <a:r>
              <a:rPr lang="en-US" sz="2400" dirty="0"/>
              <a:t>we see pericardial calcifications which can be associated with constrictive pericarditis</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17491" y="190994"/>
            <a:ext cx="9626778" cy="4548432"/>
          </a:xfrm>
        </p:spPr>
      </p:pic>
    </p:spTree>
    <p:extLst>
      <p:ext uri="{BB962C8B-B14F-4D97-AF65-F5344CB8AC3E}">
        <p14:creationId xmlns:p14="http://schemas.microsoft.com/office/powerpoint/2010/main" xmlns="" val="3522055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2" y="5331854"/>
            <a:ext cx="11809927" cy="1429554"/>
          </a:xfrm>
        </p:spPr>
        <p:txBody>
          <a:bodyPr>
            <a:normAutofit/>
          </a:bodyPr>
          <a:lstStyle/>
          <a:p>
            <a:r>
              <a:rPr lang="en-US" sz="2400" dirty="0"/>
              <a:t>In this case there are calcifications that look like pericardial calcifications, but these are myocardial calcifications in an infarcted area of the left </a:t>
            </a:r>
            <a:r>
              <a:rPr lang="en-US" sz="2400" dirty="0" smtClean="0"/>
              <a:t>ventricle.</a:t>
            </a:r>
            <a:br>
              <a:rPr lang="en-US" sz="2400" dirty="0" smtClean="0"/>
            </a:br>
            <a:r>
              <a:rPr lang="en-US" sz="2400" dirty="0" smtClean="0"/>
              <a:t>Notice </a:t>
            </a:r>
            <a:r>
              <a:rPr lang="en-US" sz="2400" dirty="0"/>
              <a:t>that they follow the contour of the left ventricle</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16887" y="208438"/>
            <a:ext cx="9188275" cy="5123416"/>
          </a:xfrm>
        </p:spPr>
      </p:pic>
    </p:spTree>
    <p:extLst>
      <p:ext uri="{BB962C8B-B14F-4D97-AF65-F5344CB8AC3E}">
        <p14:creationId xmlns:p14="http://schemas.microsoft.com/office/powerpoint/2010/main" xmlns="" val="1530163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4641095"/>
            <a:ext cx="11912958" cy="2120313"/>
          </a:xfrm>
        </p:spPr>
        <p:txBody>
          <a:bodyPr>
            <a:normAutofit/>
          </a:bodyPr>
          <a:lstStyle/>
          <a:p>
            <a:r>
              <a:rPr lang="en-US" sz="2400" dirty="0"/>
              <a:t>Pericardial </a:t>
            </a:r>
            <a:r>
              <a:rPr lang="en-US" sz="2400" dirty="0" smtClean="0"/>
              <a:t>fatpad</a:t>
            </a:r>
            <a:r>
              <a:rPr lang="en-US" sz="2400" dirty="0"/>
              <a:t/>
            </a:r>
            <a:br>
              <a:rPr lang="en-US" sz="2400" dirty="0"/>
            </a:br>
            <a:r>
              <a:rPr lang="en-US" sz="2400" dirty="0"/>
              <a:t>Pericardial fat depositions are common.</a:t>
            </a:r>
            <a:br>
              <a:rPr lang="en-US" sz="2400" dirty="0"/>
            </a:br>
            <a:r>
              <a:rPr lang="en-US" sz="2400" dirty="0"/>
              <a:t> Sometimes a large fat pad can be seen (figure</a:t>
            </a:r>
            <a:r>
              <a:rPr lang="en-US" sz="2400" dirty="0" smtClean="0"/>
              <a:t>).</a:t>
            </a:r>
            <a:r>
              <a:rPr lang="en-US" sz="2400" dirty="0"/>
              <a:t/>
            </a:r>
            <a:br>
              <a:rPr lang="en-US" sz="2400" dirty="0"/>
            </a:br>
            <a:r>
              <a:rPr lang="en-US" sz="2400" dirty="0"/>
              <a:t>Necrosis of the fat pad has pathologic features similar to fat necrosis in epiploic appendagitis.</a:t>
            </a:r>
            <a:br>
              <a:rPr lang="en-US" sz="2400" dirty="0"/>
            </a:br>
            <a:r>
              <a:rPr lang="en-US" sz="2400" dirty="0"/>
              <a:t> It is an uncommon benign condition, that manifests as acute pleuritic chest pain in previously healthy </a:t>
            </a:r>
            <a:r>
              <a:rPr lang="en-US" sz="2400" dirty="0" smtClean="0"/>
              <a:t>persons.</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13645" y="0"/>
            <a:ext cx="8777721" cy="4641095"/>
          </a:xfrm>
        </p:spPr>
      </p:pic>
    </p:spTree>
    <p:extLst>
      <p:ext uri="{BB962C8B-B14F-4D97-AF65-F5344CB8AC3E}">
        <p14:creationId xmlns:p14="http://schemas.microsoft.com/office/powerpoint/2010/main" xmlns="" val="4233264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4417454"/>
            <a:ext cx="11912958" cy="2331076"/>
          </a:xfrm>
        </p:spPr>
        <p:txBody>
          <a:bodyPr>
            <a:noAutofit/>
          </a:bodyPr>
          <a:lstStyle/>
          <a:p>
            <a:r>
              <a:rPr lang="en-US" sz="2400" dirty="0"/>
              <a:t>Pericardial </a:t>
            </a:r>
            <a:r>
              <a:rPr lang="en-US" sz="2400" dirty="0" smtClean="0"/>
              <a:t>cyst</a:t>
            </a:r>
            <a:r>
              <a:rPr lang="en-US" sz="2400" dirty="0"/>
              <a:t/>
            </a:r>
            <a:br>
              <a:rPr lang="en-US" sz="2400" dirty="0"/>
            </a:br>
            <a:r>
              <a:rPr lang="en-US" sz="2400" dirty="0"/>
              <a:t>Pericardial cysts are connected to the pericardium and usually contain clear fluid.</a:t>
            </a:r>
            <a:br>
              <a:rPr lang="en-US" sz="2400" dirty="0"/>
            </a:br>
            <a:r>
              <a:rPr lang="en-US" sz="2400" dirty="0"/>
              <a:t> The majority of pericardial cysts arise in the anterior cardiophrenic angle, more frequently on the </a:t>
            </a:r>
            <a:r>
              <a:rPr lang="en-US" sz="2400" dirty="0" smtClean="0"/>
              <a:t>right side, </a:t>
            </a:r>
            <a:r>
              <a:rPr lang="en-US" sz="2400" dirty="0"/>
              <a:t>but they can be seen as high as the pericardial recesses at the level of the proximal aorta and pulmonary </a:t>
            </a:r>
            <a:r>
              <a:rPr lang="en-US" sz="2400" dirty="0" smtClean="0"/>
              <a:t>arteries. </a:t>
            </a:r>
            <a:r>
              <a:rPr lang="en-US" sz="2400" dirty="0"/>
              <a:t>Most patients are asymptomatic</a:t>
            </a:r>
            <a:r>
              <a:rPr lang="en-US" sz="2400" dirty="0" smtClean="0"/>
              <a:t>.</a:t>
            </a:r>
            <a:r>
              <a:rPr lang="en-US" sz="2400" dirty="0"/>
              <a:t/>
            </a:r>
            <a:br>
              <a:rPr lang="en-US" sz="2400" dirty="0"/>
            </a:br>
            <a:r>
              <a:rPr lang="en-US" sz="2400" dirty="0"/>
              <a:t>On the chest x-ray it seems as if there is a elevated left hemidiaphragm</a:t>
            </a:r>
            <a:r>
              <a:rPr lang="en-US" sz="2400" dirty="0" smtClean="0"/>
              <a:t>.</a:t>
            </a:r>
            <a:r>
              <a:rPr lang="en-US" sz="2400" dirty="0"/>
              <a:t/>
            </a:r>
            <a:br>
              <a:rPr lang="en-US" sz="2400" dirty="0"/>
            </a:br>
            <a:r>
              <a:rPr lang="en-US" sz="2400" dirty="0"/>
              <a:t>On CT however there is a cyst connected to the pericardium</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29325" y="103031"/>
            <a:ext cx="9238421" cy="4417454"/>
          </a:xfrm>
        </p:spPr>
      </p:pic>
    </p:spTree>
    <p:extLst>
      <p:ext uri="{BB962C8B-B14F-4D97-AF65-F5344CB8AC3E}">
        <p14:creationId xmlns:p14="http://schemas.microsoft.com/office/powerpoint/2010/main" xmlns="" val="2011625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5151548"/>
            <a:ext cx="11848564" cy="1545465"/>
          </a:xfrm>
        </p:spPr>
        <p:txBody>
          <a:bodyPr>
            <a:normAutofit/>
          </a:bodyPr>
          <a:lstStyle/>
          <a:p>
            <a:r>
              <a:rPr lang="en-US" sz="2400" dirty="0" smtClean="0"/>
              <a:t>The </a:t>
            </a:r>
            <a:r>
              <a:rPr lang="en-US" sz="2400" dirty="0"/>
              <a:t>normal hilar shadow is for 99% composed of vessels - pulmonary arteries and to a lesser extent </a:t>
            </a:r>
            <a:r>
              <a:rPr lang="en-US" sz="2400" dirty="0" smtClean="0"/>
              <a:t>veins .</a:t>
            </a:r>
            <a:r>
              <a:rPr lang="en-US" sz="2400" dirty="0"/>
              <a:t/>
            </a:r>
            <a:br>
              <a:rPr lang="en-US" sz="2400" dirty="0"/>
            </a:br>
            <a:r>
              <a:rPr lang="en-US" sz="2400" dirty="0"/>
              <a:t> The vessel margins are smooth and the vessels have branches.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63061" y="90152"/>
            <a:ext cx="7976397" cy="5220249"/>
          </a:xfrm>
        </p:spPr>
      </p:pic>
    </p:spTree>
    <p:extLst>
      <p:ext uri="{BB962C8B-B14F-4D97-AF65-F5344CB8AC3E}">
        <p14:creationId xmlns:p14="http://schemas.microsoft.com/office/powerpoint/2010/main" xmlns="" val="1094793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4958366"/>
            <a:ext cx="11951595" cy="1803041"/>
          </a:xfrm>
        </p:spPr>
        <p:txBody>
          <a:bodyPr>
            <a:normAutofit/>
          </a:bodyPr>
          <a:lstStyle/>
          <a:p>
            <a:r>
              <a:rPr lang="en-US" sz="2400" dirty="0"/>
              <a:t>The left pulmonary artery runs over the left main bronchus, while the right pulmonary artery runs in front of the right main bronchus, which is usually lower in position than the left main bronchus</a:t>
            </a:r>
            <a:r>
              <a:rPr lang="en-US" sz="2400" dirty="0" smtClean="0"/>
              <a:t>.</a:t>
            </a:r>
            <a:r>
              <a:rPr lang="en-US" sz="2400" dirty="0"/>
              <a:t/>
            </a:r>
            <a:br>
              <a:rPr lang="en-US" sz="2400" dirty="0"/>
            </a:br>
            <a:r>
              <a:rPr lang="en-US" sz="2400" dirty="0"/>
              <a:t>Hence the left hilum is higher than the right.</a:t>
            </a:r>
            <a:br>
              <a:rPr lang="en-US" sz="2400" dirty="0"/>
            </a:br>
            <a:r>
              <a:rPr lang="en-US" sz="2400" dirty="0"/>
              <a:t> Only in a minority of cases the right hilus is at the same level as the left, but never higher</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15921" y="90152"/>
            <a:ext cx="8366411" cy="4868214"/>
          </a:xfrm>
        </p:spPr>
      </p:pic>
    </p:spTree>
    <p:extLst>
      <p:ext uri="{BB962C8B-B14F-4D97-AF65-F5344CB8AC3E}">
        <p14:creationId xmlns:p14="http://schemas.microsoft.com/office/powerpoint/2010/main" xmlns="" val="3704358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9" y="4932608"/>
            <a:ext cx="11861442" cy="1790164"/>
          </a:xfrm>
        </p:spPr>
        <p:txBody>
          <a:bodyPr>
            <a:normAutofit/>
          </a:bodyPr>
          <a:lstStyle/>
          <a:p>
            <a:r>
              <a:rPr lang="en-US" sz="2400" dirty="0"/>
              <a:t>In this illustration the lower lobe arteries are </a:t>
            </a:r>
            <a:r>
              <a:rPr lang="en-US" sz="2400" dirty="0" smtClean="0"/>
              <a:t>colored </a:t>
            </a:r>
            <a:r>
              <a:rPr lang="en-US" sz="2400" dirty="0"/>
              <a:t>blue because they contain oxygen-poor blood</a:t>
            </a:r>
            <a:r>
              <a:rPr lang="en-US" sz="2400" dirty="0" smtClean="0"/>
              <a:t>.</a:t>
            </a:r>
            <a:r>
              <a:rPr lang="en-US" sz="2400" dirty="0"/>
              <a:t/>
            </a:r>
            <a:br>
              <a:rPr lang="en-US" sz="2400" dirty="0"/>
            </a:br>
            <a:r>
              <a:rPr lang="en-US" sz="2400" dirty="0"/>
              <a:t>They have a more vertical orientation, while the pulmonary veins run more horizontally towards the left atrium, which is located below the level of the main pulmonary arteries</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06689" y="153036"/>
            <a:ext cx="9578647" cy="4998513"/>
          </a:xfrm>
        </p:spPr>
      </p:pic>
    </p:spTree>
    <p:extLst>
      <p:ext uri="{BB962C8B-B14F-4D97-AF65-F5344CB8AC3E}">
        <p14:creationId xmlns:p14="http://schemas.microsoft.com/office/powerpoint/2010/main" xmlns="" val="3238370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7" y="4984124"/>
            <a:ext cx="11900078" cy="1777284"/>
          </a:xfrm>
        </p:spPr>
        <p:txBody>
          <a:bodyPr>
            <a:normAutofit/>
          </a:bodyPr>
          <a:lstStyle/>
          <a:p>
            <a:r>
              <a:rPr lang="en-US" sz="2400" dirty="0"/>
              <a:t>Both pulmonary arteries and veins can be identified on a lateral view and should not be mistaken for lymphadenopathy</a:t>
            </a:r>
            <a:r>
              <a:rPr lang="en-US" sz="2400" dirty="0" smtClean="0"/>
              <a:t>.</a:t>
            </a:r>
            <a:r>
              <a:rPr lang="en-US" sz="2400" dirty="0"/>
              <a:t/>
            </a:r>
            <a:br>
              <a:rPr lang="en-US" sz="2400" dirty="0"/>
            </a:br>
            <a:r>
              <a:rPr lang="en-US" sz="2400" dirty="0"/>
              <a:t>Sometimes the pulmonary veins can be very prominent</a:t>
            </a:r>
            <a:r>
              <a:rPr lang="en-US" sz="2400" dirty="0" smtClean="0"/>
              <a:t>.</a:t>
            </a:r>
            <a:r>
              <a:rPr lang="en-US" sz="2400" dirty="0"/>
              <a:t/>
            </a:r>
            <a:br>
              <a:rPr lang="en-US" sz="2400" dirty="0"/>
            </a:br>
            <a:r>
              <a:rPr lang="en-US" sz="2400" dirty="0"/>
              <a:t>The left main pulmonary artery passes over the left main bronchus and is higher than the right pulmonary artery which passes in front of the right main bronchus</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44332" y="195403"/>
            <a:ext cx="7920507" cy="4788721"/>
          </a:xfrm>
        </p:spPr>
      </p:pic>
    </p:spTree>
    <p:extLst>
      <p:ext uri="{BB962C8B-B14F-4D97-AF65-F5344CB8AC3E}">
        <p14:creationId xmlns:p14="http://schemas.microsoft.com/office/powerpoint/2010/main" xmlns="" val="2102386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5164428"/>
            <a:ext cx="11900079" cy="1584101"/>
          </a:xfrm>
        </p:spPr>
        <p:txBody>
          <a:bodyPr>
            <a:normAutofit/>
          </a:bodyPr>
          <a:lstStyle/>
          <a:p>
            <a:r>
              <a:rPr lang="en-US" sz="2400" dirty="0"/>
              <a:t>The lower lobe pulmonary arteries extend inferiorly from the hilum.</a:t>
            </a:r>
            <a:br>
              <a:rPr lang="en-US" sz="2400" dirty="0"/>
            </a:br>
            <a:r>
              <a:rPr lang="en-US" sz="2400" dirty="0"/>
              <a:t> They are described as little fingers, because each has the size of a little finger (1</a:t>
            </a:r>
            <a:r>
              <a:rPr lang="en-US" sz="2400" dirty="0" smtClean="0"/>
              <a:t>).</a:t>
            </a:r>
            <a:r>
              <a:rPr lang="en-US" sz="2400" dirty="0"/>
              <a:t/>
            </a:r>
            <a:br>
              <a:rPr lang="en-US" sz="2400" dirty="0"/>
            </a:br>
            <a:r>
              <a:rPr lang="en-US" sz="2400" dirty="0"/>
              <a:t>On the right side the little finger will be visible in 94% of normal CXRs and on the left side in </a:t>
            </a:r>
            <a:r>
              <a:rPr lang="en-US" sz="2400" dirty="0" smtClean="0"/>
              <a:t>62% </a:t>
            </a:r>
            <a:r>
              <a:rPr lang="en-US" sz="2400" dirty="0"/>
              <a:t>of normals </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05794" y="245672"/>
            <a:ext cx="8510229" cy="4918756"/>
          </a:xfrm>
        </p:spPr>
      </p:pic>
    </p:spTree>
    <p:extLst>
      <p:ext uri="{BB962C8B-B14F-4D97-AF65-F5344CB8AC3E}">
        <p14:creationId xmlns:p14="http://schemas.microsoft.com/office/powerpoint/2010/main" xmlns="" val="2206977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4881093"/>
            <a:ext cx="11861443" cy="1880315"/>
          </a:xfrm>
        </p:spPr>
        <p:txBody>
          <a:bodyPr>
            <a:normAutofit/>
          </a:bodyPr>
          <a:lstStyle/>
          <a:p>
            <a:r>
              <a:rPr lang="en-US" sz="2400" dirty="0"/>
              <a:t>Study the CXR of a 70-year old male who fell from the stairs and has severe pain on the right flank</a:t>
            </a:r>
            <a:r>
              <a:rPr lang="en-US" sz="2400" dirty="0" smtClean="0"/>
              <a:t>..</a:t>
            </a:r>
            <a:r>
              <a:rPr lang="en-US" sz="2400" dirty="0"/>
              <a:t/>
            </a:r>
            <a:br>
              <a:rPr lang="en-US" sz="2400" dirty="0"/>
            </a:br>
            <a:r>
              <a:rPr lang="en-US" sz="2400" dirty="0"/>
              <a:t>Notice on the PA-film the absence of the little finger on the right and on the lateral view the increased density over the lower vertebral column</a:t>
            </a:r>
            <a:r>
              <a:rPr lang="en-US" sz="2400" dirty="0" smtClean="0"/>
              <a:t>.</a:t>
            </a:r>
            <a:r>
              <a:rPr lang="en-US" sz="2400" dirty="0"/>
              <a:t/>
            </a:r>
            <a:br>
              <a:rPr lang="en-US" sz="2400" dirty="0"/>
            </a:br>
            <a:r>
              <a:rPr lang="en-US" sz="2400" dirty="0">
                <a:solidFill>
                  <a:srgbClr val="FFFF00"/>
                </a:solidFill>
              </a:rPr>
              <a:t>What is your diagnosis</a:t>
            </a:r>
            <a:r>
              <a:rPr lang="en-US" sz="2400" dirty="0" smtClean="0">
                <a:solidFill>
                  <a:srgbClr val="FFFF00"/>
                </a:solidFill>
              </a:rPr>
              <a:t>?</a:t>
            </a:r>
            <a:endParaRPr lang="en-US" sz="2400" dirty="0">
              <a:solidFill>
                <a:srgbClr val="FFFF00"/>
              </a:solidFill>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46557" y="137860"/>
            <a:ext cx="8319783" cy="4743233"/>
          </a:xfrm>
        </p:spPr>
      </p:pic>
    </p:spTree>
    <p:extLst>
      <p:ext uri="{BB962C8B-B14F-4D97-AF65-F5344CB8AC3E}">
        <p14:creationId xmlns:p14="http://schemas.microsoft.com/office/powerpoint/2010/main" xmlns="" val="1342223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5022760"/>
            <a:ext cx="10735614" cy="1738647"/>
          </a:xfrm>
        </p:spPr>
        <p:txBody>
          <a:bodyPr>
            <a:normAutofit/>
          </a:bodyPr>
          <a:lstStyle/>
          <a:p>
            <a:r>
              <a:rPr lang="en-US" sz="2400" dirty="0"/>
              <a:t>Right Atrium</a:t>
            </a:r>
            <a:br>
              <a:rPr lang="en-US" sz="2400" dirty="0"/>
            </a:br>
            <a:r>
              <a:rPr lang="en-US" sz="2400" dirty="0"/>
              <a:t>  </a:t>
            </a:r>
            <a:br>
              <a:rPr lang="en-US" sz="2400" dirty="0"/>
            </a:br>
            <a:r>
              <a:rPr lang="en-US" sz="2400" dirty="0"/>
              <a:t>•Receives blood from the inferior and superior vena cava.</a:t>
            </a:r>
            <a:br>
              <a:rPr lang="en-US" sz="2400" dirty="0"/>
            </a:br>
            <a:r>
              <a:rPr lang="en-US" sz="2400" dirty="0"/>
              <a:t>•Enlargement will cause an outpouching of the right heart contour</a:t>
            </a:r>
            <a:br>
              <a:rPr lang="en-US" sz="2400" dirty="0"/>
            </a:b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62037" y="90152"/>
            <a:ext cx="6074561" cy="5409127"/>
          </a:xfrm>
        </p:spPr>
      </p:pic>
    </p:spTree>
    <p:extLst>
      <p:ext uri="{BB962C8B-B14F-4D97-AF65-F5344CB8AC3E}">
        <p14:creationId xmlns:p14="http://schemas.microsoft.com/office/powerpoint/2010/main" xmlns="" val="262358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481848"/>
            <a:ext cx="11938715" cy="2376151"/>
          </a:xfrm>
        </p:spPr>
        <p:txBody>
          <a:bodyPr>
            <a:normAutofit fontScale="90000"/>
          </a:bodyPr>
          <a:lstStyle/>
          <a:p>
            <a:r>
              <a:rPr lang="en-US" sz="2400" dirty="0"/>
              <a:t>There is a right lower lobe atelectasis</a:t>
            </a:r>
            <a:r>
              <a:rPr lang="en-US" sz="2400" dirty="0" smtClean="0"/>
              <a:t>.</a:t>
            </a:r>
            <a:r>
              <a:rPr lang="en-US" sz="2400" dirty="0"/>
              <a:t/>
            </a:r>
            <a:br>
              <a:rPr lang="en-US" sz="2400" dirty="0"/>
            </a:br>
            <a:r>
              <a:rPr lang="en-US" sz="2400" dirty="0"/>
              <a:t>Notice the abnormal right border of the heart.</a:t>
            </a:r>
            <a:br>
              <a:rPr lang="en-US" sz="2400" dirty="0"/>
            </a:br>
            <a:r>
              <a:rPr lang="en-US" sz="2400" dirty="0"/>
              <a:t> The right interlobar artery is not visible, because it is not surrounded by aerated lung but by the collapsed lower lobe, which is adjacent to the right atrium</a:t>
            </a:r>
            <a:r>
              <a:rPr lang="en-US" sz="2400" dirty="0" smtClean="0"/>
              <a:t>.</a:t>
            </a:r>
            <a:r>
              <a:rPr lang="en-US" sz="2400" dirty="0"/>
              <a:t/>
            </a:r>
            <a:br>
              <a:rPr lang="en-US" sz="2400" dirty="0"/>
            </a:br>
            <a:r>
              <a:rPr lang="en-US" sz="2400" dirty="0"/>
              <a:t>On a follow-up chest film the atelectasis has resolved.</a:t>
            </a:r>
            <a:br>
              <a:rPr lang="en-US" sz="2400" dirty="0"/>
            </a:br>
            <a:r>
              <a:rPr lang="en-US" sz="2400" dirty="0"/>
              <a:t> We assume that the atelectasis was a result of post-traumatic poor ventilation with mucus plugging</a:t>
            </a:r>
            <a:r>
              <a:rPr lang="en-US" sz="2400" dirty="0" smtClean="0"/>
              <a:t>.</a:t>
            </a:r>
            <a:r>
              <a:rPr lang="en-US" sz="2400" dirty="0"/>
              <a:t/>
            </a:r>
            <a:br>
              <a:rPr lang="en-US" sz="2400" dirty="0"/>
            </a:br>
            <a:r>
              <a:rPr lang="en-US" sz="2400" dirty="0"/>
              <a:t>Notice the reappearance of the right little finger (red arrow) and the normal right heart border (blue arrow</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14750" y="103031"/>
            <a:ext cx="7774633" cy="4378817"/>
          </a:xfrm>
        </p:spPr>
      </p:pic>
    </p:spTree>
    <p:extLst>
      <p:ext uri="{BB962C8B-B14F-4D97-AF65-F5344CB8AC3E}">
        <p14:creationId xmlns:p14="http://schemas.microsoft.com/office/powerpoint/2010/main" xmlns="" val="2109996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3" y="365125"/>
            <a:ext cx="11044707" cy="6112948"/>
          </a:xfrm>
        </p:spPr>
        <p:txBody>
          <a:bodyPr>
            <a:normAutofit/>
          </a:bodyPr>
          <a:lstStyle/>
          <a:p>
            <a:r>
              <a:rPr lang="en-US" sz="4000" dirty="0">
                <a:solidFill>
                  <a:srgbClr val="FFFF00"/>
                </a:solidFill>
              </a:rPr>
              <a:t>Hilar enlargement</a:t>
            </a:r>
            <a:r>
              <a:rPr lang="en-US" sz="4000" dirty="0"/>
              <a:t/>
            </a:r>
            <a:br>
              <a:rPr lang="en-US" sz="4000" dirty="0"/>
            </a:br>
            <a:r>
              <a:rPr lang="en-US" sz="4000" dirty="0"/>
              <a:t/>
            </a:r>
            <a:br>
              <a:rPr lang="en-US" sz="4000" dirty="0"/>
            </a:br>
            <a:r>
              <a:rPr lang="en-US" sz="4000" dirty="0"/>
              <a:t>The table summarizes the causes of hilar enlargement.</a:t>
            </a:r>
            <a:br>
              <a:rPr lang="en-US" sz="4000" dirty="0"/>
            </a:br>
            <a:r>
              <a:rPr lang="en-US" sz="4000" dirty="0"/>
              <a:t/>
            </a:r>
            <a:br>
              <a:rPr lang="en-US" sz="4000" dirty="0"/>
            </a:br>
            <a:r>
              <a:rPr lang="en-US" sz="4000" dirty="0"/>
              <a:t>Normal hili are:</a:t>
            </a:r>
            <a:br>
              <a:rPr lang="en-US" sz="4000" dirty="0"/>
            </a:br>
            <a:r>
              <a:rPr lang="en-US" sz="4000" dirty="0"/>
              <a:t>•Normal in position - left higher than right</a:t>
            </a:r>
            <a:br>
              <a:rPr lang="en-US" sz="4000" dirty="0"/>
            </a:br>
            <a:r>
              <a:rPr lang="en-US" sz="4000" dirty="0"/>
              <a:t>•Equal density</a:t>
            </a:r>
            <a:br>
              <a:rPr lang="en-US" sz="4000" dirty="0"/>
            </a:br>
            <a:r>
              <a:rPr lang="en-US" sz="4000" dirty="0"/>
              <a:t>•Normal branching vessels</a:t>
            </a:r>
            <a:br>
              <a:rPr lang="en-US" sz="4000" dirty="0"/>
            </a:br>
            <a:endParaRPr lang="en-US" sz="4000" dirty="0"/>
          </a:p>
        </p:txBody>
      </p:sp>
    </p:spTree>
    <p:extLst>
      <p:ext uri="{BB962C8B-B14F-4D97-AF65-F5344CB8AC3E}">
        <p14:creationId xmlns:p14="http://schemas.microsoft.com/office/powerpoint/2010/main" xmlns="" val="4158288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2272418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575073"/>
            <a:ext cx="11964472" cy="2282927"/>
          </a:xfrm>
        </p:spPr>
        <p:txBody>
          <a:bodyPr>
            <a:normAutofit/>
          </a:bodyPr>
          <a:lstStyle/>
          <a:p>
            <a:r>
              <a:rPr lang="en-US" sz="2400" dirty="0"/>
              <a:t>Enlargement of the hili is usually due to lymphadenopathy or enlarged vessels</a:t>
            </a:r>
            <a:r>
              <a:rPr lang="en-US" sz="2400" dirty="0" smtClean="0"/>
              <a:t>.</a:t>
            </a:r>
            <a:r>
              <a:rPr lang="en-US" sz="2400" dirty="0"/>
              <a:t/>
            </a:r>
            <a:br>
              <a:rPr lang="en-US" sz="2400" dirty="0"/>
            </a:br>
            <a:r>
              <a:rPr lang="en-US" sz="2400" dirty="0"/>
              <a:t>In this case there is an enlarged hilar shadow on both sides.</a:t>
            </a:r>
            <a:br>
              <a:rPr lang="en-US" sz="2400" dirty="0"/>
            </a:br>
            <a:r>
              <a:rPr lang="en-US" sz="2400" dirty="0"/>
              <a:t> This could be the result of enlarged vessels or enlarged lymph nodes.</a:t>
            </a:r>
            <a:br>
              <a:rPr lang="en-US" sz="2400" dirty="0"/>
            </a:br>
            <a:r>
              <a:rPr lang="en-US" sz="2400" dirty="0"/>
              <a:t> A very helpful finding in this case is the mass on the right of the trachea</a:t>
            </a:r>
            <a:r>
              <a:rPr lang="en-US" sz="2400" dirty="0" smtClean="0"/>
              <a:t>.</a:t>
            </a:r>
            <a:r>
              <a:rPr lang="en-US" sz="2400" dirty="0"/>
              <a:t/>
            </a:r>
            <a:br>
              <a:rPr lang="en-US" sz="2400" dirty="0"/>
            </a:br>
            <a:r>
              <a:rPr lang="en-US" sz="2400" dirty="0"/>
              <a:t>This is known as the 1-2-3 sign in sarcoidosis, i.e. enlargement of left hilum, right hilum and paratracheal</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10625" y="144681"/>
            <a:ext cx="5756857" cy="4430392"/>
          </a:xfrm>
        </p:spPr>
      </p:pic>
    </p:spTree>
    <p:extLst>
      <p:ext uri="{BB962C8B-B14F-4D97-AF65-F5344CB8AC3E}">
        <p14:creationId xmlns:p14="http://schemas.microsoft.com/office/powerpoint/2010/main" xmlns="" val="1394311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31" y="4623514"/>
            <a:ext cx="11933615" cy="2099258"/>
          </a:xfrm>
        </p:spPr>
        <p:txBody>
          <a:bodyPr>
            <a:normAutofit/>
          </a:bodyPr>
          <a:lstStyle/>
          <a:p>
            <a:r>
              <a:rPr lang="en-US" sz="2400" dirty="0"/>
              <a:t>Here some more examples of sarcoidosis.</a:t>
            </a:r>
            <a:br>
              <a:rPr lang="en-US" sz="2400" dirty="0"/>
            </a:br>
            <a:r>
              <a:rPr lang="en-US" sz="2400" dirty="0"/>
              <a:t> </a:t>
            </a:r>
            <a:br>
              <a:rPr lang="en-US" sz="2400" dirty="0"/>
            </a:br>
            <a:r>
              <a:rPr lang="en-US" sz="2400" dirty="0"/>
              <a:t>1.Lymphadenopathy and groundglass appearance of the lungs</a:t>
            </a:r>
            <a:br>
              <a:rPr lang="en-US" sz="2400" dirty="0"/>
            </a:br>
            <a:r>
              <a:rPr lang="en-US" sz="2400" dirty="0"/>
              <a:t>2.Lymphadenopathy, 1-2-3 sign</a:t>
            </a:r>
            <a:br>
              <a:rPr lang="en-US" sz="2400" dirty="0"/>
            </a:br>
            <a:r>
              <a:rPr lang="en-US" sz="2400" dirty="0"/>
              <a:t>3.Bulky lymphadenopathy</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8131" y="188908"/>
            <a:ext cx="11933615" cy="4292940"/>
          </a:xfrm>
        </p:spPr>
      </p:pic>
    </p:spTree>
    <p:extLst>
      <p:ext uri="{BB962C8B-B14F-4D97-AF65-F5344CB8AC3E}">
        <p14:creationId xmlns:p14="http://schemas.microsoft.com/office/powerpoint/2010/main" xmlns="" val="1960512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65" y="4919730"/>
            <a:ext cx="11912956" cy="1667814"/>
          </a:xfrm>
        </p:spPr>
        <p:txBody>
          <a:bodyPr>
            <a:normAutofit/>
          </a:bodyPr>
          <a:lstStyle/>
          <a:p>
            <a:r>
              <a:rPr lang="en-US" sz="2400" dirty="0"/>
              <a:t>4.1-2-3 sign</a:t>
            </a:r>
            <a:br>
              <a:rPr lang="en-US" sz="2400" dirty="0"/>
            </a:br>
            <a:r>
              <a:rPr lang="en-US" sz="2400" dirty="0"/>
              <a:t>5.Nodular lung pattern, no lymphadenopathy</a:t>
            </a:r>
            <a:br>
              <a:rPr lang="en-US" sz="2400" dirty="0"/>
            </a:br>
            <a:r>
              <a:rPr lang="en-US" sz="2400" dirty="0"/>
              <a:t>6.Hilar and paratracheal </a:t>
            </a:r>
            <a:r>
              <a:rPr lang="en-US" sz="2400" dirty="0" smtClean="0"/>
              <a:t>lymphadenopathy</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8665" y="386366"/>
            <a:ext cx="12050846" cy="4417454"/>
          </a:xfrm>
        </p:spPr>
      </p:pic>
    </p:spTree>
    <p:extLst>
      <p:ext uri="{BB962C8B-B14F-4D97-AF65-F5344CB8AC3E}">
        <p14:creationId xmlns:p14="http://schemas.microsoft.com/office/powerpoint/2010/main" xmlns="" val="1389163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4958366"/>
            <a:ext cx="10529552" cy="1549021"/>
          </a:xfrm>
        </p:spPr>
        <p:txBody>
          <a:bodyPr>
            <a:normAutofit/>
          </a:bodyPr>
          <a:lstStyle/>
          <a:p>
            <a:r>
              <a:rPr lang="en-US" sz="2400" dirty="0"/>
              <a:t>Left </a:t>
            </a:r>
            <a:r>
              <a:rPr lang="en-US" sz="2400" dirty="0" smtClean="0"/>
              <a:t>Ventricle</a:t>
            </a:r>
            <a:r>
              <a:rPr lang="en-US" sz="2400" dirty="0"/>
              <a:t/>
            </a:r>
            <a:br>
              <a:rPr lang="en-US" sz="2400" dirty="0"/>
            </a:br>
            <a:r>
              <a:rPr lang="en-US" sz="2400" dirty="0"/>
              <a:t>•Situated to the left and posteriorly to the right ventricle.</a:t>
            </a:r>
            <a:br>
              <a:rPr lang="en-US" sz="2400" dirty="0"/>
            </a:br>
            <a:r>
              <a:rPr lang="en-US" sz="2400" dirty="0"/>
              <a:t>•Enlargement will result on the PA-view in an increase of the heart size to the left </a:t>
            </a:r>
            <a:r>
              <a:rPr lang="en-US" sz="2400" dirty="0" smtClean="0"/>
              <a:t>        and </a:t>
            </a:r>
            <a:r>
              <a:rPr lang="en-US" sz="2400" dirty="0"/>
              <a:t>on the lateral view in bulging of the lower posterior </a:t>
            </a:r>
            <a:r>
              <a:rPr lang="en-US" sz="2400" dirty="0" smtClean="0"/>
              <a:t>contour</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20950" y="103031"/>
            <a:ext cx="5365682" cy="5191795"/>
          </a:xfrm>
        </p:spPr>
      </p:pic>
    </p:spTree>
    <p:extLst>
      <p:ext uri="{BB962C8B-B14F-4D97-AF65-F5344CB8AC3E}">
        <p14:creationId xmlns:p14="http://schemas.microsoft.com/office/powerpoint/2010/main" xmlns="" val="521754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42" y="5100034"/>
            <a:ext cx="10850907" cy="1571222"/>
          </a:xfrm>
        </p:spPr>
        <p:txBody>
          <a:bodyPr>
            <a:normAutofit/>
          </a:bodyPr>
          <a:lstStyle/>
          <a:p>
            <a:r>
              <a:rPr lang="en-US" sz="2400" dirty="0"/>
              <a:t>Right Ventricle  </a:t>
            </a:r>
            <a:br>
              <a:rPr lang="en-US" sz="2400" dirty="0"/>
            </a:br>
            <a:r>
              <a:rPr lang="en-US" sz="2400" dirty="0"/>
              <a:t>•Most anterior structure and is situated behind the sternum.</a:t>
            </a:r>
            <a:br>
              <a:rPr lang="en-US" sz="2400" dirty="0"/>
            </a:br>
            <a:r>
              <a:rPr lang="en-US" sz="2400" dirty="0"/>
              <a:t>•Enlargement will result on the PA-view in an increase of the heart size to the left and can finally result in the left heart border being formed by the right ventricle</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16688" y="91053"/>
            <a:ext cx="5575192" cy="5395348"/>
          </a:xfrm>
        </p:spPr>
      </p:pic>
    </p:spTree>
    <p:extLst>
      <p:ext uri="{BB962C8B-B14F-4D97-AF65-F5344CB8AC3E}">
        <p14:creationId xmlns:p14="http://schemas.microsoft.com/office/powerpoint/2010/main" xmlns="" val="2705152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4803820"/>
            <a:ext cx="11861442" cy="1906073"/>
          </a:xfrm>
        </p:spPr>
        <p:txBody>
          <a:bodyPr>
            <a:normAutofit fontScale="90000"/>
          </a:bodyPr>
          <a:lstStyle/>
          <a:p>
            <a:r>
              <a:rPr lang="en-US" sz="2400" dirty="0"/>
              <a:t>Left Atrium  </a:t>
            </a:r>
            <a:br>
              <a:rPr lang="en-US" sz="2400" dirty="0"/>
            </a:br>
            <a:r>
              <a:rPr lang="en-US" sz="2400" dirty="0"/>
              <a:t>•The upper posterior border of the heart is formed by the left atrium.</a:t>
            </a:r>
            <a:br>
              <a:rPr lang="en-US" sz="2400" dirty="0"/>
            </a:br>
            <a:r>
              <a:rPr lang="en-US" sz="2400" dirty="0"/>
              <a:t>•Enlargement will result in bulging of the upper posterior </a:t>
            </a:r>
            <a:r>
              <a:rPr lang="en-US" sz="2400" dirty="0" smtClean="0"/>
              <a:t>contour</a:t>
            </a:r>
            <a:r>
              <a:rPr lang="en-US" sz="2400" dirty="0"/>
              <a:t/>
            </a:r>
            <a:br>
              <a:rPr lang="en-US" sz="2400" dirty="0"/>
            </a:br>
            <a:r>
              <a:rPr lang="en-US" sz="2400" dirty="0"/>
              <a:t>Left </a:t>
            </a:r>
            <a:r>
              <a:rPr lang="en-US" sz="2400" dirty="0" smtClean="0"/>
              <a:t>Ventricle</a:t>
            </a:r>
            <a:r>
              <a:rPr lang="en-US" sz="2400" dirty="0"/>
              <a:t/>
            </a:r>
            <a:br>
              <a:rPr lang="en-US" sz="2400" dirty="0"/>
            </a:br>
            <a:r>
              <a:rPr lang="en-US" sz="2400" dirty="0"/>
              <a:t>•Forms the lower posterior border.</a:t>
            </a:r>
            <a:br>
              <a:rPr lang="en-US" sz="2400" dirty="0"/>
            </a:br>
            <a:r>
              <a:rPr lang="en-US" sz="2400" dirty="0"/>
              <a:t>•Enlargement will displace the contour more posteriorly</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6280" y="103031"/>
            <a:ext cx="6900701" cy="4953943"/>
          </a:xfrm>
        </p:spPr>
      </p:pic>
    </p:spTree>
    <p:extLst>
      <p:ext uri="{BB962C8B-B14F-4D97-AF65-F5344CB8AC3E}">
        <p14:creationId xmlns:p14="http://schemas.microsoft.com/office/powerpoint/2010/main" xmlns="" val="1660988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5460641"/>
            <a:ext cx="11874321" cy="1287889"/>
          </a:xfrm>
        </p:spPr>
        <p:txBody>
          <a:bodyPr>
            <a:normAutofit fontScale="90000"/>
          </a:bodyPr>
          <a:lstStyle/>
          <a:p>
            <a:r>
              <a:rPr lang="en-US" sz="2400" dirty="0"/>
              <a:t>Right </a:t>
            </a:r>
            <a:r>
              <a:rPr lang="en-US" sz="2400" dirty="0" smtClean="0"/>
              <a:t>Ventricle</a:t>
            </a:r>
            <a:r>
              <a:rPr lang="en-US" sz="2400" dirty="0"/>
              <a:t/>
            </a:r>
            <a:br>
              <a:rPr lang="en-US" sz="2400" dirty="0"/>
            </a:br>
            <a:r>
              <a:rPr lang="en-US" sz="2400" dirty="0"/>
              <a:t>•The lower retrosternal space is filled by the right ventricle.</a:t>
            </a:r>
            <a:br>
              <a:rPr lang="en-US" sz="2400" dirty="0"/>
            </a:br>
            <a:r>
              <a:rPr lang="en-US" sz="2400" dirty="0"/>
              <a:t>•Enlargement of the right ventricle will result in more superior filling of this retrosternal space</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96626" y="90153"/>
            <a:ext cx="7823137" cy="5626230"/>
          </a:xfrm>
        </p:spPr>
      </p:pic>
    </p:spTree>
    <p:extLst>
      <p:ext uri="{BB962C8B-B14F-4D97-AF65-F5344CB8AC3E}">
        <p14:creationId xmlns:p14="http://schemas.microsoft.com/office/powerpoint/2010/main" xmlns="" val="1049877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4700789"/>
            <a:ext cx="10779616" cy="2047741"/>
          </a:xfrm>
        </p:spPr>
        <p:txBody>
          <a:bodyPr>
            <a:normAutofit/>
          </a:bodyPr>
          <a:lstStyle/>
          <a:p>
            <a:r>
              <a:rPr lang="en-US" sz="2400" dirty="0"/>
              <a:t>Left Atrium </a:t>
            </a:r>
            <a:r>
              <a:rPr lang="en-US" sz="2400" dirty="0" smtClean="0"/>
              <a:t>enlargement</a:t>
            </a:r>
            <a:r>
              <a:rPr lang="en-US" sz="2400" dirty="0"/>
              <a:t/>
            </a:r>
            <a:br>
              <a:rPr lang="en-US" sz="2400" dirty="0"/>
            </a:br>
            <a:r>
              <a:rPr lang="en-US" sz="2400" dirty="0"/>
              <a:t>This is a patient with longstanding mitral valve disease and mitral valve replacement</a:t>
            </a:r>
            <a:r>
              <a:rPr lang="en-US" sz="2400" dirty="0" smtClean="0"/>
              <a:t>.</a:t>
            </a:r>
            <a:r>
              <a:rPr lang="en-US" sz="2400" dirty="0"/>
              <a:t/>
            </a:r>
            <a:br>
              <a:rPr lang="en-US" sz="2400" dirty="0"/>
            </a:br>
            <a:r>
              <a:rPr lang="en-US" sz="2400" dirty="0"/>
              <a:t>Extreme dilatation of the left atrium has resulted in bulging of the contours (blue and </a:t>
            </a:r>
            <a:r>
              <a:rPr lang="en-US" sz="2400" dirty="0" smtClean="0"/>
              <a:t>black </a:t>
            </a:r>
            <a:r>
              <a:rPr lang="en-US" sz="2400" dirty="0"/>
              <a:t>arrows</a:t>
            </a:r>
            <a:r>
              <a:rPr lang="en-US" sz="2400" dirty="0" smtClean="0"/>
              <a:t>).</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72613" y="94146"/>
            <a:ext cx="8137301" cy="4748311"/>
          </a:xfrm>
        </p:spPr>
      </p:pic>
    </p:spTree>
    <p:extLst>
      <p:ext uri="{BB962C8B-B14F-4D97-AF65-F5344CB8AC3E}">
        <p14:creationId xmlns:p14="http://schemas.microsoft.com/office/powerpoint/2010/main" xmlns="" val="2030299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43" y="4675032"/>
            <a:ext cx="11961919" cy="2034861"/>
          </a:xfrm>
        </p:spPr>
        <p:txBody>
          <a:bodyPr>
            <a:normAutofit/>
          </a:bodyPr>
          <a:lstStyle/>
          <a:p>
            <a:r>
              <a:rPr lang="en-US" sz="2000" dirty="0"/>
              <a:t>Right ventricle </a:t>
            </a:r>
            <a:r>
              <a:rPr lang="en-US" sz="2000" dirty="0" smtClean="0"/>
              <a:t>enlargement</a:t>
            </a:r>
            <a:r>
              <a:rPr lang="en-US" sz="2000" dirty="0"/>
              <a:t/>
            </a:r>
            <a:br>
              <a:rPr lang="en-US" sz="2000" dirty="0"/>
            </a:br>
            <a:r>
              <a:rPr lang="en-US" sz="2000" dirty="0"/>
              <a:t>On these chest films the heart is extremely dilated.</a:t>
            </a:r>
            <a:br>
              <a:rPr lang="en-US" sz="2000" dirty="0"/>
            </a:br>
            <a:r>
              <a:rPr lang="en-US" sz="2000" dirty="0"/>
              <a:t> Notice that it is especially the right ventricle that is dilated. This is well seen on the lateral film (yellow arrow</a:t>
            </a:r>
            <a:r>
              <a:rPr lang="en-US" sz="2000" dirty="0" smtClean="0"/>
              <a:t>).</a:t>
            </a:r>
            <a:r>
              <a:rPr lang="en-US" sz="2000" dirty="0"/>
              <a:t/>
            </a:r>
            <a:br>
              <a:rPr lang="en-US" sz="2000" dirty="0"/>
            </a:br>
            <a:r>
              <a:rPr lang="en-US" sz="2000" dirty="0"/>
              <a:t>There is a small aortic knob (blue arrow), while the pulmonary trunk and the right lower pulmonary artery are dilated</a:t>
            </a:r>
            <a:r>
              <a:rPr lang="en-US" sz="2000" dirty="0" smtClean="0"/>
              <a:t>. </a:t>
            </a:r>
            <a:r>
              <a:rPr lang="en-US" sz="2000" dirty="0"/>
              <a:t>All these findings are probably the result of a left-to-right shunt with subsequent development of pulmonary hypertension</a:t>
            </a:r>
            <a:r>
              <a:rPr lang="en-US" sz="2000" dirty="0" smtClean="0"/>
              <a:t>.</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2261" y="90151"/>
            <a:ext cx="8394471" cy="4629445"/>
          </a:xfrm>
        </p:spPr>
      </p:pic>
    </p:spTree>
    <p:extLst>
      <p:ext uri="{BB962C8B-B14F-4D97-AF65-F5344CB8AC3E}">
        <p14:creationId xmlns:p14="http://schemas.microsoft.com/office/powerpoint/2010/main" xmlns="" val="3775086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164</TotalTime>
  <Words>310</Words>
  <Application>Microsoft Office PowerPoint</Application>
  <PresentationFormat>Custom</PresentationFormat>
  <Paragraphs>34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Depth</vt:lpstr>
      <vt:lpstr>CHEST  X-Ray           Basic Interpretation  II                  </vt:lpstr>
      <vt:lpstr> Left Atrium  Most posterior structure .Receives blood from the pulmonary veins that run almost horizontally towards the left atrium. Left atrial appendage (in purple) can sometimes be seen as a small outpouching just below the pulmonary trunk. Enlargement of the left atrium results on the PA-view in outpouching of the upper heart contour on the right and an obtuse angle between the right and left main bronchus. On the lateral view bulging of the upper posterior contour will be seen </vt:lpstr>
      <vt:lpstr>Right Atrium    •Receives blood from the inferior and superior vena cava. •Enlargement will cause an outpouching of the right heart contour </vt:lpstr>
      <vt:lpstr>Left Ventricle •Situated to the left and posteriorly to the right ventricle. •Enlargement will result on the PA-view in an increase of the heart size to the left         and on the lateral view in bulging of the lower posterior contour.</vt:lpstr>
      <vt:lpstr>Right Ventricle   •Most anterior structure and is situated behind the sternum. •Enlargement will result on the PA-view in an increase of the heart size to the left and can finally result in the left heart border being formed by the right ventricle.</vt:lpstr>
      <vt:lpstr>Left Atrium   •The upper posterior border of the heart is formed by the left atrium. •Enlargement will result in bulging of the upper posterior contour Left Ventricle •Forms the lower posterior border. •Enlargement will displace the contour more posteriorly.</vt:lpstr>
      <vt:lpstr>Right Ventricle •The lower retrosternal space is filled by the right ventricle. •Enlargement of the right ventricle will result in more superior filling of this retrosternal space.</vt:lpstr>
      <vt:lpstr>Left Atrium enlargement This is a patient with longstanding mitral valve disease and mitral valve replacement. Extreme dilatation of the left atrium has resulted in bulging of the contours (blue and black arrows).</vt:lpstr>
      <vt:lpstr>Right ventricle enlargement On these chest films the heart is extremely dilated.  Notice that it is especially the right ventricle that is dilated. This is well seen on the lateral film (yellow arrow). There is a small aortic knob (blue arrow), while the pulmonary trunk and the right lower pulmonary artery are dilated. All these findings are probably the result of a left-to-right shunt with subsequent development of pulmonary hypertension.</vt:lpstr>
      <vt:lpstr>The location of the cardiac valves is best determined on the lateral radiograph.  A line is drawn on the lateral radiograph from the carina to the cardiac apex.  The pulmonic and aortic valves generally sit above this line and the tricuspid and mitral valves sit below this line On this lateral view you can get a good impression of the enlargement of the left atrium.</vt:lpstr>
      <vt:lpstr>Cardiac incisura On the right side of the chest the lung will lie against the anterior chest wall.  On the left however the inferior part of the lung may not reach the anterior chest wall, since the heart or pericardial fat or effusion is situated there </vt:lpstr>
      <vt:lpstr>This causes a density on the anteroinferior side on the lateral view which can have many forms.  It is a normal finding, which can be seen on many chest x-rays and should not be mistaken for pathology in the lingula or middle lobe.</vt:lpstr>
      <vt:lpstr>The explanation for the cardiac incisura is seen on this CT-image.  At the level of the inferior part of the heart we can appreciate that the lower lobe of the right lung is seen more anteriorly compared to the left lower lobe.</vt:lpstr>
      <vt:lpstr>Pacemaker  There are different types of cardiac pacemakers.  Here we see a pacemaker with one lead in the right atrium and another in the right ventricle. A third lead is seen, which is guided through the coronary sinus towards the left ventricle.  This is done in patients with asynchrone ventricular contractions.  Pacing both ventricles at the same time will lead to synchrone contractions and a better cardiac output.</vt:lpstr>
      <vt:lpstr>Pericardial effusion Whenever we encounter a large heart figure, we should always be aware of the possibility of pericardial effusion simulating a large heart. On the chest x-ray it looks as if this patient has a dilated heart while on the CT it is clear, that it is the pericardial effusion that is responsible for the enlarged heart figure.</vt:lpstr>
      <vt:lpstr>Especially in patients who had recent cardiac surgery an enlargement of the heart figure can indicate pericardial bleeding. This patient had a change in the heart configuration and pericardial bleeding was suspected.  Ultrasound demonstrated only a minimal pericardial effusion.  Continue with the CT.</vt:lpstr>
      <vt:lpstr>There is a large pericardial effusion, which is located posteriorly to the left ventricle (blue arrow).  The left ventricle  filled with contrast and is compressed (red arrow).  At surgery a large hematoma in the posterior part of the pericardium was found. Notice that on the anterior side there is only a minimal collection of pericardial fluid, which explains why the ultrasound examination underestimated the amount of pericardial fluid</vt:lpstr>
      <vt:lpstr>Here another patient who had valve-replacement. Notice the large heart size.  There is redistribution of the pulmonary vessels which indicates heart failure. Continue with the CT.</vt:lpstr>
      <vt:lpstr>The CT-image shows a large pericardial effusion. Always compare these post-operative chest films with the pre-operative ones</vt:lpstr>
      <vt:lpstr>Calcifications    Detection of calcifications within the heart is quite common.    The most common are coronary artery calcifications and valve calcifications.    Here we see pericardial calcifications which can be associated with constrictive pericarditis.</vt:lpstr>
      <vt:lpstr>In this case there are calcifications that look like pericardial calcifications, but these are myocardial calcifications in an infarcted area of the left ventricle. Notice that they follow the contour of the left ventricle.</vt:lpstr>
      <vt:lpstr>Pericardial fatpad Pericardial fat depositions are common.  Sometimes a large fat pad can be seen (figure). Necrosis of the fat pad has pathologic features similar to fat necrosis in epiploic appendagitis.  It is an uncommon benign condition, that manifests as acute pleuritic chest pain in previously healthy persons.</vt:lpstr>
      <vt:lpstr>Pericardial cyst Pericardial cysts are connected to the pericardium and usually contain clear fluid.  The majority of pericardial cysts arise in the anterior cardiophrenic angle, more frequently on the right side, but they can be seen as high as the pericardial recesses at the level of the proximal aorta and pulmonary arteries. Most patients are asymptomatic. On the chest x-ray it seems as if there is a elevated left hemidiaphragm. On CT however there is a cyst connected to the pericardium.</vt:lpstr>
      <vt:lpstr>The normal hilar shadow is for 99% composed of vessels - pulmonary arteries and to a lesser extent veins .  The vessel margins are smooth and the vessels have branches.</vt:lpstr>
      <vt:lpstr>The left pulmonary artery runs over the left main bronchus, while the right pulmonary artery runs in front of the right main bronchus, which is usually lower in position than the left main bronchus. Hence the left hilum is higher than the right.  Only in a minority of cases the right hilus is at the same level as the left, but never higher.</vt:lpstr>
      <vt:lpstr>In this illustration the lower lobe arteries are colored blue because they contain oxygen-poor blood. They have a more vertical orientation, while the pulmonary veins run more horizontally towards the left atrium, which is located below the level of the main pulmonary arteries.</vt:lpstr>
      <vt:lpstr>Both pulmonary arteries and veins can be identified on a lateral view and should not be mistaken for lymphadenopathy. Sometimes the pulmonary veins can be very prominent. The left main pulmonary artery passes over the left main bronchus and is higher than the right pulmonary artery which passes in front of the right main bronchus.</vt:lpstr>
      <vt:lpstr>The lower lobe pulmonary arteries extend inferiorly from the hilum.  They are described as little fingers, because each has the size of a little finger (1). On the right side the little finger will be visible in 94% of normal CXRs and on the left side in 62% of normals </vt:lpstr>
      <vt:lpstr>Study the CXR of a 70-year old male who fell from the stairs and has severe pain on the right flank.. Notice on the PA-film the absence of the little finger on the right and on the lateral view the increased density over the lower vertebral column. What is your diagnosis?</vt:lpstr>
      <vt:lpstr>There is a right lower lobe atelectasis. Notice the abnormal right border of the heart.  The right interlobar artery is not visible, because it is not surrounded by aerated lung but by the collapsed lower lobe, which is adjacent to the right atrium. On a follow-up chest film the atelectasis has resolved.  We assume that the atelectasis was a result of post-traumatic poor ventilation with mucus plugging. Notice the reappearance of the right little finger (red arrow) and the normal right heart border (blue arrow).</vt:lpstr>
      <vt:lpstr>Hilar enlargement  The table summarizes the causes of hilar enlargement.  Normal hili are: •Normal in position - left higher than right •Equal density •Normal branching vessels </vt:lpstr>
      <vt:lpstr>Slide 32</vt:lpstr>
      <vt:lpstr>Enlargement of the hili is usually due to lymphadenopathy or enlarged vessels. In this case there is an enlarged hilar shadow on both sides.  This could be the result of enlarged vessels or enlarged lymph nodes.  A very helpful finding in this case is the mass on the right of the trachea. This is known as the 1-2-3 sign in sarcoidosis, i.e. enlargement of left hilum, right hilum and paratracheal.</vt:lpstr>
      <vt:lpstr>Here some more examples of sarcoidosis.   1.Lymphadenopathy and groundglass appearance of the lungs 2.Lymphadenopathy, 1-2-3 sign 3.Bulky lymphadenopathy</vt:lpstr>
      <vt:lpstr>4.1-2-3 sign 5.Nodular lung pattern, no lymphadenopathy 6.Hilar and paratracheal lymphadenopathy</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X-Ray           Basic Interpretation  II              </dc:title>
  <dc:creator>ahmed alsabbagh</dc:creator>
  <cp:lastModifiedBy>FTS</cp:lastModifiedBy>
  <cp:revision>32</cp:revision>
  <dcterms:created xsi:type="dcterms:W3CDTF">2014-04-05T08:10:56Z</dcterms:created>
  <dcterms:modified xsi:type="dcterms:W3CDTF">2017-11-23T09:17:32Z</dcterms:modified>
</cp:coreProperties>
</file>