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8" r:id="rId3"/>
    <p:sldId id="269" r:id="rId4"/>
    <p:sldId id="257" r:id="rId5"/>
    <p:sldId id="267" r:id="rId6"/>
    <p:sldId id="268" r:id="rId7"/>
    <p:sldId id="259" r:id="rId8"/>
    <p:sldId id="260" r:id="rId9"/>
    <p:sldId id="261" r:id="rId10"/>
    <p:sldId id="262" r:id="rId11"/>
    <p:sldId id="264" r:id="rId12"/>
    <p:sldId id="263" r:id="rId13"/>
    <p:sldId id="265" r:id="rId14"/>
    <p:sldId id="266" r:id="rId15"/>
    <p:sldId id="270" r:id="rId16"/>
    <p:sldId id="273" r:id="rId17"/>
    <p:sldId id="271" r:id="rId18"/>
    <p:sldId id="274" r:id="rId19"/>
    <p:sldId id="275" r:id="rId20"/>
    <p:sldId id="272" r:id="rId21"/>
    <p:sldId id="276" r:id="rId22"/>
    <p:sldId id="277" r:id="rId23"/>
    <p:sldId id="278" r:id="rId24"/>
    <p:sldId id="279" r:id="rId25"/>
    <p:sldId id="280" r:id="rId26"/>
    <p:sldId id="281" r:id="rId27"/>
    <p:sldId id="282" r:id="rId28"/>
    <p:sldId id="283" r:id="rId29"/>
    <p:sldId id="284" r:id="rId30"/>
    <p:sldId id="285" r:id="rId31"/>
    <p:sldId id="307" r:id="rId32"/>
    <p:sldId id="308" r:id="rId33"/>
    <p:sldId id="309" r:id="rId34"/>
    <p:sldId id="310" r:id="rId35"/>
    <p:sldId id="313" r:id="rId36"/>
    <p:sldId id="311" r:id="rId37"/>
    <p:sldId id="312" r:id="rId38"/>
    <p:sldId id="287" r:id="rId39"/>
    <p:sldId id="288" r:id="rId40"/>
    <p:sldId id="289" r:id="rId41"/>
    <p:sldId id="290"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286"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en-US"/>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9AFDE3E-1F29-4723-9E18-AC3E0D672582}" type="datetimeFigureOut">
              <a:rPr lang="en-US" smtClean="0"/>
              <a:pPr/>
              <a:t>8/10/2016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en-US"/>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596DBDA-CE3E-47B3-B541-9C1A18FB9F9F}" type="slidenum">
              <a:rPr lang="en-US" smtClean="0"/>
              <a:pPr/>
              <a:t>‹#›</a:t>
            </a:fld>
            <a:endParaRPr lang="en-US"/>
          </a:p>
        </p:txBody>
      </p:sp>
    </p:spTree>
    <p:extLst>
      <p:ext uri="{BB962C8B-B14F-4D97-AF65-F5344CB8AC3E}">
        <p14:creationId xmlns:p14="http://schemas.microsoft.com/office/powerpoint/2010/main" xmlns="" val="26397720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96DBDA-CE3E-47B3-B541-9C1A18FB9F9F}" type="slidenum">
              <a:rPr lang="en-US" smtClean="0"/>
              <a:pPr/>
              <a:t>2</a:t>
            </a:fld>
            <a:endParaRPr lang="en-US"/>
          </a:p>
        </p:txBody>
      </p:sp>
    </p:spTree>
    <p:extLst>
      <p:ext uri="{BB962C8B-B14F-4D97-AF65-F5344CB8AC3E}">
        <p14:creationId xmlns:p14="http://schemas.microsoft.com/office/powerpoint/2010/main" xmlns="" val="1923656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FBF8E9-BA32-40B9-9C38-A7964C279262}" type="datetimeFigureOut">
              <a:rPr lang="en-US" smtClean="0"/>
              <a:pPr/>
              <a:t>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9C4E86-B3EC-4A0D-8BCD-8831393F851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FBF8E9-BA32-40B9-9C38-A7964C279262}" type="datetimeFigureOut">
              <a:rPr lang="en-US" smtClean="0"/>
              <a:pPr/>
              <a:t>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9C4E86-B3EC-4A0D-8BCD-8831393F851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FBF8E9-BA32-40B9-9C38-A7964C279262}" type="datetimeFigureOut">
              <a:rPr lang="en-US" smtClean="0"/>
              <a:pPr/>
              <a:t>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9C4E86-B3EC-4A0D-8BCD-8831393F851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FBF8E9-BA32-40B9-9C38-A7964C279262}" type="datetimeFigureOut">
              <a:rPr lang="en-US" smtClean="0"/>
              <a:pPr/>
              <a:t>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9C4E86-B3EC-4A0D-8BCD-8831393F851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FBF8E9-BA32-40B9-9C38-A7964C279262}" type="datetimeFigureOut">
              <a:rPr lang="en-US" smtClean="0"/>
              <a:pPr/>
              <a:t>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9C4E86-B3EC-4A0D-8BCD-8831393F851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FBF8E9-BA32-40B9-9C38-A7964C279262}" type="datetimeFigureOut">
              <a:rPr lang="en-US" smtClean="0"/>
              <a:pPr/>
              <a:t>8/10/2016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9C4E86-B3EC-4A0D-8BCD-8831393F851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FBF8E9-BA32-40B9-9C38-A7964C279262}" type="datetimeFigureOut">
              <a:rPr lang="en-US" smtClean="0"/>
              <a:pPr/>
              <a:t>8/10/2016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9C4E86-B3EC-4A0D-8BCD-8831393F851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FBF8E9-BA32-40B9-9C38-A7964C279262}" type="datetimeFigureOut">
              <a:rPr lang="en-US" smtClean="0"/>
              <a:pPr/>
              <a:t>8/10/2016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9C4E86-B3EC-4A0D-8BCD-8831393F851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FBF8E9-BA32-40B9-9C38-A7964C279262}" type="datetimeFigureOut">
              <a:rPr lang="en-US" smtClean="0"/>
              <a:pPr/>
              <a:t>8/10/2016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E9C4E86-B3EC-4A0D-8BCD-8831393F851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FBF8E9-BA32-40B9-9C38-A7964C279262}" type="datetimeFigureOut">
              <a:rPr lang="en-US" smtClean="0"/>
              <a:pPr/>
              <a:t>8/10/2016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9C4E86-B3EC-4A0D-8BCD-8831393F851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FBF8E9-BA32-40B9-9C38-A7964C279262}" type="datetimeFigureOut">
              <a:rPr lang="en-US" smtClean="0"/>
              <a:pPr/>
              <a:t>8/10/2016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9C4E86-B3EC-4A0D-8BCD-8831393F851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BF8E9-BA32-40B9-9C38-A7964C279262}" type="datetimeFigureOut">
              <a:rPr lang="en-US" smtClean="0"/>
              <a:pPr/>
              <a:t>8/10/2016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C4E86-B3EC-4A0D-8BCD-8831393F85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RADIOLOGY IN METABOLIC AND ENDOCRINE DISORDERS AFFECTING BONE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82933" y="19814"/>
            <a:ext cx="8930920" cy="6721554"/>
          </a:xfrm>
        </p:spPr>
      </p:pic>
    </p:spTree>
    <p:extLst>
      <p:ext uri="{BB962C8B-B14F-4D97-AF65-F5344CB8AC3E}">
        <p14:creationId xmlns:p14="http://schemas.microsoft.com/office/powerpoint/2010/main" xmlns="" val="3229715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9512" y="188640"/>
            <a:ext cx="8784976" cy="6480720"/>
          </a:xfrm>
        </p:spPr>
        <p:txBody>
          <a:bodyPr>
            <a:normAutofit fontScale="77500" lnSpcReduction="20000"/>
          </a:bodyPr>
          <a:lstStyle/>
          <a:p>
            <a:pPr marL="85725" indent="-85725">
              <a:lnSpc>
                <a:spcPct val="80000"/>
              </a:lnSpc>
              <a:buFontTx/>
              <a:buChar char="•"/>
            </a:pPr>
            <a:r>
              <a:rPr lang="en-GB" sz="3100" dirty="0">
                <a:solidFill>
                  <a:srgbClr val="000000"/>
                </a:solidFill>
              </a:rPr>
              <a:t>Remodelling is a combination of osteoclast activity (resorption) </a:t>
            </a:r>
            <a:r>
              <a:rPr lang="en-GB" sz="3100" dirty="0" smtClean="0">
                <a:solidFill>
                  <a:srgbClr val="000000"/>
                </a:solidFill>
              </a:rPr>
              <a:t>and</a:t>
            </a:r>
          </a:p>
          <a:p>
            <a:pPr marL="85725" indent="-85725">
              <a:lnSpc>
                <a:spcPct val="80000"/>
              </a:lnSpc>
              <a:buNone/>
            </a:pPr>
            <a:r>
              <a:rPr lang="en-GB" sz="3100" dirty="0" smtClean="0">
                <a:solidFill>
                  <a:srgbClr val="000000"/>
                </a:solidFill>
              </a:rPr>
              <a:t>  osteoblast </a:t>
            </a:r>
            <a:r>
              <a:rPr lang="en-GB" sz="3100" dirty="0">
                <a:solidFill>
                  <a:srgbClr val="000000"/>
                </a:solidFill>
              </a:rPr>
              <a:t>activity (formation) replacing old bone tissue with </a:t>
            </a:r>
            <a:r>
              <a:rPr lang="en-GB" sz="3100" dirty="0" smtClean="0">
                <a:solidFill>
                  <a:srgbClr val="000000"/>
                </a:solidFill>
              </a:rPr>
              <a:t>new.</a:t>
            </a:r>
            <a:r>
              <a:rPr lang="en-GB" sz="3100" baseline="30000" dirty="0" smtClean="0">
                <a:solidFill>
                  <a:srgbClr val="000000"/>
                </a:solidFill>
              </a:rPr>
              <a:t> </a:t>
            </a:r>
            <a:endParaRPr lang="en-GB" sz="3100" baseline="30000" dirty="0">
              <a:solidFill>
                <a:srgbClr val="000000"/>
              </a:solidFill>
            </a:endParaRPr>
          </a:p>
          <a:p>
            <a:pPr marL="85725" indent="-85725">
              <a:lnSpc>
                <a:spcPct val="80000"/>
              </a:lnSpc>
              <a:buFontTx/>
              <a:buChar char="•"/>
            </a:pPr>
            <a:r>
              <a:rPr lang="en-GB" sz="3100" dirty="0">
                <a:solidFill>
                  <a:srgbClr val="000000"/>
                </a:solidFill>
              </a:rPr>
              <a:t>Remodelling is distinct from modelling (</a:t>
            </a:r>
            <a:r>
              <a:rPr lang="en-GB" sz="3100" dirty="0" smtClean="0">
                <a:solidFill>
                  <a:srgbClr val="000000"/>
                </a:solidFill>
              </a:rPr>
              <a:t>construction </a:t>
            </a:r>
            <a:r>
              <a:rPr lang="en-GB" sz="3100" dirty="0">
                <a:solidFill>
                  <a:srgbClr val="000000"/>
                </a:solidFill>
              </a:rPr>
              <a:t>of new bone</a:t>
            </a:r>
            <a:r>
              <a:rPr lang="en-GB" sz="3100" dirty="0" smtClean="0">
                <a:solidFill>
                  <a:srgbClr val="000000"/>
                </a:solidFill>
              </a:rPr>
              <a:t>)</a:t>
            </a:r>
          </a:p>
          <a:p>
            <a:pPr marL="85725" indent="-85725">
              <a:lnSpc>
                <a:spcPct val="80000"/>
              </a:lnSpc>
              <a:buNone/>
            </a:pPr>
            <a:r>
              <a:rPr lang="en-GB" sz="3100" dirty="0" smtClean="0">
                <a:solidFill>
                  <a:srgbClr val="000000"/>
                </a:solidFill>
              </a:rPr>
              <a:t>  </a:t>
            </a:r>
            <a:r>
              <a:rPr lang="en-GB" sz="3100" dirty="0">
                <a:solidFill>
                  <a:srgbClr val="000000"/>
                </a:solidFill>
              </a:rPr>
              <a:t>which results in a net gain in bone </a:t>
            </a:r>
            <a:r>
              <a:rPr lang="en-GB" sz="3100" dirty="0" smtClean="0">
                <a:solidFill>
                  <a:srgbClr val="000000"/>
                </a:solidFill>
              </a:rPr>
              <a:t>mass. </a:t>
            </a:r>
            <a:endParaRPr lang="en-GB" sz="3100" dirty="0">
              <a:solidFill>
                <a:srgbClr val="000000"/>
              </a:solidFill>
            </a:endParaRPr>
          </a:p>
          <a:p>
            <a:pPr marL="85725" indent="-85725">
              <a:lnSpc>
                <a:spcPct val="80000"/>
              </a:lnSpc>
              <a:buFontTx/>
              <a:buChar char="•"/>
            </a:pPr>
            <a:r>
              <a:rPr lang="en-GB" sz="3100" dirty="0">
                <a:solidFill>
                  <a:srgbClr val="000000"/>
                </a:solidFill>
              </a:rPr>
              <a:t>Remodelling occurs along lines of force generated by </a:t>
            </a:r>
            <a:r>
              <a:rPr lang="en-GB" sz="3100" dirty="0" smtClean="0">
                <a:solidFill>
                  <a:srgbClr val="000000"/>
                </a:solidFill>
              </a:rPr>
              <a:t>mechanical</a:t>
            </a:r>
          </a:p>
          <a:p>
            <a:pPr marL="85725" indent="-85725">
              <a:lnSpc>
                <a:spcPct val="80000"/>
              </a:lnSpc>
              <a:buNone/>
            </a:pPr>
            <a:r>
              <a:rPr lang="en-GB" sz="3100" dirty="0" smtClean="0">
                <a:solidFill>
                  <a:srgbClr val="000000"/>
                </a:solidFill>
              </a:rPr>
              <a:t>  </a:t>
            </a:r>
            <a:r>
              <a:rPr lang="en-GB" sz="3100" dirty="0">
                <a:solidFill>
                  <a:srgbClr val="000000"/>
                </a:solidFill>
              </a:rPr>
              <a:t>stress, and incorporates 4 </a:t>
            </a:r>
            <a:r>
              <a:rPr lang="en-GB" sz="3100" dirty="0" smtClean="0">
                <a:solidFill>
                  <a:srgbClr val="000000"/>
                </a:solidFill>
              </a:rPr>
              <a:t>phases</a:t>
            </a:r>
            <a:r>
              <a:rPr lang="en-GB" dirty="0" smtClean="0">
                <a:solidFill>
                  <a:srgbClr val="000000"/>
                </a:solidFill>
              </a:rPr>
              <a:t>:</a:t>
            </a:r>
          </a:p>
          <a:p>
            <a:pPr marL="85725" indent="-85725">
              <a:lnSpc>
                <a:spcPct val="80000"/>
              </a:lnSpc>
              <a:buNone/>
            </a:pPr>
            <a:endParaRPr lang="en-GB" dirty="0">
              <a:solidFill>
                <a:srgbClr val="000000"/>
              </a:solidFill>
            </a:endParaRPr>
          </a:p>
          <a:p>
            <a:pPr marL="542925" lvl="1" indent="-85725">
              <a:lnSpc>
                <a:spcPct val="80000"/>
              </a:lnSpc>
              <a:buFontTx/>
              <a:buChar char="-"/>
            </a:pPr>
            <a:r>
              <a:rPr lang="en-GB" dirty="0">
                <a:solidFill>
                  <a:schemeClr val="tx2"/>
                </a:solidFill>
              </a:rPr>
              <a:t>Activation</a:t>
            </a:r>
            <a:r>
              <a:rPr lang="en-GB" dirty="0">
                <a:solidFill>
                  <a:srgbClr val="C00000"/>
                </a:solidFill>
              </a:rPr>
              <a:t>: Resting bone surface is converted to a remodelling surface. Osteoclast precursors are recruited and fused into multinuclear osteoclasts </a:t>
            </a:r>
            <a:r>
              <a:rPr lang="en-GB" dirty="0" smtClean="0">
                <a:solidFill>
                  <a:srgbClr val="C00000"/>
                </a:solidFill>
              </a:rPr>
              <a:t>. </a:t>
            </a:r>
            <a:endParaRPr lang="en-GB" baseline="30000" dirty="0">
              <a:solidFill>
                <a:srgbClr val="C00000"/>
              </a:solidFill>
            </a:endParaRPr>
          </a:p>
          <a:p>
            <a:pPr marL="542925" lvl="1" indent="-85725">
              <a:lnSpc>
                <a:spcPct val="80000"/>
              </a:lnSpc>
              <a:buFontTx/>
              <a:buChar char="-"/>
            </a:pPr>
            <a:r>
              <a:rPr lang="en-GB" dirty="0">
                <a:solidFill>
                  <a:schemeClr val="tx2"/>
                </a:solidFill>
              </a:rPr>
              <a:t>Resorption</a:t>
            </a:r>
            <a:r>
              <a:rPr lang="en-GB" dirty="0">
                <a:solidFill>
                  <a:srgbClr val="C00000"/>
                </a:solidFill>
              </a:rPr>
              <a:t>: Osteoclasts erode bone matrix using acidification and proteolytic digestion within discrete scallop-edged Howship’s lacunae, subsequently leaving the resorption site or undergoing </a:t>
            </a:r>
            <a:r>
              <a:rPr lang="en-GB" dirty="0" smtClean="0">
                <a:solidFill>
                  <a:srgbClr val="C00000"/>
                </a:solidFill>
              </a:rPr>
              <a:t>apoptosis.</a:t>
            </a:r>
            <a:endParaRPr lang="en-GB" baseline="30000" dirty="0">
              <a:solidFill>
                <a:srgbClr val="C00000"/>
              </a:solidFill>
            </a:endParaRPr>
          </a:p>
          <a:p>
            <a:pPr marL="542925" lvl="1" indent="-85725">
              <a:lnSpc>
                <a:spcPct val="80000"/>
              </a:lnSpc>
              <a:buFontTx/>
              <a:buChar char="-"/>
            </a:pPr>
            <a:r>
              <a:rPr lang="en-GB" dirty="0">
                <a:solidFill>
                  <a:schemeClr val="tx2"/>
                </a:solidFill>
              </a:rPr>
              <a:t>Reversal</a:t>
            </a:r>
            <a:r>
              <a:rPr lang="en-GB" dirty="0">
                <a:solidFill>
                  <a:srgbClr val="C00000"/>
                </a:solidFill>
              </a:rPr>
              <a:t>: Once osteoclasts have resorbed the bone matrix, osteoblasts are recruited to the bone </a:t>
            </a:r>
            <a:r>
              <a:rPr lang="en-GB" dirty="0" smtClean="0">
                <a:solidFill>
                  <a:srgbClr val="C00000"/>
                </a:solidFill>
              </a:rPr>
              <a:t>surface.</a:t>
            </a:r>
            <a:endParaRPr lang="en-GB" baseline="30000" dirty="0">
              <a:solidFill>
                <a:srgbClr val="C00000"/>
              </a:solidFill>
            </a:endParaRPr>
          </a:p>
          <a:p>
            <a:pPr marL="542925" lvl="1" indent="-85725">
              <a:lnSpc>
                <a:spcPct val="80000"/>
              </a:lnSpc>
              <a:buFontTx/>
              <a:buChar char="-"/>
            </a:pPr>
            <a:r>
              <a:rPr lang="en-GB" dirty="0">
                <a:solidFill>
                  <a:schemeClr val="tx2"/>
                </a:solidFill>
              </a:rPr>
              <a:t>Formation</a:t>
            </a:r>
            <a:r>
              <a:rPr lang="en-GB" dirty="0">
                <a:solidFill>
                  <a:srgbClr val="C00000"/>
                </a:solidFill>
              </a:rPr>
              <a:t>: Osteoblasts replace the resorbed bone with new osteoid (un-mineralised collagen matrix) providing the basic structure for mineral deposition (predominantly hydroxyapatite). This matrix gradually hardens to form </a:t>
            </a:r>
            <a:r>
              <a:rPr lang="en-GB" dirty="0" smtClean="0">
                <a:solidFill>
                  <a:srgbClr val="C00000"/>
                </a:solidFill>
              </a:rPr>
              <a:t>bone.</a:t>
            </a:r>
          </a:p>
          <a:p>
            <a:pPr marL="542925" lvl="1" indent="-85725">
              <a:lnSpc>
                <a:spcPct val="80000"/>
              </a:lnSpc>
              <a:buFontTx/>
              <a:buChar char="-"/>
            </a:pPr>
            <a:endParaRPr lang="en-GB" baseline="30000" dirty="0">
              <a:solidFill>
                <a:srgbClr val="C00000"/>
              </a:solidFill>
            </a:endParaRPr>
          </a:p>
          <a:p>
            <a:pPr marL="85725" indent="-85725">
              <a:lnSpc>
                <a:spcPct val="80000"/>
              </a:lnSpc>
              <a:buFontTx/>
              <a:buChar char="•"/>
            </a:pPr>
            <a:r>
              <a:rPr lang="en-GB" sz="3100" dirty="0">
                <a:solidFill>
                  <a:srgbClr val="000000"/>
                </a:solidFill>
              </a:rPr>
              <a:t>Resorption takes ~30 days in cortical and ~43 days in trabecular </a:t>
            </a:r>
            <a:r>
              <a:rPr lang="en-GB" sz="3100" dirty="0" smtClean="0">
                <a:solidFill>
                  <a:srgbClr val="000000"/>
                </a:solidFill>
              </a:rPr>
              <a:t>bone</a:t>
            </a:r>
            <a:r>
              <a:rPr lang="en-GB" sz="3100" baseline="30000" dirty="0">
                <a:solidFill>
                  <a:srgbClr val="000000"/>
                </a:solidFill>
              </a:rPr>
              <a:t> </a:t>
            </a:r>
            <a:r>
              <a:rPr lang="en-GB" sz="3100" dirty="0" smtClean="0">
                <a:solidFill>
                  <a:srgbClr val="000000"/>
                </a:solidFill>
              </a:rPr>
              <a:t>.</a:t>
            </a:r>
            <a:endParaRPr lang="en-GB" sz="3100" dirty="0">
              <a:solidFill>
                <a:srgbClr val="000000"/>
              </a:solidFill>
            </a:endParaRPr>
          </a:p>
          <a:p>
            <a:pPr marL="85725" indent="-85725">
              <a:lnSpc>
                <a:spcPct val="80000"/>
              </a:lnSpc>
              <a:buFontTx/>
              <a:buChar char="•"/>
            </a:pPr>
            <a:r>
              <a:rPr lang="en-GB" sz="3100" dirty="0">
                <a:solidFill>
                  <a:srgbClr val="000000"/>
                </a:solidFill>
              </a:rPr>
              <a:t>Formation takes ~90 days in cortical and ~145 days in trabecular </a:t>
            </a:r>
            <a:r>
              <a:rPr lang="en-GB" sz="3100" dirty="0" smtClean="0">
                <a:solidFill>
                  <a:srgbClr val="000000"/>
                </a:solidFill>
              </a:rPr>
              <a:t>bone.</a:t>
            </a:r>
            <a:endParaRPr lang="en-GB" sz="3100" baseline="30000" dirty="0">
              <a:solidFill>
                <a:srgbClr val="000000"/>
              </a:solidFill>
            </a:endParaRPr>
          </a:p>
          <a:p>
            <a:pPr marL="85725" indent="-85725">
              <a:lnSpc>
                <a:spcPct val="80000"/>
              </a:lnSpc>
              <a:buFontTx/>
              <a:buChar char="•"/>
            </a:pPr>
            <a:r>
              <a:rPr lang="en-GB" sz="3100" dirty="0">
                <a:solidFill>
                  <a:srgbClr val="000000"/>
                </a:solidFill>
              </a:rPr>
              <a:t>In situations where remodelling is high, bone fragility can </a:t>
            </a:r>
            <a:r>
              <a:rPr lang="en-GB" sz="3100" dirty="0" smtClean="0">
                <a:solidFill>
                  <a:srgbClr val="000000"/>
                </a:solidFill>
              </a:rPr>
              <a:t>increa</a:t>
            </a:r>
            <a:r>
              <a:rPr lang="en-GB" dirty="0" smtClean="0">
                <a:solidFill>
                  <a:srgbClr val="000000"/>
                </a:solidFill>
              </a:rPr>
              <a:t>se.</a:t>
            </a:r>
            <a:endParaRPr lang="en-GB" baseline="30000" dirty="0">
              <a:solidFill>
                <a:srgbClr val="000000"/>
              </a:solidFill>
            </a:endParaRPr>
          </a:p>
          <a:p>
            <a:endParaRPr lang="en-US" sz="2000" dirty="0"/>
          </a:p>
        </p:txBody>
      </p:sp>
    </p:spTree>
    <p:extLst>
      <p:ext uri="{BB962C8B-B14F-4D97-AF65-F5344CB8AC3E}">
        <p14:creationId xmlns:p14="http://schemas.microsoft.com/office/powerpoint/2010/main" xmlns="" val="3483264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69160"/>
            <a:ext cx="9143999" cy="1988840"/>
          </a:xfrm>
        </p:spPr>
        <p:txBody>
          <a:bodyPr>
            <a:noAutofit/>
          </a:bodyPr>
          <a:lstStyle/>
          <a:p>
            <a:pPr marL="85725" lvl="0" indent="-85725" algn="l" fontAlgn="base">
              <a:lnSpc>
                <a:spcPct val="90000"/>
              </a:lnSpc>
              <a:spcBef>
                <a:spcPct val="20000"/>
              </a:spcBef>
              <a:spcAft>
                <a:spcPct val="0"/>
              </a:spcAft>
            </a:pPr>
            <a:r>
              <a:rPr lang="en-GB" sz="1600" dirty="0" smtClean="0">
                <a:solidFill>
                  <a:srgbClr val="000000"/>
                </a:solidFill>
                <a:latin typeface="Arial" pitchFamily="34" charset="0"/>
              </a:rPr>
              <a:t>      Osteoporosis </a:t>
            </a:r>
            <a:r>
              <a:rPr lang="en-GB" sz="1600" dirty="0">
                <a:solidFill>
                  <a:srgbClr val="000000"/>
                </a:solidFill>
                <a:latin typeface="Arial" pitchFamily="34" charset="0"/>
              </a:rPr>
              <a:t>is a skeletal disorder characterised by low bone mass and microarchitectural deterioration of bone tissue, predisposing a person to an increased risk of </a:t>
            </a:r>
            <a:r>
              <a:rPr lang="en-GB" sz="1600" dirty="0" smtClean="0">
                <a:solidFill>
                  <a:srgbClr val="000000"/>
                </a:solidFill>
                <a:latin typeface="Arial" pitchFamily="34" charset="0"/>
              </a:rPr>
              <a:t>fracture.</a:t>
            </a:r>
            <a:r>
              <a:rPr lang="en-GB" sz="1600" baseline="30000" dirty="0">
                <a:solidFill>
                  <a:srgbClr val="000000"/>
                </a:solidFill>
                <a:latin typeface="Arial" pitchFamily="34" charset="0"/>
              </a:rPr>
              <a:t/>
            </a:r>
            <a:br>
              <a:rPr lang="en-GB" sz="1600" baseline="30000" dirty="0">
                <a:solidFill>
                  <a:srgbClr val="000000"/>
                </a:solidFill>
                <a:latin typeface="Arial" pitchFamily="34" charset="0"/>
              </a:rPr>
            </a:br>
            <a:r>
              <a:rPr lang="en-GB" sz="1600" dirty="0">
                <a:solidFill>
                  <a:srgbClr val="000000"/>
                </a:solidFill>
                <a:latin typeface="Arial" pitchFamily="34" charset="0"/>
              </a:rPr>
              <a:t>Bone density and structural integrity dictate bone </a:t>
            </a:r>
            <a:r>
              <a:rPr lang="en-GB" sz="1600" dirty="0" smtClean="0">
                <a:solidFill>
                  <a:srgbClr val="000000"/>
                </a:solidFill>
                <a:latin typeface="Arial" pitchFamily="34" charset="0"/>
              </a:rPr>
              <a:t>strength. </a:t>
            </a:r>
            <a:r>
              <a:rPr lang="en-GB" sz="1600" dirty="0">
                <a:solidFill>
                  <a:srgbClr val="000000"/>
                </a:solidFill>
                <a:latin typeface="Arial" pitchFamily="34" charset="0"/>
              </a:rPr>
              <a:t>Accelerated bone remodelling can result in net bone loss creating structural fragility and susceptibility to </a:t>
            </a:r>
            <a:r>
              <a:rPr lang="en-GB" sz="1600" dirty="0" smtClean="0">
                <a:solidFill>
                  <a:srgbClr val="000000"/>
                </a:solidFill>
                <a:latin typeface="Arial" pitchFamily="34" charset="0"/>
              </a:rPr>
              <a:t>fractures.</a:t>
            </a:r>
            <a:r>
              <a:rPr lang="en-GB" sz="1600" baseline="30000" dirty="0">
                <a:solidFill>
                  <a:srgbClr val="000000"/>
                </a:solidFill>
                <a:latin typeface="Arial" pitchFamily="34" charset="0"/>
              </a:rPr>
              <a:t/>
            </a:r>
            <a:br>
              <a:rPr lang="en-GB" sz="1600" baseline="30000" dirty="0">
                <a:solidFill>
                  <a:srgbClr val="000000"/>
                </a:solidFill>
                <a:latin typeface="Arial" pitchFamily="34" charset="0"/>
              </a:rPr>
            </a:br>
            <a:r>
              <a:rPr lang="en-GB" sz="1600" dirty="0">
                <a:solidFill>
                  <a:srgbClr val="000000"/>
                </a:solidFill>
                <a:latin typeface="Arial" pitchFamily="34" charset="0"/>
              </a:rPr>
              <a:t>Bone macroarchitecture (shape and geometry), microarchitecture (trabecular and cortical architecture), matrix and mineral composition, degree of mineralisation, microdamage accumulation, and rate of bone turnover all contribute to the structural properties of </a:t>
            </a:r>
            <a:r>
              <a:rPr lang="en-GB" sz="1600" dirty="0" smtClean="0">
                <a:solidFill>
                  <a:srgbClr val="000000"/>
                </a:solidFill>
                <a:latin typeface="Arial" pitchFamily="34" charset="0"/>
              </a:rPr>
              <a:t>bone.</a:t>
            </a:r>
            <a:r>
              <a:rPr lang="en-GB" sz="1600" baseline="30000" dirty="0">
                <a:solidFill>
                  <a:srgbClr val="000000"/>
                </a:solidFill>
                <a:latin typeface="Arial" pitchFamily="34" charset="0"/>
              </a:rPr>
              <a:t/>
            </a:r>
            <a:br>
              <a:rPr lang="en-GB" sz="1600" baseline="30000" dirty="0">
                <a:solidFill>
                  <a:srgbClr val="000000"/>
                </a:solidFill>
                <a:latin typeface="Arial" pitchFamily="34" charset="0"/>
              </a:rPr>
            </a:br>
            <a:endParaRPr lang="en-US" sz="16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75935" y="38598"/>
            <a:ext cx="8788553" cy="4762003"/>
          </a:xfrm>
        </p:spPr>
      </p:pic>
    </p:spTree>
    <p:extLst>
      <p:ext uri="{BB962C8B-B14F-4D97-AF65-F5344CB8AC3E}">
        <p14:creationId xmlns:p14="http://schemas.microsoft.com/office/powerpoint/2010/main" xmlns="" val="2995702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3680" y="142852"/>
            <a:ext cx="8942950" cy="6500858"/>
          </a:xfrm>
        </p:spPr>
      </p:pic>
    </p:spTree>
    <p:extLst>
      <p:ext uri="{BB962C8B-B14F-4D97-AF65-F5344CB8AC3E}">
        <p14:creationId xmlns:p14="http://schemas.microsoft.com/office/powerpoint/2010/main" xmlns="" val="462792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6326" y="142852"/>
            <a:ext cx="8914032" cy="6572296"/>
          </a:xfrm>
        </p:spPr>
      </p:pic>
    </p:spTree>
    <p:extLst>
      <p:ext uri="{BB962C8B-B14F-4D97-AF65-F5344CB8AC3E}">
        <p14:creationId xmlns:p14="http://schemas.microsoft.com/office/powerpoint/2010/main" xmlns="" val="3252020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42875" y="583707"/>
            <a:ext cx="8858250" cy="56905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786874" cy="6429420"/>
          </a:xfrm>
        </p:spPr>
        <p:txBody>
          <a:bodyPr>
            <a:normAutofit/>
          </a:bodyPr>
          <a:lstStyle/>
          <a:p>
            <a:pPr marL="85725" indent="-85725">
              <a:buFontTx/>
              <a:buChar char="•"/>
            </a:pPr>
            <a:r>
              <a:rPr lang="en-GB" sz="2400" dirty="0" smtClean="0">
                <a:solidFill>
                  <a:srgbClr val="000000"/>
                </a:solidFill>
              </a:rPr>
              <a:t>Osteoclasts differentiate from haematopoietic stem cells. T</a:t>
            </a:r>
            <a:r>
              <a:rPr lang="en-US" sz="2400" dirty="0" smtClean="0"/>
              <a:t>heir function is bone resorption and so they play a vital role in skeletal development, growth, maintenance and calcium metabolism.</a:t>
            </a:r>
            <a:endParaRPr lang="en-US" sz="2400" baseline="30000" dirty="0" smtClean="0"/>
          </a:p>
          <a:p>
            <a:pPr marL="85725" indent="-85725">
              <a:buFontTx/>
              <a:buChar char="•"/>
            </a:pPr>
            <a:r>
              <a:rPr lang="en-US" sz="2400" dirty="0" smtClean="0"/>
              <a:t>They resorb both the mineral and organic phases of bone by attaching to the bone matrix, polarising, and forming an irregular border at the bone surface to isolate the resorption compartment.</a:t>
            </a:r>
            <a:endParaRPr lang="en-US" sz="2400" baseline="30000" dirty="0" smtClean="0"/>
          </a:p>
          <a:p>
            <a:pPr marL="85725" indent="-85725">
              <a:buFontTx/>
              <a:buChar char="•"/>
            </a:pPr>
            <a:r>
              <a:rPr lang="en-US" sz="2400" dirty="0" smtClean="0"/>
              <a:t>Bone mineral dissolution then proceeds through secretion of acids and collagen-degrading enzymes onto the bone surface.</a:t>
            </a:r>
            <a:endParaRPr lang="en-US" sz="2400" baseline="30000" dirty="0" smtClean="0"/>
          </a:p>
          <a:p>
            <a:pPr marL="85725" indent="-85725">
              <a:buFontTx/>
              <a:buChar char="•"/>
            </a:pPr>
            <a:r>
              <a:rPr lang="en-US" sz="2400" dirty="0" smtClean="0"/>
              <a:t>Once the resorption products have been degraded, the osteoclast  either relocates to another site (as depicted in the electron micrograph above), or undergoes apoptosis.</a:t>
            </a:r>
            <a:endParaRPr lang="en-US" sz="2400" baseline="30000" dirty="0" smtClean="0"/>
          </a:p>
          <a:p>
            <a:pPr marL="85725" indent="-85725">
              <a:buFontTx/>
              <a:buChar char="•"/>
            </a:pPr>
            <a:r>
              <a:rPr lang="en-US" sz="2400" dirty="0" smtClean="0"/>
              <a:t>The collagen fragments, and solubilised calcium and phosphate generated by bone degradation, are released into the circulation</a:t>
            </a:r>
            <a:r>
              <a:rPr lang="en-US" sz="2400" baseline="30000" dirty="0" smtClean="0"/>
              <a:t>3</a:t>
            </a:r>
            <a:r>
              <a:rPr lang="en-US" sz="2400" dirty="0" smtClean="0"/>
              <a:t>.</a:t>
            </a:r>
            <a:endParaRPr lang="en-US" sz="2400" baseline="30000" dirty="0" smtClean="0"/>
          </a:p>
          <a:p>
            <a:pPr marL="85725" indent="-85725">
              <a:buFontTx/>
              <a:buChar char="•"/>
            </a:pPr>
            <a:r>
              <a:rPr lang="en-US" sz="2400" dirty="0" smtClean="0"/>
              <a:t>Research has identified RANK Ligand as essential mediator of osteoclast formation, function and survival.</a:t>
            </a:r>
          </a:p>
          <a:p>
            <a:pPr marL="85725" indent="-85725"/>
            <a:endParaRPr lang="en-GB" sz="2400" dirty="0" smtClean="0"/>
          </a:p>
          <a:p>
            <a:pPr>
              <a:buNone/>
            </a:pP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42875" y="510172"/>
            <a:ext cx="8858250" cy="57662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858312" cy="6429420"/>
          </a:xfrm>
        </p:spPr>
        <p:txBody>
          <a:bodyPr>
            <a:normAutofit/>
          </a:bodyPr>
          <a:lstStyle/>
          <a:p>
            <a:pPr marL="85725" indent="-85725">
              <a:buNone/>
            </a:pPr>
            <a:r>
              <a:rPr lang="en-US" sz="2400" dirty="0" smtClean="0"/>
              <a:t>  </a:t>
            </a:r>
            <a:r>
              <a:rPr lang="en-US" sz="2400" dirty="0" smtClean="0">
                <a:solidFill>
                  <a:srgbClr val="FF0000"/>
                </a:solidFill>
              </a:rPr>
              <a:t>RANK Ligand, RANK and osteoprotegerin (OPG) constitute the RANKL/RANK/OPG pathway which regulates bone resorption; RANK Ligand and OPG work in counterbalance as regulatory partners.</a:t>
            </a:r>
            <a:endParaRPr lang="en-GB" sz="2400" dirty="0" smtClean="0">
              <a:solidFill>
                <a:srgbClr val="FF0000"/>
              </a:solidFill>
            </a:endParaRPr>
          </a:p>
          <a:p>
            <a:pPr marL="85725" indent="-85725">
              <a:buNone/>
            </a:pPr>
            <a:r>
              <a:rPr lang="en-GB" sz="2400" b="1" u="sng" dirty="0" smtClean="0">
                <a:solidFill>
                  <a:srgbClr val="000000"/>
                </a:solidFill>
              </a:rPr>
              <a:t> </a:t>
            </a:r>
          </a:p>
          <a:p>
            <a:pPr marL="85725" indent="-85725">
              <a:buFontTx/>
              <a:buChar char="•"/>
            </a:pPr>
            <a:r>
              <a:rPr lang="en-US" sz="2400" dirty="0" smtClean="0"/>
              <a:t>RANK Ligand is a member of the TNF super-family. It stimulates maturation, attachment, activation and survival of osteoclasts</a:t>
            </a:r>
            <a:r>
              <a:rPr lang="en-US" sz="2400" baseline="30000" dirty="0" smtClean="0"/>
              <a:t> </a:t>
            </a:r>
            <a:r>
              <a:rPr lang="en-US" sz="2400" dirty="0" smtClean="0"/>
              <a:t>.</a:t>
            </a:r>
            <a:endParaRPr lang="en-US" sz="2400" baseline="30000" dirty="0" smtClean="0"/>
          </a:p>
          <a:p>
            <a:pPr marL="85725" indent="-85725">
              <a:buFontTx/>
              <a:buChar char="•"/>
            </a:pPr>
            <a:r>
              <a:rPr lang="en-US" sz="2400" dirty="0" smtClean="0"/>
              <a:t>RANK receptor is found on osteoclasts and osteoclast-precursors and is activated by RANK Ligand</a:t>
            </a:r>
            <a:r>
              <a:rPr lang="en-US" sz="2400" baseline="30000" dirty="0" smtClean="0"/>
              <a:t> </a:t>
            </a:r>
            <a:r>
              <a:rPr lang="en-US" sz="2400" dirty="0" smtClean="0"/>
              <a:t>.</a:t>
            </a:r>
            <a:endParaRPr lang="en-US" sz="2400" baseline="30000" dirty="0" smtClean="0"/>
          </a:p>
          <a:p>
            <a:pPr marL="85725" indent="-85725">
              <a:buFontTx/>
              <a:buChar char="•"/>
            </a:pPr>
            <a:r>
              <a:rPr lang="en-US" sz="2400" dirty="0" smtClean="0"/>
              <a:t>OPG counteracts the actions of RANK Ligand, i.e. inhibits the formation, attachment, activation and survival of osteoclasts, rapidly, but reversibly decreasing osteoclast count and slowing bone resorption. </a:t>
            </a:r>
          </a:p>
          <a:p>
            <a:pPr>
              <a:buNone/>
            </a:pP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42875" y="346726"/>
            <a:ext cx="8858250" cy="62359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928992" cy="6552727"/>
          </a:xfrm>
        </p:spPr>
        <p:txBody>
          <a:bodyPr>
            <a:normAutofit fontScale="92500"/>
          </a:bodyPr>
          <a:lstStyle/>
          <a:p>
            <a:pPr marL="0" indent="0">
              <a:buNone/>
            </a:pPr>
            <a:r>
              <a:rPr lang="en-US" sz="2400" dirty="0" smtClean="0"/>
              <a:t>  In general , metabolic  bone disease affects the skeleton in one of two ways : there is either too much or too little calcified bone .The latter change , which comprises the majority of metabolic bone disease , is due either to decrease in the amount of bone formed , or to excessive resorption  of bone. In turn this may be due to a variety of causes but most commonly to abnormalities of vitamin D and calcium metabolism , which in turn arise from abnormality of diet or renal function , endocrine abnormalities ( particularly of the parathyroid gland) , drug therapy or poisoning .</a:t>
            </a:r>
          </a:p>
          <a:p>
            <a:pPr marL="0" indent="0">
              <a:buNone/>
            </a:pPr>
            <a:r>
              <a:rPr lang="en-US" sz="2400" dirty="0"/>
              <a:t> </a:t>
            </a:r>
            <a:r>
              <a:rPr lang="en-US" sz="2400" dirty="0" smtClean="0"/>
              <a:t>  For the most part metabolic processes involve the skeleton as a whole .The radiographic changes of metabolic bone disease are therefore predominantly diffuse or at least multifocal , involving many areas of the skeleton , although on occasion isolated lesions may be found , such as brown tumors in hyperparathyroidism .Another feature of metabolic bone disease is the tendency to involve specific locations , and to be symmetric in the body , as seen in the Looser’s zones  of osteomalacia .Radiographic evaluation of metabolic disease , and in particular the evaluation of changes in bone density , is difficult , as up to 40% of bone mass may be lost before it becomes apparent radiographically .  </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786874" cy="6429420"/>
          </a:xfrm>
        </p:spPr>
        <p:txBody>
          <a:bodyPr>
            <a:normAutofit fontScale="92500"/>
          </a:bodyPr>
          <a:lstStyle/>
          <a:p>
            <a:pPr marL="85725" indent="-85725">
              <a:buNone/>
            </a:pPr>
            <a:r>
              <a:rPr lang="en-US" sz="2400" dirty="0" smtClean="0"/>
              <a:t> </a:t>
            </a:r>
            <a:r>
              <a:rPr lang="en-GB" sz="2400" dirty="0" smtClean="0">
                <a:solidFill>
                  <a:srgbClr val="FF0000"/>
                </a:solidFill>
              </a:rPr>
              <a:t>Bone resorption and formation are balanced in premenopausal women. </a:t>
            </a:r>
          </a:p>
          <a:p>
            <a:pPr marL="85725" indent="-85725">
              <a:buNone/>
            </a:pPr>
            <a:r>
              <a:rPr lang="en-GB" sz="2400" dirty="0" smtClean="0">
                <a:solidFill>
                  <a:srgbClr val="FF0000"/>
                </a:solidFill>
              </a:rPr>
              <a:t> RANK Ligand is a key mediator of osteoclast formation, function and survival</a:t>
            </a:r>
            <a:r>
              <a:rPr lang="en-GB" sz="2400" dirty="0" smtClean="0">
                <a:solidFill>
                  <a:srgbClr val="000000"/>
                </a:solidFill>
              </a:rPr>
              <a:t>. </a:t>
            </a:r>
            <a:endParaRPr lang="en-GB" sz="2400" b="1" u="sng" dirty="0" smtClean="0">
              <a:solidFill>
                <a:srgbClr val="000000"/>
              </a:solidFill>
            </a:endParaRPr>
          </a:p>
          <a:p>
            <a:pPr marL="85725" indent="-85725">
              <a:buNone/>
            </a:pPr>
            <a:endParaRPr lang="en-GB" sz="2400" b="1" u="sng" dirty="0" smtClean="0">
              <a:solidFill>
                <a:srgbClr val="000000"/>
              </a:solidFill>
            </a:endParaRPr>
          </a:p>
          <a:p>
            <a:pPr marL="85725" indent="-85725">
              <a:buFontTx/>
              <a:buChar char="•"/>
            </a:pPr>
            <a:r>
              <a:rPr lang="en-GB" sz="2400" dirty="0" smtClean="0">
                <a:solidFill>
                  <a:srgbClr val="000000"/>
                </a:solidFill>
              </a:rPr>
              <a:t>RANKL/RANK/OPG pathway is dependent on multiple signalling entities (including cytokines and hormones), which mediate the expression of RANK Ligand by osteoblasts and other cells, e.g. activated T cells</a:t>
            </a:r>
            <a:r>
              <a:rPr lang="en-GB" sz="2400" baseline="30000" dirty="0" smtClean="0">
                <a:solidFill>
                  <a:srgbClr val="000000"/>
                </a:solidFill>
              </a:rPr>
              <a:t> </a:t>
            </a:r>
            <a:r>
              <a:rPr lang="en-GB" sz="2400" dirty="0" smtClean="0">
                <a:solidFill>
                  <a:srgbClr val="000000"/>
                </a:solidFill>
              </a:rPr>
              <a:t>.</a:t>
            </a:r>
            <a:r>
              <a:rPr lang="en-GB" sz="2400" dirty="0" smtClean="0"/>
              <a:t> </a:t>
            </a:r>
          </a:p>
          <a:p>
            <a:pPr marL="85725" indent="-85725">
              <a:buFontTx/>
              <a:buChar char="•"/>
            </a:pPr>
            <a:r>
              <a:rPr lang="en-GB" sz="2400" dirty="0" smtClean="0"/>
              <a:t>The central role which RANK Ligand expression plays in bone remodelling is supported by the observation that receptors for the hormones, growth factors and cytokines involved are found on osteoblasts rather than osteoclasts, regardless of their regulatory function</a:t>
            </a:r>
            <a:r>
              <a:rPr lang="en-GB" sz="2400" baseline="30000" dirty="0" smtClean="0"/>
              <a:t> </a:t>
            </a:r>
            <a:r>
              <a:rPr lang="en-GB" sz="2400" dirty="0" smtClean="0"/>
              <a:t>.</a:t>
            </a:r>
          </a:p>
          <a:p>
            <a:pPr marL="85725" indent="-85725">
              <a:buFontTx/>
              <a:buChar char="•"/>
            </a:pPr>
            <a:r>
              <a:rPr lang="en-GB" sz="2400" dirty="0" smtClean="0"/>
              <a:t>Evidence from gene knockout studies indicates that RANK Ligand is an essential mediator of osteoclast activity and a key factor in regulating osteoclastogenesis</a:t>
            </a:r>
            <a:r>
              <a:rPr lang="en-GB" sz="2400" baseline="30000" dirty="0" smtClean="0"/>
              <a:t> </a:t>
            </a:r>
            <a:r>
              <a:rPr lang="en-GB" sz="2400" dirty="0" smtClean="0"/>
              <a:t>. </a:t>
            </a:r>
          </a:p>
          <a:p>
            <a:pPr marL="85725" indent="-85725">
              <a:buFontTx/>
              <a:buChar char="•"/>
            </a:pPr>
            <a:r>
              <a:rPr lang="en-GB" sz="2400" dirty="0" smtClean="0"/>
              <a:t>RANK Ligand can promote osteoclast maturation </a:t>
            </a:r>
            <a:r>
              <a:rPr lang="en-GB" sz="2400" i="1" dirty="0" smtClean="0"/>
              <a:t>in vitro</a:t>
            </a:r>
            <a:r>
              <a:rPr lang="en-GB" sz="2400" dirty="0" smtClean="0"/>
              <a:t> and produce rapid bone resorption </a:t>
            </a:r>
            <a:r>
              <a:rPr lang="en-GB" sz="2400" i="1" dirty="0" smtClean="0"/>
              <a:t>in vivo</a:t>
            </a:r>
            <a:r>
              <a:rPr lang="en-GB" sz="2400" dirty="0" smtClean="0"/>
              <a:t> through the activation of pre-existing osteoclasts</a:t>
            </a:r>
            <a:r>
              <a:rPr lang="en-GB" sz="2400" baseline="30000" dirty="0" smtClean="0"/>
              <a:t> </a:t>
            </a:r>
            <a:r>
              <a:rPr lang="en-GB" sz="2400" dirty="0" smtClean="0"/>
              <a:t>.</a:t>
            </a:r>
            <a:endParaRPr lang="en-GB" sz="2400" baseline="30000" dirty="0" smtClean="0"/>
          </a:p>
          <a:p>
            <a:pPr>
              <a:buNone/>
            </a:pP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2"/>
          <a:srcRect/>
          <a:stretch>
            <a:fillRect/>
          </a:stretch>
        </p:blipFill>
        <p:spPr bwMode="auto">
          <a:xfrm>
            <a:off x="104260" y="142852"/>
            <a:ext cx="8896896" cy="65008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786874" cy="6357982"/>
          </a:xfrm>
        </p:spPr>
        <p:txBody>
          <a:bodyPr>
            <a:normAutofit/>
          </a:bodyPr>
          <a:lstStyle/>
          <a:p>
            <a:pPr>
              <a:buNone/>
            </a:pPr>
            <a:r>
              <a:rPr lang="en-US" sz="2600" dirty="0" smtClean="0">
                <a:cs typeface="Arial" pitchFamily="34" charset="0"/>
              </a:rPr>
              <a:t>       </a:t>
            </a:r>
            <a:r>
              <a:rPr lang="en-US" sz="2600" dirty="0" smtClean="0">
                <a:solidFill>
                  <a:srgbClr val="FF0000"/>
                </a:solidFill>
                <a:cs typeface="Arial" pitchFamily="34" charset="0"/>
              </a:rPr>
              <a:t>OPG has an essential role in protecting bone. In the absence of OPG (OPG knockout mouse model), unopposed RANK Ligand results in spontaneous fragility fractures.</a:t>
            </a:r>
            <a:endParaRPr lang="en-US" sz="2600" baseline="30000" dirty="0" smtClean="0">
              <a:solidFill>
                <a:srgbClr val="FF0000"/>
              </a:solidFill>
              <a:cs typeface="Arial" pitchFamily="34" charset="0"/>
            </a:endParaRPr>
          </a:p>
          <a:p>
            <a:pPr>
              <a:buNone/>
            </a:pPr>
            <a:endParaRPr lang="en-US" sz="2600" dirty="0" smtClean="0">
              <a:cs typeface="Arial" pitchFamily="34" charset="0"/>
            </a:endParaRPr>
          </a:p>
          <a:p>
            <a:pPr>
              <a:buFontTx/>
              <a:buChar char="•"/>
            </a:pPr>
            <a:r>
              <a:rPr lang="en-US" sz="2600" dirty="0" smtClean="0">
                <a:cs typeface="Arial" pitchFamily="34" charset="0"/>
              </a:rPr>
              <a:t>The radiograph depicts a 1-month-old OPG knockout mouse with spontaneous fragility fractures. </a:t>
            </a:r>
          </a:p>
          <a:p>
            <a:pPr lvl="1">
              <a:buFontTx/>
              <a:buChar char="•"/>
            </a:pPr>
            <a:r>
              <a:rPr lang="en-US" sz="2600" dirty="0" smtClean="0">
                <a:cs typeface="Arial" pitchFamily="34" charset="0"/>
              </a:rPr>
              <a:t>Osteoporosis (decrease in bone mineral density) develops due to increased osteoclast activity in the absence of OPG.  </a:t>
            </a:r>
          </a:p>
          <a:p>
            <a:pPr lvl="1">
              <a:buFontTx/>
              <a:buChar char="•"/>
            </a:pPr>
            <a:r>
              <a:rPr lang="en-US" sz="2600" dirty="0" smtClean="0">
                <a:cs typeface="Arial" pitchFamily="34" charset="0"/>
              </a:rPr>
              <a:t>These mice develop spontaneous fractures early in life.  </a:t>
            </a:r>
          </a:p>
          <a:p>
            <a:pPr lvl="1">
              <a:buFontTx/>
              <a:buChar char="•"/>
            </a:pPr>
            <a:r>
              <a:rPr lang="en-US" sz="2600" dirty="0" smtClean="0">
                <a:cs typeface="Arial" pitchFamily="34" charset="0"/>
              </a:rPr>
              <a:t>This severity of osteoporosis demonstrates that the skeleton is unable to compensate for the lack of endogenous OPG.  </a:t>
            </a:r>
          </a:p>
          <a:p>
            <a:pPr>
              <a:buNone/>
            </a:pP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142844" y="285728"/>
            <a:ext cx="8786813" cy="60173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86874" cy="6429420"/>
          </a:xfrm>
        </p:spPr>
        <p:txBody>
          <a:bodyPr>
            <a:normAutofit lnSpcReduction="10000"/>
          </a:bodyPr>
          <a:lstStyle/>
          <a:p>
            <a:pPr marL="85725" indent="-85725"/>
            <a:r>
              <a:rPr lang="en-US" sz="2400" dirty="0" smtClean="0"/>
              <a:t> </a:t>
            </a:r>
            <a:r>
              <a:rPr lang="en-GB" sz="2400" dirty="0" smtClean="0"/>
              <a:t>In premenopausal women bone remodelling is balanced. </a:t>
            </a:r>
          </a:p>
          <a:p>
            <a:pPr marL="85725" indent="-85725"/>
            <a:r>
              <a:rPr lang="en-GB" sz="2400" dirty="0" smtClean="0"/>
              <a:t>Oestrogen limits RANKL expression and stimulates OPG production. </a:t>
            </a:r>
          </a:p>
          <a:p>
            <a:pPr marL="85725" indent="-85725"/>
            <a:r>
              <a:rPr lang="en-US" sz="2400" dirty="0" smtClean="0"/>
              <a:t>OPG acts as a decoy receptor for RANK Ligand and prevents its interaction with RANK, thereby inhibiting osteoclast formation, function and survival</a:t>
            </a:r>
            <a:r>
              <a:rPr lang="en-GB" sz="2400" baseline="30000" dirty="0" smtClean="0"/>
              <a:t> </a:t>
            </a:r>
            <a:r>
              <a:rPr lang="en-GB" sz="2400" dirty="0" smtClean="0"/>
              <a:t>.</a:t>
            </a:r>
            <a:endParaRPr lang="en-GB" sz="2400" baseline="30000" dirty="0" smtClean="0"/>
          </a:p>
          <a:p>
            <a:pPr marL="85725" indent="-85725">
              <a:buFontTx/>
              <a:buChar char="•"/>
            </a:pPr>
            <a:endParaRPr lang="en-US" sz="2400" dirty="0" smtClean="0"/>
          </a:p>
          <a:p>
            <a:pPr marL="85725" indent="-85725">
              <a:buFontTx/>
              <a:buChar char="•"/>
            </a:pPr>
            <a:r>
              <a:rPr lang="en-US" sz="2400" dirty="0" smtClean="0"/>
              <a:t>Expression of RANK Ligand and OPG are coordinated to regulate bone resorption and density positively and negatively by controlling the state of activation of RANK on osteoclasts. </a:t>
            </a:r>
            <a:endParaRPr lang="en-GB" sz="2400" dirty="0" smtClean="0">
              <a:solidFill>
                <a:srgbClr val="FF0000"/>
              </a:solidFill>
            </a:endParaRPr>
          </a:p>
          <a:p>
            <a:pPr marL="85725" indent="-85725">
              <a:buFontTx/>
              <a:buChar char="•"/>
            </a:pPr>
            <a:r>
              <a:rPr lang="en-GB" sz="2400" dirty="0" smtClean="0"/>
              <a:t>Many factors regulate bone resorption and the RANKL/RANK/OPG pathway is the crucial mediator in their effect on bone metabolism.</a:t>
            </a:r>
            <a:endParaRPr lang="en-GB" sz="2400" baseline="30000" dirty="0" smtClean="0"/>
          </a:p>
          <a:p>
            <a:pPr marL="85725" indent="-85725">
              <a:buFontTx/>
              <a:buChar char="•"/>
            </a:pPr>
            <a:r>
              <a:rPr lang="en-GB" sz="2400" dirty="0" smtClean="0"/>
              <a:t>RANK Ligand must bind to its receptor, RANK, on precursor/mature osteoclasts to initiate their differentiation, activation and ultimately bone resorption.</a:t>
            </a:r>
            <a:endParaRPr lang="en-GB" sz="2400" baseline="30000" dirty="0" smtClean="0"/>
          </a:p>
          <a:p>
            <a:pPr marL="85725" indent="-85725">
              <a:buFontTx/>
              <a:buChar char="•"/>
            </a:pPr>
            <a:r>
              <a:rPr lang="en-GB" sz="2400" dirty="0" smtClean="0"/>
              <a:t>Remodelling is a coupled process; RANK Ligand expression by osteoblasts stimulates local bone resorption by osteoclasts, which in turn stimulates bone formation by adjacent osteoblasts</a:t>
            </a:r>
            <a:r>
              <a:rPr lang="en-GB" sz="2400" baseline="30000" dirty="0" smtClean="0"/>
              <a:t> </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122762" y="214290"/>
            <a:ext cx="8878364"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85728"/>
            <a:ext cx="8858312" cy="6357982"/>
          </a:xfrm>
        </p:spPr>
        <p:txBody>
          <a:bodyPr>
            <a:normAutofit fontScale="77500" lnSpcReduction="20000"/>
          </a:bodyPr>
          <a:lstStyle/>
          <a:p>
            <a:pPr marL="85725" indent="-85725"/>
            <a:r>
              <a:rPr lang="en-GB" dirty="0" smtClean="0"/>
              <a:t>OPG levels regulate bone density in mice</a:t>
            </a:r>
            <a:r>
              <a:rPr lang="en-GB" baseline="30000" dirty="0" smtClean="0"/>
              <a:t> </a:t>
            </a:r>
            <a:r>
              <a:rPr lang="en-GB" dirty="0" smtClean="0"/>
              <a:t>.</a:t>
            </a:r>
          </a:p>
          <a:p>
            <a:pPr marL="85725" indent="-85725"/>
            <a:endParaRPr lang="en-US" dirty="0" smtClean="0">
              <a:cs typeface="Arial" pitchFamily="34" charset="0"/>
            </a:endParaRPr>
          </a:p>
          <a:p>
            <a:pPr marL="85725" indent="-85725"/>
            <a:r>
              <a:rPr lang="en-US" dirty="0" smtClean="0">
                <a:cs typeface="Arial" pitchFamily="34" charset="0"/>
              </a:rPr>
              <a:t>Preclinical studies demonstrate the critical role of RANK Ligand and OPG in bone remodelling.</a:t>
            </a:r>
            <a:r>
              <a:rPr lang="en-US" b="1" dirty="0" smtClean="0">
                <a:cs typeface="Arial" pitchFamily="34" charset="0"/>
              </a:rPr>
              <a:t> </a:t>
            </a:r>
          </a:p>
          <a:p>
            <a:pPr marL="85725" indent="-85725"/>
            <a:r>
              <a:rPr lang="en-US" dirty="0" smtClean="0">
                <a:cs typeface="Arial" pitchFamily="34" charset="0"/>
              </a:rPr>
              <a:t>The radiographs depict the femur in a normal mouse (left), an OPG-knockout mouse (middle), and a transgenic mouse overexpressing OPG (right). </a:t>
            </a:r>
            <a:endParaRPr lang="en-GB" baseline="30000" dirty="0" smtClean="0"/>
          </a:p>
          <a:p>
            <a:pPr marL="85725" indent="-85725">
              <a:buFontTx/>
              <a:buChar char="•"/>
            </a:pPr>
            <a:r>
              <a:rPr lang="en-US" dirty="0" smtClean="0">
                <a:cs typeface="Arial" pitchFamily="34" charset="0"/>
              </a:rPr>
              <a:t>In the OPG knockout mouse (left):</a:t>
            </a:r>
          </a:p>
          <a:p>
            <a:pPr marL="542925" lvl="1" indent="-85725">
              <a:buFontTx/>
              <a:buChar char="-"/>
            </a:pPr>
            <a:r>
              <a:rPr lang="en-US" dirty="0" smtClean="0">
                <a:cs typeface="Arial" pitchFamily="34" charset="0"/>
              </a:rPr>
              <a:t>Decreased bone density (osteoporosis) develops due to increased osteoclast activity in the absence of OPG. </a:t>
            </a:r>
          </a:p>
          <a:p>
            <a:pPr marL="542925" lvl="1" indent="-85725">
              <a:buFontTx/>
              <a:buChar char="-"/>
            </a:pPr>
            <a:r>
              <a:rPr lang="en-US" dirty="0" smtClean="0">
                <a:cs typeface="Arial" pitchFamily="34" charset="0"/>
              </a:rPr>
              <a:t>These mice develop spontaneous fractures early in life. </a:t>
            </a:r>
          </a:p>
          <a:p>
            <a:pPr marL="542925" lvl="1" indent="-85725">
              <a:buFontTx/>
              <a:buChar char="-"/>
            </a:pPr>
            <a:r>
              <a:rPr lang="en-US" dirty="0" smtClean="0">
                <a:cs typeface="Arial" pitchFamily="34" charset="0"/>
              </a:rPr>
              <a:t>The severity of osteoporosis in OPG knockout mice demonstrates that the skeleton is unable to compensate for the lack of endogenous OPG. </a:t>
            </a:r>
          </a:p>
          <a:p>
            <a:pPr marL="542925" lvl="1" indent="-85725">
              <a:buFontTx/>
              <a:buChar char="-"/>
            </a:pPr>
            <a:r>
              <a:rPr lang="en-US" dirty="0" smtClean="0">
                <a:cs typeface="Arial" pitchFamily="34" charset="0"/>
              </a:rPr>
              <a:t>This finding highlights the essential role for OPG in protecting bone.</a:t>
            </a:r>
            <a:r>
              <a:rPr lang="en-US" baseline="30000" dirty="0" smtClean="0">
                <a:cs typeface="Arial" pitchFamily="34" charset="0"/>
              </a:rPr>
              <a:t> </a:t>
            </a:r>
            <a:endParaRPr lang="en-US" dirty="0" smtClean="0">
              <a:cs typeface="Arial" pitchFamily="34" charset="0"/>
            </a:endParaRPr>
          </a:p>
          <a:p>
            <a:pPr marL="85725" indent="-85725">
              <a:buFontTx/>
              <a:buChar char="•"/>
            </a:pPr>
            <a:r>
              <a:rPr lang="en-US" dirty="0" smtClean="0">
                <a:cs typeface="Arial" pitchFamily="34" charset="0"/>
              </a:rPr>
              <a:t>In the OPG transgenic mouse (right):</a:t>
            </a:r>
          </a:p>
          <a:p>
            <a:pPr marL="542925" lvl="1" indent="-85725">
              <a:buFontTx/>
              <a:buChar char="-"/>
            </a:pPr>
            <a:r>
              <a:rPr lang="en-US" dirty="0" smtClean="0">
                <a:cs typeface="Arial" pitchFamily="34" charset="0"/>
              </a:rPr>
              <a:t>Increased bone density (osteopetrosis) is observed as a result of impaired osteoclast formation and hence reduced </a:t>
            </a:r>
            <a:r>
              <a:rPr lang="en-US" dirty="0" err="1" smtClean="0">
                <a:cs typeface="Arial" pitchFamily="34" charset="0"/>
              </a:rPr>
              <a:t>resorption</a:t>
            </a:r>
            <a:endParaRPr lang="en-US" baseline="30000" dirty="0" smtClean="0">
              <a:cs typeface="Arial" pitchFamily="34" charset="0"/>
            </a:endParaRPr>
          </a:p>
          <a:p>
            <a:pPr marL="542925" lvl="1" indent="-85725">
              <a:buFontTx/>
              <a:buChar char="-"/>
            </a:pPr>
            <a:r>
              <a:rPr lang="en-US" dirty="0" smtClean="0">
                <a:cs typeface="Arial" pitchFamily="34" charset="0"/>
              </a:rPr>
              <a:t>Bones from these mice have a normal shape, but bone mineral density is dramatically increased</a:t>
            </a:r>
            <a:r>
              <a:rPr lang="en-US" baseline="30000" dirty="0" smtClean="0">
                <a:cs typeface="Arial" pitchFamily="34" charset="0"/>
              </a:rPr>
              <a:t> </a:t>
            </a:r>
            <a:r>
              <a:rPr lang="en-US" dirty="0" smtClean="0">
                <a:cs typeface="Arial" pitchFamily="34" charset="0"/>
              </a:rPr>
              <a:t>.</a:t>
            </a:r>
            <a:endParaRPr lang="en-US" baseline="30000" dirty="0" smtClean="0">
              <a:cs typeface="Arial" pitchFamily="34" charset="0"/>
            </a:endParaRPr>
          </a:p>
          <a:p>
            <a:pPr>
              <a:buNone/>
            </a:pP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137418" y="142852"/>
            <a:ext cx="8922949" cy="65722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77911" y="142852"/>
            <a:ext cx="8970595" cy="65008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179460" y="142852"/>
            <a:ext cx="8826018"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6632"/>
            <a:ext cx="8856984" cy="6624736"/>
          </a:xfrm>
        </p:spPr>
        <p:txBody>
          <a:bodyPr>
            <a:normAutofit fontScale="92500" lnSpcReduction="10000"/>
          </a:bodyPr>
          <a:lstStyle/>
          <a:p>
            <a:pPr marL="0" indent="0">
              <a:buNone/>
            </a:pPr>
            <a:r>
              <a:rPr lang="en-US" sz="2400" dirty="0" smtClean="0"/>
              <a:t> </a:t>
            </a:r>
            <a:r>
              <a:rPr lang="en-US" sz="2400" dirty="0" smtClean="0">
                <a:solidFill>
                  <a:srgbClr val="0070C0"/>
                </a:solidFill>
              </a:rPr>
              <a:t>BONE  DENSITY MEASUREMENTS</a:t>
            </a:r>
          </a:p>
          <a:p>
            <a:pPr marL="0" indent="0">
              <a:buNone/>
            </a:pPr>
            <a:r>
              <a:rPr lang="en-US" sz="2400" dirty="0" smtClean="0">
                <a:solidFill>
                  <a:srgbClr val="FF0000"/>
                </a:solidFill>
              </a:rPr>
              <a:t>RADIOGRAMMETRY</a:t>
            </a:r>
            <a:r>
              <a:rPr lang="en-US" sz="2400" dirty="0" smtClean="0"/>
              <a:t> : This measures  the cortical thickness of the metacarpals and other tubular bones from standard radiographs , it is particularly useful in serial studies  , and comparison with a large normal population can be made .Although inexpensive and easy to perform , it  does not reliably reflect bone mineral content .</a:t>
            </a:r>
          </a:p>
          <a:p>
            <a:pPr marL="0" indent="0">
              <a:buNone/>
            </a:pPr>
            <a:r>
              <a:rPr lang="en-US" sz="2400" dirty="0" smtClean="0">
                <a:solidFill>
                  <a:srgbClr val="FF0000"/>
                </a:solidFill>
              </a:rPr>
              <a:t>SINGLE PHOTON ABSORPTION</a:t>
            </a:r>
            <a:r>
              <a:rPr lang="en-US" sz="2400" dirty="0" smtClean="0"/>
              <a:t> : This couples a monoenergitic photon source such iodine -125 with  a sodium iodide scintillation counter. The mineral content in the scan path is calculated from the difference in photon absorption between bone and soft tissue .</a:t>
            </a:r>
          </a:p>
          <a:p>
            <a:pPr marL="0" indent="0">
              <a:buNone/>
            </a:pPr>
            <a:r>
              <a:rPr lang="en-US" sz="2400" dirty="0" smtClean="0">
                <a:solidFill>
                  <a:srgbClr val="FF0000"/>
                </a:solidFill>
              </a:rPr>
              <a:t>DUAL PHOTON ABSORPTOMETRY </a:t>
            </a:r>
          </a:p>
          <a:p>
            <a:pPr marL="0" indent="0">
              <a:buNone/>
            </a:pPr>
            <a:r>
              <a:rPr lang="en-US" sz="2400" dirty="0" smtClean="0">
                <a:solidFill>
                  <a:srgbClr val="FF0000"/>
                </a:solidFill>
              </a:rPr>
              <a:t>QUANTATIVE COMPUTED TOMOGRAPHY </a:t>
            </a:r>
          </a:p>
          <a:p>
            <a:pPr marL="0" indent="0">
              <a:buNone/>
            </a:pPr>
            <a:r>
              <a:rPr lang="en-US" sz="2400" dirty="0" smtClean="0">
                <a:solidFill>
                  <a:srgbClr val="FF0000"/>
                </a:solidFill>
              </a:rPr>
              <a:t>MAGNETIC RESONANCE  IMAGING </a:t>
            </a:r>
          </a:p>
          <a:p>
            <a:pPr marL="0" indent="0">
              <a:buNone/>
            </a:pPr>
            <a:r>
              <a:rPr lang="en-US" sz="2400" dirty="0" smtClean="0">
                <a:solidFill>
                  <a:srgbClr val="FF0000"/>
                </a:solidFill>
              </a:rPr>
              <a:t>BROAD BAND ULTRASOUND  ATTENUATION </a:t>
            </a:r>
          </a:p>
          <a:p>
            <a:pPr marL="0" indent="0">
              <a:buNone/>
            </a:pPr>
            <a:r>
              <a:rPr lang="en-US" sz="2400" dirty="0" smtClean="0">
                <a:solidFill>
                  <a:srgbClr val="FF0000"/>
                </a:solidFill>
              </a:rPr>
              <a:t>DUAL  X-RAY ABSORPITIOMETRY </a:t>
            </a:r>
            <a:r>
              <a:rPr lang="en-US" sz="2400" dirty="0" smtClean="0"/>
              <a:t>: This technique uses X-rays , with a collimated beam , scanning over the region of interest in rectilinear fashion , while the tube potential is switched rapidly between two different Kvps ( usually 70 and 140 Kvp).The bone mineral density is calculated by determining the amount of mineral content related to the projected area of the region of interest.</a:t>
            </a:r>
            <a:endParaRPr lang="en-US" sz="2400" dirty="0">
              <a:solidFill>
                <a:srgbClr val="FF0000"/>
              </a:solidFill>
            </a:endParaRPr>
          </a:p>
        </p:txBody>
      </p:sp>
    </p:spTree>
    <p:extLst>
      <p:ext uri="{BB962C8B-B14F-4D97-AF65-F5344CB8AC3E}">
        <p14:creationId xmlns:p14="http://schemas.microsoft.com/office/powerpoint/2010/main" xmlns="" val="4507306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160618" y="108496"/>
            <a:ext cx="8840538" cy="6535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500042"/>
            <a:ext cx="8715436" cy="6143668"/>
          </a:xfrm>
        </p:spPr>
        <p:txBody>
          <a:bodyPr>
            <a:normAutofit/>
          </a:bodyPr>
          <a:lstStyle/>
          <a:p>
            <a:pPr>
              <a:buNone/>
            </a:pPr>
            <a:r>
              <a:rPr lang="en-US" sz="2400" dirty="0" smtClean="0"/>
              <a:t>     Metabolic bone diseases are a heterogeneous group of</a:t>
            </a:r>
          </a:p>
          <a:p>
            <a:pPr>
              <a:buNone/>
            </a:pPr>
            <a:r>
              <a:rPr lang="en-US" sz="2400" dirty="0" smtClean="0"/>
              <a:t>disorders characterized by abnormalities in calcium</a:t>
            </a:r>
          </a:p>
          <a:p>
            <a:pPr>
              <a:buNone/>
            </a:pPr>
            <a:r>
              <a:rPr lang="en-US" sz="2400" dirty="0" smtClean="0"/>
              <a:t>metabolism and/or bone cell physiology. They lead to an</a:t>
            </a:r>
          </a:p>
          <a:p>
            <a:pPr>
              <a:buNone/>
            </a:pPr>
            <a:r>
              <a:rPr lang="en-US" sz="2400" dirty="0" smtClean="0"/>
              <a:t>altered serum calcium concentration and/or skeletal failure.</a:t>
            </a:r>
          </a:p>
          <a:p>
            <a:pPr>
              <a:buNone/>
            </a:pPr>
            <a:r>
              <a:rPr lang="en-US" sz="2400" dirty="0" smtClean="0"/>
              <a:t>The most common type of metabolic bone disease in</a:t>
            </a:r>
          </a:p>
          <a:p>
            <a:pPr>
              <a:buNone/>
            </a:pPr>
            <a:r>
              <a:rPr lang="en-US" sz="2400" dirty="0" smtClean="0"/>
              <a:t>developed countries is osteoporosis. Because osteoporosis</a:t>
            </a:r>
          </a:p>
          <a:p>
            <a:pPr>
              <a:buNone/>
            </a:pPr>
            <a:r>
              <a:rPr lang="en-US" sz="2400" dirty="0" smtClean="0"/>
              <a:t>is essentially a disease of the elderly, the prevalence of</a:t>
            </a:r>
          </a:p>
          <a:p>
            <a:pPr>
              <a:buNone/>
            </a:pPr>
            <a:r>
              <a:rPr lang="en-US" sz="2400" dirty="0" smtClean="0"/>
              <a:t>this condition is increasing as the average age of people</a:t>
            </a:r>
          </a:p>
          <a:p>
            <a:pPr>
              <a:buNone/>
            </a:pPr>
            <a:r>
              <a:rPr lang="en-US" sz="2400" dirty="0" smtClean="0"/>
              <a:t>in developed countries rises. Osteoporotic fractures may</a:t>
            </a:r>
          </a:p>
          <a:p>
            <a:pPr>
              <a:buNone/>
            </a:pPr>
            <a:r>
              <a:rPr lang="en-US" sz="2400" dirty="0" smtClean="0"/>
              <a:t>lead to loss of independence in the elderly and is imposing</a:t>
            </a:r>
          </a:p>
          <a:p>
            <a:pPr>
              <a:buNone/>
            </a:pPr>
            <a:r>
              <a:rPr lang="en-US" sz="2400" dirty="0" smtClean="0"/>
              <a:t>an ever-increasing social and economic burden on society.</a:t>
            </a:r>
          </a:p>
          <a:p>
            <a:pPr>
              <a:buNone/>
            </a:pPr>
            <a:r>
              <a:rPr lang="en-US" sz="2400" dirty="0" smtClean="0"/>
              <a:t>Other pathological processes that affect the skeleton, some</a:t>
            </a:r>
          </a:p>
          <a:p>
            <a:pPr>
              <a:buNone/>
            </a:pPr>
            <a:r>
              <a:rPr lang="en-US" sz="2400" dirty="0" smtClean="0"/>
              <a:t>of which are also relatively common,</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86874" cy="6429420"/>
          </a:xfrm>
          <a:solidFill>
            <a:schemeClr val="bg1"/>
          </a:solidFill>
        </p:spPr>
        <p:txBody>
          <a:bodyPr>
            <a:normAutofit fontScale="62500" lnSpcReduction="20000"/>
          </a:bodyPr>
          <a:lstStyle/>
          <a:p>
            <a:pPr>
              <a:buNone/>
            </a:pPr>
            <a:r>
              <a:rPr lang="en-US" sz="3800" b="1" dirty="0" smtClean="0">
                <a:solidFill>
                  <a:srgbClr val="002060"/>
                </a:solidFill>
              </a:rPr>
              <a:t>Structure of bone</a:t>
            </a:r>
          </a:p>
          <a:p>
            <a:pPr>
              <a:buNone/>
            </a:pPr>
            <a:r>
              <a:rPr lang="en-US" sz="3800" dirty="0" smtClean="0"/>
              <a:t>        Bone consists of an </a:t>
            </a:r>
            <a:r>
              <a:rPr lang="en-US" sz="3800" dirty="0" smtClean="0">
                <a:solidFill>
                  <a:srgbClr val="C00000"/>
                </a:solidFill>
              </a:rPr>
              <a:t>extracellular matrix </a:t>
            </a:r>
            <a:r>
              <a:rPr lang="en-US" sz="3800" dirty="0" smtClean="0"/>
              <a:t>and</a:t>
            </a:r>
            <a:r>
              <a:rPr lang="en-US" sz="3800" dirty="0" smtClean="0">
                <a:solidFill>
                  <a:srgbClr val="C00000"/>
                </a:solidFill>
              </a:rPr>
              <a:t> cellular constituents</a:t>
            </a:r>
            <a:r>
              <a:rPr lang="en-US" sz="3800" dirty="0" smtClean="0"/>
              <a:t>. The structure of the extracellular matrix is maintained throughout life by constant remodelling by its cellular constituents</a:t>
            </a:r>
            <a:r>
              <a:rPr lang="en-US" dirty="0" smtClean="0"/>
              <a:t>.</a:t>
            </a:r>
          </a:p>
          <a:p>
            <a:pPr>
              <a:buNone/>
            </a:pPr>
            <a:r>
              <a:rPr lang="en-US" sz="3800" b="1" dirty="0" smtClean="0">
                <a:solidFill>
                  <a:srgbClr val="002060"/>
                </a:solidFill>
              </a:rPr>
              <a:t>Extracellular matrix</a:t>
            </a:r>
          </a:p>
          <a:p>
            <a:pPr>
              <a:buNone/>
            </a:pPr>
            <a:r>
              <a:rPr lang="en-US" sz="3800" dirty="0" smtClean="0"/>
              <a:t>• </a:t>
            </a:r>
            <a:r>
              <a:rPr lang="en-US" sz="3800" i="1" dirty="0" smtClean="0"/>
              <a:t>Type 1 collagen: forms a fibrillar structure by cross-linkage </a:t>
            </a:r>
            <a:r>
              <a:rPr lang="en-US" sz="3800" dirty="0" smtClean="0"/>
              <a:t>of the precursor peptide procollagen, and provides tensile strength. The fibrils are generally arranged in parallel or concentric sheets to form lamellar bone, but in newly laid ‘woven bone’ this arrangement appears more random</a:t>
            </a:r>
          </a:p>
          <a:p>
            <a:pPr>
              <a:buNone/>
            </a:pPr>
            <a:r>
              <a:rPr lang="en-US" sz="3800" dirty="0" smtClean="0"/>
              <a:t>• </a:t>
            </a:r>
            <a:r>
              <a:rPr lang="en-US" sz="3800" i="1" dirty="0" smtClean="0"/>
              <a:t>Calcium- and phosphate-containing crystals: set in a</a:t>
            </a:r>
          </a:p>
          <a:p>
            <a:pPr>
              <a:buNone/>
            </a:pPr>
            <a:r>
              <a:rPr lang="en-US" sz="3800" dirty="0" smtClean="0"/>
              <a:t>structure similar to hydroxyapatite and deposited in holes</a:t>
            </a:r>
          </a:p>
          <a:p>
            <a:pPr>
              <a:buNone/>
            </a:pPr>
            <a:r>
              <a:rPr lang="en-US" sz="3800" dirty="0" smtClean="0"/>
              <a:t>between adjacent collagen fibrils, which provide rigidity.</a:t>
            </a:r>
          </a:p>
          <a:p>
            <a:pPr>
              <a:buNone/>
            </a:pPr>
            <a:r>
              <a:rPr lang="en-US" sz="3800" dirty="0" smtClean="0"/>
              <a:t>• </a:t>
            </a:r>
            <a:r>
              <a:rPr lang="en-US" sz="3800" i="1" dirty="0" smtClean="0"/>
              <a:t>At least 11 non-collagenous matrix proteins (e.g. osteocalcin,</a:t>
            </a:r>
          </a:p>
          <a:p>
            <a:pPr>
              <a:buNone/>
            </a:pPr>
            <a:r>
              <a:rPr lang="en-US" sz="3800" dirty="0" smtClean="0"/>
              <a:t>     osteonectin): these form the ground substance and include glycoproteins and proteoglycans. Their exact function is not yet defined, but they are thought to be involved in calcification</a:t>
            </a:r>
            <a:endParaRPr lang="en-US" sz="3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42852"/>
            <a:ext cx="8858312" cy="6500858"/>
          </a:xfrm>
        </p:spPr>
        <p:txBody>
          <a:bodyPr>
            <a:normAutofit fontScale="85000" lnSpcReduction="10000"/>
          </a:bodyPr>
          <a:lstStyle/>
          <a:p>
            <a:pPr>
              <a:buNone/>
            </a:pPr>
            <a:r>
              <a:rPr lang="en-US" sz="2800" b="1" dirty="0" smtClean="0">
                <a:solidFill>
                  <a:srgbClr val="002060"/>
                </a:solidFill>
              </a:rPr>
              <a:t>Cellular constituents</a:t>
            </a:r>
          </a:p>
          <a:p>
            <a:pPr>
              <a:buNone/>
            </a:pPr>
            <a:r>
              <a:rPr lang="en-US" sz="3100" dirty="0" smtClean="0"/>
              <a:t>• </a:t>
            </a:r>
            <a:r>
              <a:rPr lang="en-US" sz="2800" i="1" dirty="0" smtClean="0"/>
              <a:t>Mesenchymal-derived osteoblast lineage: consist of </a:t>
            </a:r>
            <a:r>
              <a:rPr lang="en-US" sz="2800" dirty="0" smtClean="0"/>
              <a:t>osteoblasts, osteocytes and bone-lining cells. Osteoblasts synthesize organic matrix in the production of new bone.</a:t>
            </a:r>
          </a:p>
          <a:p>
            <a:pPr>
              <a:buNone/>
            </a:pPr>
            <a:r>
              <a:rPr lang="en-US" sz="2800" dirty="0" smtClean="0"/>
              <a:t>• </a:t>
            </a:r>
            <a:r>
              <a:rPr lang="en-US" sz="2800" i="1" dirty="0" smtClean="0"/>
              <a:t>Osteoclasts: derived from haemopoietic precursors , </a:t>
            </a:r>
            <a:r>
              <a:rPr lang="en-US" sz="2800" dirty="0" smtClean="0"/>
              <a:t>and resorb bone tissue by the local release of hydrolase enzymes.</a:t>
            </a:r>
          </a:p>
          <a:p>
            <a:pPr>
              <a:buNone/>
            </a:pPr>
            <a:r>
              <a:rPr lang="en-US" sz="2800" b="1" dirty="0" smtClean="0"/>
              <a:t>Anatomy of bone</a:t>
            </a:r>
          </a:p>
          <a:p>
            <a:pPr>
              <a:buNone/>
            </a:pPr>
            <a:r>
              <a:rPr lang="en-US" sz="2800" dirty="0" smtClean="0"/>
              <a:t>• </a:t>
            </a:r>
            <a:r>
              <a:rPr lang="en-US" sz="2800" i="1" dirty="0" smtClean="0"/>
              <a:t>Cortical bone: the external part of each bone consists </a:t>
            </a:r>
            <a:r>
              <a:rPr lang="en-US" sz="2800" dirty="0" smtClean="0"/>
              <a:t>of dense skeletal tissue known as cortical (compact) bone , which contributes to most of the skeleton’s mechanical strength.</a:t>
            </a:r>
          </a:p>
          <a:p>
            <a:pPr>
              <a:buNone/>
            </a:pPr>
            <a:r>
              <a:rPr lang="en-US" sz="2800" dirty="0" smtClean="0"/>
              <a:t>• </a:t>
            </a:r>
            <a:r>
              <a:rPr lang="en-US" sz="2800" i="1" dirty="0" smtClean="0"/>
              <a:t>Trabecular bone: within the vertebrae and the ends of </a:t>
            </a:r>
            <a:r>
              <a:rPr lang="en-US" sz="2800" dirty="0" smtClean="0"/>
              <a:t>long bones, the internal space is filled with a fine network of bone tissue called trabecular (cancellous) bone. This is in intimate contact with the bone marrow and is largely responsible for the skeleton’s metabolic role as a reservoir for body calcium. In addition, trabecular elements are thought to contribute to the ability of vertebrae to withstand compressive forces, with loss of these contributing to the vertebral collapse seen in osteoporosis</a:t>
            </a:r>
            <a:r>
              <a:rPr lang="en-US" sz="3100" dirty="0" smtClean="0"/>
              <a:t>.</a:t>
            </a:r>
            <a:endParaRPr lang="en-US" sz="31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42852"/>
            <a:ext cx="8858312" cy="6572296"/>
          </a:xfrm>
        </p:spPr>
        <p:txBody>
          <a:bodyPr>
            <a:normAutofit lnSpcReduction="10000"/>
          </a:bodyPr>
          <a:lstStyle/>
          <a:p>
            <a:pPr>
              <a:buNone/>
            </a:pPr>
            <a:r>
              <a:rPr lang="en-US" sz="2400" b="1" dirty="0" smtClean="0"/>
              <a:t>       </a:t>
            </a:r>
            <a:r>
              <a:rPr lang="en-US" sz="2400" b="1" dirty="0" smtClean="0">
                <a:solidFill>
                  <a:srgbClr val="002060"/>
                </a:solidFill>
              </a:rPr>
              <a:t>Function of bone</a:t>
            </a:r>
          </a:p>
          <a:p>
            <a:pPr>
              <a:buNone/>
            </a:pPr>
            <a:r>
              <a:rPr lang="en-US" sz="2400" dirty="0" smtClean="0"/>
              <a:t>         Bone has two main functions: to provide an endoskeleton and to act as a reservoir for body calcium (bone contains</a:t>
            </a:r>
          </a:p>
          <a:p>
            <a:pPr>
              <a:buNone/>
            </a:pPr>
            <a:r>
              <a:rPr lang="en-US" sz="2400" dirty="0" smtClean="0"/>
              <a:t>      1–2 kg of calcium compared with 1–2 g of calcium in the extracellular fluid). These two functions are normally independent. However, as 25% of extracellular calcium is replaced daily, prolonged calcium stress can ultimately affect skeletal integrity.</a:t>
            </a:r>
          </a:p>
          <a:p>
            <a:pPr>
              <a:buNone/>
            </a:pPr>
            <a:r>
              <a:rPr lang="en-US" sz="2400" b="1" dirty="0" smtClean="0">
                <a:solidFill>
                  <a:srgbClr val="002060"/>
                </a:solidFill>
              </a:rPr>
              <a:t>      Skeletal maintenance</a:t>
            </a:r>
          </a:p>
          <a:p>
            <a:pPr>
              <a:buNone/>
            </a:pPr>
            <a:r>
              <a:rPr lang="en-US" sz="2400" dirty="0" smtClean="0"/>
              <a:t>         During growth, bone formation and resorption are regulated as part of the modelling process that results in the micro- and macroarchitecture of the adult skeleton.</a:t>
            </a:r>
          </a:p>
          <a:p>
            <a:pPr>
              <a:buNone/>
            </a:pPr>
            <a:r>
              <a:rPr lang="en-US" sz="2400" dirty="0" smtClean="0"/>
              <a:t>• </a:t>
            </a:r>
            <a:r>
              <a:rPr lang="en-US" sz="2400" i="1" dirty="0" smtClean="0">
                <a:solidFill>
                  <a:srgbClr val="C00000"/>
                </a:solidFill>
              </a:rPr>
              <a:t>Modelling</a:t>
            </a:r>
            <a:r>
              <a:rPr lang="en-US" sz="2400" i="1" dirty="0" smtClean="0"/>
              <a:t>: involves resorption secondary to bone</a:t>
            </a:r>
          </a:p>
          <a:p>
            <a:pPr>
              <a:buNone/>
            </a:pPr>
            <a:r>
              <a:rPr lang="en-US" sz="2400" dirty="0" smtClean="0"/>
              <a:t>formation</a:t>
            </a:r>
          </a:p>
          <a:p>
            <a:pPr>
              <a:buNone/>
            </a:pPr>
            <a:r>
              <a:rPr lang="en-US" sz="2400" dirty="0" smtClean="0"/>
              <a:t>• </a:t>
            </a:r>
            <a:r>
              <a:rPr lang="en-US" sz="2400" i="1" dirty="0" smtClean="0">
                <a:solidFill>
                  <a:srgbClr val="C00000"/>
                </a:solidFill>
              </a:rPr>
              <a:t>Remodelling</a:t>
            </a:r>
            <a:r>
              <a:rPr lang="en-US" sz="2400" i="1" dirty="0" smtClean="0"/>
              <a:t>: consists of repeated cycles of bone resorption </a:t>
            </a:r>
            <a:r>
              <a:rPr lang="en-US" sz="2400" dirty="0" smtClean="0"/>
              <a:t>followed by formation, at discrete sites throughout the skeleton </a:t>
            </a:r>
            <a:r>
              <a:rPr lang="en-US" sz="2400" dirty="0"/>
              <a:t>.</a:t>
            </a:r>
            <a:r>
              <a:rPr lang="en-US" sz="2400" dirty="0" smtClean="0"/>
              <a:t>The mechanisms regulating modelling and remodelling are not clear, but local responses to mechanical stimuli are thought to have a major role</a:t>
            </a:r>
          </a:p>
          <a:p>
            <a:pPr>
              <a:buNone/>
            </a:pP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852"/>
            <a:ext cx="9001156" cy="6572296"/>
          </a:xfrm>
        </p:spPr>
        <p:txBody>
          <a:bodyPr>
            <a:normAutofit/>
          </a:bodyPr>
          <a:lstStyle/>
          <a:p>
            <a:pPr>
              <a:buNone/>
            </a:pPr>
            <a:r>
              <a:rPr lang="en-US" sz="2400" b="1" dirty="0" smtClean="0"/>
              <a:t>        </a:t>
            </a:r>
          </a:p>
          <a:p>
            <a:pPr>
              <a:buNone/>
            </a:pPr>
            <a:r>
              <a:rPr lang="en-US" sz="2400" b="1" dirty="0" smtClean="0"/>
              <a:t>          </a:t>
            </a:r>
            <a:r>
              <a:rPr lang="en-US" sz="2400" b="1" dirty="0" smtClean="0">
                <a:solidFill>
                  <a:srgbClr val="002060"/>
                </a:solidFill>
              </a:rPr>
              <a:t>Calcium balance</a:t>
            </a:r>
          </a:p>
          <a:p>
            <a:pPr>
              <a:buNone/>
            </a:pPr>
            <a:r>
              <a:rPr lang="en-US" sz="2400" dirty="0" smtClean="0"/>
              <a:t>         Many essential intracellular processes are critically dependent on the concentration of ionized extracellular calcium. The average western diet provides 0.5–1.0 g calcium/day; 20–40% of this is absorbed, which is usually sufficient to match minimal renal and intestinal losses . However, if calcium intake or absorption is reduced, or requirements increase, a negative calcium balance may ensue. As powerful homoeostatic mechanisms preserve the concentration of extracellular calcium by using skeletal calcium stores, this can ultimately lead to a significant loss of calcium from bone. The homoeostatic mechanisms affecting bone include parathyroid hormone , vitamin D and other factors.</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357159" y="0"/>
            <a:ext cx="5302098" cy="4740253"/>
          </a:xfrm>
          <a:prstGeom prst="rect">
            <a:avLst/>
          </a:prstGeom>
          <a:noFill/>
          <a:ln w="9525">
            <a:noFill/>
            <a:miter lim="800000"/>
            <a:headEnd/>
            <a:tailEnd/>
          </a:ln>
          <a:effectLst/>
        </p:spPr>
      </p:pic>
      <p:sp>
        <p:nvSpPr>
          <p:cNvPr id="7" name="Title 6"/>
          <p:cNvSpPr>
            <a:spLocks noGrp="1"/>
          </p:cNvSpPr>
          <p:nvPr>
            <p:ph type="title"/>
          </p:nvPr>
        </p:nvSpPr>
        <p:spPr>
          <a:xfrm>
            <a:off x="142844" y="4929198"/>
            <a:ext cx="8858312" cy="1785950"/>
          </a:xfrm>
        </p:spPr>
        <p:txBody>
          <a:bodyPr>
            <a:noAutofit/>
          </a:bodyPr>
          <a:lstStyle/>
          <a:p>
            <a:pPr algn="l"/>
            <a:r>
              <a:rPr lang="en-US" sz="2000" dirty="0" smtClean="0">
                <a:solidFill>
                  <a:srgbClr val="C00000"/>
                </a:solidFill>
              </a:rPr>
              <a:t>                                                                   Pathways in calcium balance </a:t>
            </a:r>
            <a:r>
              <a:rPr lang="en-US" sz="2000" dirty="0" smtClean="0"/>
              <a:t/>
            </a:r>
            <a:br>
              <a:rPr lang="en-US" sz="2000" dirty="0" smtClean="0"/>
            </a:br>
            <a:r>
              <a:rPr lang="en-US" sz="2000" dirty="0" smtClean="0"/>
              <a:t>The size of the extracellular fluid (ECF)and skeletal calcium compartments (1 g and 1 kg, respectively), the degree of exchange between them, the daily oral intake of calcium and the daily faecal and urinary excretion of calcium refer to a typical subject in zero calcium balance . A negative calcium balance may occur if calcium intake falls, the efficiency of calcium absorption from the gut is reduced and/or urinary calcium excretion is increased.</a:t>
            </a:r>
            <a:br>
              <a:rPr lang="en-US" sz="2000" dirty="0" smtClean="0"/>
            </a:br>
            <a:endParaRPr lang="en-US"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852"/>
            <a:ext cx="8929718" cy="6572296"/>
          </a:xfrm>
        </p:spPr>
        <p:txBody>
          <a:bodyPr>
            <a:normAutofit fontScale="92500" lnSpcReduction="10000"/>
          </a:bodyPr>
          <a:lstStyle/>
          <a:p>
            <a:pPr>
              <a:buNone/>
            </a:pPr>
            <a:r>
              <a:rPr lang="en-US" sz="2400" dirty="0" smtClean="0">
                <a:solidFill>
                  <a:srgbClr val="002060"/>
                </a:solidFill>
              </a:rPr>
              <a:t>      </a:t>
            </a:r>
            <a:r>
              <a:rPr lang="en-US" sz="3000" b="1" dirty="0" smtClean="0">
                <a:solidFill>
                  <a:srgbClr val="002060"/>
                </a:solidFill>
              </a:rPr>
              <a:t>Vitamin D</a:t>
            </a:r>
          </a:p>
          <a:p>
            <a:pPr>
              <a:buNone/>
            </a:pPr>
            <a:r>
              <a:rPr lang="en-US" sz="2400" dirty="0" smtClean="0"/>
              <a:t>       Vitamin D is a steroid hormone, which is either ingested in the diet or produced in the skin from 7-dehydrocholesterol after exposure to sunlight.</a:t>
            </a:r>
          </a:p>
          <a:p>
            <a:pPr>
              <a:buNone/>
            </a:pPr>
            <a:r>
              <a:rPr lang="en-US" sz="2400" dirty="0" smtClean="0"/>
              <a:t>       Vitamin D is a pro-hormone; the active form (1,25-(OH)2-D) is produced by successive hydroxylations in the liver and kidney by the enzymes 25-hydroxylase and 1-α-hydroxylase, respectively . 1-α-Hydroxylase is stimulated not only by PTH, but also by low ambient inorganic phosphate, growth hormone, prolactin and oestrogen. This enables vitamin D levels to become adapted to the higher calcium requirements of growth and reproduction.</a:t>
            </a:r>
          </a:p>
          <a:p>
            <a:pPr>
              <a:buNone/>
            </a:pPr>
            <a:r>
              <a:rPr lang="en-US" sz="2400" dirty="0" smtClean="0"/>
              <a:t>      In conjunction with PTH, 1,25-(OH)2-D acts to maintain serum calcium levels by:</a:t>
            </a:r>
          </a:p>
          <a:p>
            <a:pPr>
              <a:buNone/>
            </a:pPr>
            <a:r>
              <a:rPr lang="en-US" sz="2400" dirty="0" smtClean="0"/>
              <a:t>     • Increasing the efficiency of calcium absorption from the proximal small   intestine</a:t>
            </a:r>
          </a:p>
          <a:p>
            <a:pPr>
              <a:buNone/>
            </a:pPr>
            <a:r>
              <a:rPr lang="en-US" sz="2400" dirty="0" smtClean="0"/>
              <a:t>     • Stimulating calcium release from bone 1,25-(OH)2-D also acts to maintain phosphate levels by promoting phosphate absorption from the gut. In vitamin D deficiency, renal phosphate excretion is increased as a consequence of raised levels of PTH.</a:t>
            </a: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74065" y="153200"/>
            <a:ext cx="8868931" cy="64905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15985" y="151587"/>
            <a:ext cx="8885171" cy="65635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63747" y="321757"/>
            <a:ext cx="8556725" cy="62969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a:srcRect/>
          <a:stretch>
            <a:fillRect/>
          </a:stretch>
        </p:blipFill>
        <p:spPr bwMode="auto">
          <a:xfrm>
            <a:off x="125315" y="83274"/>
            <a:ext cx="8862343" cy="65604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2"/>
          <a:srcRect/>
          <a:stretch>
            <a:fillRect/>
          </a:stretch>
        </p:blipFill>
        <p:spPr bwMode="auto">
          <a:xfrm>
            <a:off x="137845" y="142853"/>
            <a:ext cx="8863311" cy="6618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163837" y="142852"/>
            <a:ext cx="8892778" cy="65722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101611" y="142852"/>
            <a:ext cx="8899545" cy="65722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132523" y="142852"/>
            <a:ext cx="8892856" cy="66624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Grp="1" noChangeAspect="1" noChangeArrowheads="1"/>
          </p:cNvPicPr>
          <p:nvPr>
            <p:ph idx="1"/>
          </p:nvPr>
        </p:nvPicPr>
        <p:blipFill>
          <a:blip r:embed="rId2"/>
          <a:srcRect/>
          <a:stretch>
            <a:fillRect/>
          </a:stretch>
        </p:blipFill>
        <p:spPr bwMode="auto">
          <a:xfrm>
            <a:off x="142516" y="160918"/>
            <a:ext cx="8819714" cy="6554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205660" y="142853"/>
            <a:ext cx="8796847" cy="65722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72136" y="163894"/>
            <a:ext cx="8955780" cy="65512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Grp="1" noChangeAspect="1" noChangeArrowheads="1"/>
          </p:cNvPicPr>
          <p:nvPr>
            <p:ph idx="1"/>
          </p:nvPr>
        </p:nvPicPr>
        <p:blipFill>
          <a:blip r:embed="rId2"/>
          <a:srcRect/>
          <a:stretch>
            <a:fillRect/>
          </a:stretch>
        </p:blipFill>
        <p:spPr bwMode="auto">
          <a:xfrm>
            <a:off x="142844" y="137632"/>
            <a:ext cx="8858312" cy="65932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srcRect/>
          <a:stretch>
            <a:fillRect/>
          </a:stretch>
        </p:blipFill>
        <p:spPr bwMode="auto">
          <a:xfrm>
            <a:off x="103132" y="82898"/>
            <a:ext cx="8907062" cy="65608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4669" y="188640"/>
            <a:ext cx="9028044" cy="6552728"/>
          </a:xfrm>
        </p:spPr>
      </p:pic>
    </p:spTree>
    <p:extLst>
      <p:ext uri="{BB962C8B-B14F-4D97-AF65-F5344CB8AC3E}">
        <p14:creationId xmlns:p14="http://schemas.microsoft.com/office/powerpoint/2010/main" xmlns="" val="5840913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srcRect/>
          <a:stretch>
            <a:fillRect/>
          </a:stretch>
        </p:blipFill>
        <p:spPr bwMode="auto">
          <a:xfrm>
            <a:off x="142844" y="168412"/>
            <a:ext cx="8807107" cy="65481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srcRect/>
          <a:stretch>
            <a:fillRect/>
          </a:stretch>
        </p:blipFill>
        <p:spPr bwMode="auto">
          <a:xfrm>
            <a:off x="147208" y="118546"/>
            <a:ext cx="8867328" cy="6596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srcRect/>
          <a:stretch>
            <a:fillRect/>
          </a:stretch>
        </p:blipFill>
        <p:spPr bwMode="auto">
          <a:xfrm>
            <a:off x="175941" y="168609"/>
            <a:ext cx="8742888" cy="65465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Grp="1" noChangeAspect="1" noChangeArrowheads="1"/>
          </p:cNvPicPr>
          <p:nvPr>
            <p:ph idx="1"/>
          </p:nvPr>
        </p:nvPicPr>
        <p:blipFill>
          <a:blip r:embed="rId2"/>
          <a:srcRect/>
          <a:stretch>
            <a:fillRect/>
          </a:stretch>
        </p:blipFill>
        <p:spPr bwMode="auto">
          <a:xfrm>
            <a:off x="91226" y="128596"/>
            <a:ext cx="8868592" cy="65151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a:srcRect/>
          <a:stretch>
            <a:fillRect/>
          </a:stretch>
        </p:blipFill>
        <p:spPr bwMode="auto">
          <a:xfrm>
            <a:off x="113486" y="142852"/>
            <a:ext cx="8856118" cy="65992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a:srcRect/>
          <a:stretch>
            <a:fillRect/>
          </a:stretch>
        </p:blipFill>
        <p:spPr bwMode="auto">
          <a:xfrm>
            <a:off x="250613" y="142494"/>
            <a:ext cx="8724213" cy="65012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a:srcRect/>
          <a:stretch>
            <a:fillRect/>
          </a:stretch>
        </p:blipFill>
        <p:spPr bwMode="auto">
          <a:xfrm>
            <a:off x="91905" y="65504"/>
            <a:ext cx="8923479" cy="6649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98378" y="139307"/>
            <a:ext cx="8902777" cy="65133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928992" cy="6480720"/>
          </a:xfrm>
        </p:spPr>
        <p:txBody>
          <a:bodyPr>
            <a:normAutofit fontScale="92500" lnSpcReduction="20000"/>
          </a:bodyPr>
          <a:lstStyle/>
          <a:p>
            <a:pPr marL="0" indent="0">
              <a:buNone/>
            </a:pPr>
            <a:endParaRPr lang="en-US" sz="2000" dirty="0"/>
          </a:p>
          <a:p>
            <a:r>
              <a:rPr lang="en-US" sz="2400" dirty="0"/>
              <a:t>Normal bone mass is defined as a bone mineral density (BMD) value that is within 1 standard deviation (SD) of the young adult mean value </a:t>
            </a:r>
            <a:r>
              <a:rPr lang="en-US" sz="2400" dirty="0">
                <a:solidFill>
                  <a:srgbClr val="FF0000"/>
                </a:solidFill>
              </a:rPr>
              <a:t>(T-score ≥ -</a:t>
            </a:r>
            <a:r>
              <a:rPr lang="en-US" sz="2400" dirty="0" smtClean="0">
                <a:solidFill>
                  <a:srgbClr val="FF0000"/>
                </a:solidFill>
              </a:rPr>
              <a:t>1)</a:t>
            </a:r>
            <a:endParaRPr lang="en-US" sz="2400" dirty="0">
              <a:solidFill>
                <a:srgbClr val="FF0000"/>
              </a:solidFill>
            </a:endParaRPr>
          </a:p>
          <a:p>
            <a:r>
              <a:rPr lang="en-US" sz="2400" dirty="0"/>
              <a:t>Decreases in BMD are associated with increases in fracture </a:t>
            </a:r>
            <a:r>
              <a:rPr lang="en-US" sz="2400" dirty="0" smtClean="0"/>
              <a:t>risk . </a:t>
            </a:r>
            <a:endParaRPr lang="en-US" sz="2400" dirty="0"/>
          </a:p>
          <a:p>
            <a:r>
              <a:rPr lang="en-US" sz="2400" dirty="0"/>
              <a:t>BMD can be measured by dual energy X-ray absorptiometry (DXA). Central DXA (of the spine and hip) is commonly used for diagnosis of </a:t>
            </a:r>
            <a:r>
              <a:rPr lang="en-US" sz="2400" dirty="0" smtClean="0"/>
              <a:t>osteoporosis. </a:t>
            </a:r>
            <a:endParaRPr lang="en-US" sz="2400" dirty="0"/>
          </a:p>
          <a:p>
            <a:r>
              <a:rPr lang="en-US" sz="2400" dirty="0"/>
              <a:t>The World Health Organization (WHO) definition of osteoporosis based on BMD </a:t>
            </a:r>
            <a:r>
              <a:rPr lang="en-US" sz="2400" dirty="0" smtClean="0"/>
              <a:t>is:</a:t>
            </a:r>
            <a:endParaRPr lang="en-US" sz="2400" dirty="0"/>
          </a:p>
          <a:p>
            <a:r>
              <a:rPr lang="en-US" sz="2400" dirty="0"/>
              <a:t>Normal bone density: T-score ≥ -1. These women are at lower risk for fracture and usually not recommended for treatment;</a:t>
            </a:r>
          </a:p>
          <a:p>
            <a:r>
              <a:rPr lang="en-US" sz="2400" dirty="0"/>
              <a:t>Osteopenia: T-score &lt; -1 and &gt; -2.5. </a:t>
            </a:r>
            <a:r>
              <a:rPr lang="en-US" sz="2400" dirty="0">
                <a:solidFill>
                  <a:srgbClr val="C00000"/>
                </a:solidFill>
              </a:rPr>
              <a:t>The majority of postmenopausal women who sustain fractures fall into this </a:t>
            </a:r>
            <a:r>
              <a:rPr lang="en-US" sz="2400" dirty="0" smtClean="0">
                <a:solidFill>
                  <a:srgbClr val="C00000"/>
                </a:solidFill>
              </a:rPr>
              <a:t>group</a:t>
            </a:r>
            <a:r>
              <a:rPr lang="en-US" sz="2400" dirty="0" smtClean="0"/>
              <a:t>;</a:t>
            </a:r>
            <a:endParaRPr lang="en-US" sz="2400" dirty="0"/>
          </a:p>
          <a:p>
            <a:r>
              <a:rPr lang="en-US" sz="2400" dirty="0"/>
              <a:t>Osteoporosis: T-score ≤ -2.5. Women with this T-score are at high risk of </a:t>
            </a:r>
            <a:r>
              <a:rPr lang="en-US" sz="2400" dirty="0" smtClean="0"/>
              <a:t>fracture </a:t>
            </a:r>
            <a:r>
              <a:rPr lang="en-US" sz="2400" dirty="0"/>
              <a:t>and should receive appropriate pharmacologic therapy (after appropriate evaluation to exclude secondary causes), according to the National Osteoporosis Foundation (NOF</a:t>
            </a:r>
            <a:r>
              <a:rPr lang="en-US" sz="2400" dirty="0" smtClean="0"/>
              <a:t>).</a:t>
            </a:r>
            <a:endParaRPr lang="en-US" sz="2400" dirty="0"/>
          </a:p>
          <a:p>
            <a:r>
              <a:rPr lang="en-US" sz="2400" dirty="0"/>
              <a:t>An additional score includes the Z-score that compares the patient’s BMD with the mean value in age-matched </a:t>
            </a:r>
            <a:r>
              <a:rPr lang="en-US" sz="2400" dirty="0" smtClean="0"/>
              <a:t>subjects. </a:t>
            </a:r>
            <a:r>
              <a:rPr lang="en-US" sz="2400" dirty="0"/>
              <a:t>This is widely used in children and younger women. </a:t>
            </a:r>
          </a:p>
          <a:p>
            <a:endParaRPr lang="en-US" sz="2400" dirty="0"/>
          </a:p>
        </p:txBody>
      </p:sp>
    </p:spTree>
    <p:extLst>
      <p:ext uri="{BB962C8B-B14F-4D97-AF65-F5344CB8AC3E}">
        <p14:creationId xmlns:p14="http://schemas.microsoft.com/office/powerpoint/2010/main" xmlns="" val="2287906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79512" y="332656"/>
            <a:ext cx="8710984" cy="6244158"/>
          </a:xfrm>
        </p:spPr>
      </p:pic>
    </p:spTree>
    <p:extLst>
      <p:ext uri="{BB962C8B-B14F-4D97-AF65-F5344CB8AC3E}">
        <p14:creationId xmlns:p14="http://schemas.microsoft.com/office/powerpoint/2010/main" xmlns="" val="712914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79512" y="83822"/>
            <a:ext cx="8784976" cy="6585538"/>
          </a:xfrm>
        </p:spPr>
      </p:pic>
    </p:spTree>
    <p:extLst>
      <p:ext uri="{BB962C8B-B14F-4D97-AF65-F5344CB8AC3E}">
        <p14:creationId xmlns:p14="http://schemas.microsoft.com/office/powerpoint/2010/main" xmlns="" val="2967125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5291" y="182448"/>
            <a:ext cx="8576692" cy="6318386"/>
          </a:xfrm>
        </p:spPr>
      </p:pic>
    </p:spTree>
    <p:extLst>
      <p:ext uri="{BB962C8B-B14F-4D97-AF65-F5344CB8AC3E}">
        <p14:creationId xmlns:p14="http://schemas.microsoft.com/office/powerpoint/2010/main" xmlns="" val="4052659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997</TotalTime>
  <Words>2540</Words>
  <Application>Microsoft Office PowerPoint</Application>
  <PresentationFormat>On-screen Show (4:3)</PresentationFormat>
  <Paragraphs>127</Paragraphs>
  <Slides>57</Slides>
  <Notes>1</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RADIOLOGY IN METABOLIC AND ENDOCRINE DISORDERS AFFECTING BONE </vt:lpstr>
      <vt:lpstr>Slide 2</vt:lpstr>
      <vt:lpstr>Slide 3</vt:lpstr>
      <vt:lpstr>Slide 4</vt:lpstr>
      <vt:lpstr>Slide 5</vt:lpstr>
      <vt:lpstr>Slide 6</vt:lpstr>
      <vt:lpstr>Slide 7</vt:lpstr>
      <vt:lpstr>Slide 8</vt:lpstr>
      <vt:lpstr>Slide 9</vt:lpstr>
      <vt:lpstr>Slide 10</vt:lpstr>
      <vt:lpstr>Slide 11</vt:lpstr>
      <vt:lpstr>      Osteoporosis is a skeletal disorder characterised by low bone mass and microarchitectural deterioration of bone tissue, predisposing a person to an increased risk of fracture. Bone density and structural integrity dictate bone strength. Accelerated bone remodelling can result in net bone loss creating structural fragility and susceptibility to fractures. Bone macroarchitecture (shape and geometry), microarchitecture (trabecular and cortical architecture), matrix and mineral composition, degree of mineralisation, microdamage accumulation, and rate of bone turnover all contribute to the structural properties of bone. </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                                                                   Pathways in calcium balance  The size of the extracellular fluid (ECF)and skeletal calcium compartments (1 g and 1 kg, respectively), the degree of exchange between them, the daily oral intake of calcium and the daily faecal and urinary excretion of calcium refer to a typical subject in zero calcium balance . A negative calcium balance may occur if calcium intake falls, the efficiency of calcium absorption from the gut is reduced and/or urinary calcium excretion is increased. </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RADIOLOGY IN METABOLIC AND ENDOCRINE DISORDERS AFFECTING BONE </dc:title>
  <dc:creator>FTS</dc:creator>
  <cp:lastModifiedBy>FTS</cp:lastModifiedBy>
  <cp:revision>87</cp:revision>
  <dcterms:created xsi:type="dcterms:W3CDTF">2016-05-01T18:13:45Z</dcterms:created>
  <dcterms:modified xsi:type="dcterms:W3CDTF">2016-08-10T06:15:08Z</dcterms:modified>
</cp:coreProperties>
</file>