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71" r:id="rId3"/>
    <p:sldId id="257" r:id="rId4"/>
    <p:sldId id="258" r:id="rId5"/>
    <p:sldId id="272" r:id="rId6"/>
    <p:sldId id="260" r:id="rId7"/>
    <p:sldId id="259" r:id="rId8"/>
    <p:sldId id="261" r:id="rId9"/>
    <p:sldId id="273" r:id="rId10"/>
    <p:sldId id="275" r:id="rId11"/>
    <p:sldId id="262" r:id="rId12"/>
    <p:sldId id="274" r:id="rId13"/>
    <p:sldId id="264" r:id="rId14"/>
    <p:sldId id="263" r:id="rId15"/>
    <p:sldId id="265" r:id="rId16"/>
    <p:sldId id="266" r:id="rId17"/>
    <p:sldId id="267" r:id="rId18"/>
    <p:sldId id="268" r:id="rId19"/>
    <p:sldId id="269" r:id="rId20"/>
    <p:sldId id="27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59" autoAdjust="0"/>
    <p:restoredTop sz="94660"/>
  </p:normalViewPr>
  <p:slideViewPr>
    <p:cSldViewPr>
      <p:cViewPr varScale="1">
        <p:scale>
          <a:sx n="73" d="100"/>
          <a:sy n="73" d="100"/>
        </p:scale>
        <p:origin x="91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10/25/2023</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762000"/>
            <a:ext cx="7543800" cy="2593975"/>
          </a:xfrm>
        </p:spPr>
        <p:txBody>
          <a:bodyPr/>
          <a:lstStyle/>
          <a:p>
            <a:r>
              <a:rPr lang="en-US" b="1" dirty="0">
                <a:solidFill>
                  <a:schemeClr val="accent2">
                    <a:lumMod val="60000"/>
                    <a:lumOff val="40000"/>
                  </a:schemeClr>
                </a:solidFill>
              </a:rPr>
              <a:t>Breast Cancer Awareness</a:t>
            </a:r>
            <a:endParaRPr lang="ar-IQ" b="1" dirty="0">
              <a:solidFill>
                <a:schemeClr val="accent2">
                  <a:lumMod val="60000"/>
                  <a:lumOff val="40000"/>
                </a:schemeClr>
              </a:solidFill>
            </a:endParaRPr>
          </a:p>
        </p:txBody>
      </p:sp>
      <p:sp>
        <p:nvSpPr>
          <p:cNvPr id="3" name="Subtitle 2"/>
          <p:cNvSpPr>
            <a:spLocks noGrp="1"/>
          </p:cNvSpPr>
          <p:nvPr>
            <p:ph type="subTitle" idx="1"/>
          </p:nvPr>
        </p:nvSpPr>
        <p:spPr/>
        <p:txBody>
          <a:bodyPr/>
          <a:lstStyle/>
          <a:p>
            <a:r>
              <a:rPr lang="en-US" b="1" dirty="0" err="1">
                <a:solidFill>
                  <a:schemeClr val="tx1"/>
                </a:solidFill>
                <a:cs typeface="+mj-cs"/>
              </a:rPr>
              <a:t>Assit.lec</a:t>
            </a:r>
            <a:r>
              <a:rPr lang="en-US" b="1" dirty="0">
                <a:solidFill>
                  <a:schemeClr val="tx1"/>
                </a:solidFill>
                <a:cs typeface="+mj-cs"/>
              </a:rPr>
              <a:t>. </a:t>
            </a:r>
            <a:r>
              <a:rPr lang="en-US" b="1" dirty="0" err="1">
                <a:solidFill>
                  <a:schemeClr val="tx1"/>
                </a:solidFill>
                <a:cs typeface="+mj-cs"/>
              </a:rPr>
              <a:t>Lujain</a:t>
            </a:r>
            <a:r>
              <a:rPr lang="en-US" b="1" dirty="0">
                <a:solidFill>
                  <a:schemeClr val="tx1"/>
                </a:solidFill>
                <a:cs typeface="+mj-cs"/>
              </a:rPr>
              <a:t> A. </a:t>
            </a:r>
            <a:r>
              <a:rPr lang="en-US" b="1" dirty="0" err="1">
                <a:solidFill>
                  <a:schemeClr val="tx1"/>
                </a:solidFill>
                <a:cs typeface="+mj-cs"/>
              </a:rPr>
              <a:t>Ghannawi</a:t>
            </a:r>
            <a:endParaRPr lang="en-US" b="1" dirty="0">
              <a:solidFill>
                <a:schemeClr val="tx1"/>
              </a:solidFill>
              <a:cs typeface="+mj-cs"/>
            </a:endParaRPr>
          </a:p>
          <a:p>
            <a:r>
              <a:rPr lang="en-US" b="1" dirty="0" err="1">
                <a:solidFill>
                  <a:schemeClr val="tx1"/>
                </a:solidFill>
                <a:cs typeface="+mj-cs"/>
              </a:rPr>
              <a:t>Assit.lec</a:t>
            </a:r>
            <a:r>
              <a:rPr lang="en-US" b="1" dirty="0">
                <a:solidFill>
                  <a:schemeClr val="tx1"/>
                </a:solidFill>
                <a:cs typeface="+mj-cs"/>
              </a:rPr>
              <a:t>. </a:t>
            </a:r>
            <a:r>
              <a:rPr lang="en-US" b="1" dirty="0" err="1">
                <a:solidFill>
                  <a:schemeClr val="tx1"/>
                </a:solidFill>
                <a:cs typeface="+mj-cs"/>
              </a:rPr>
              <a:t>Ghufran</a:t>
            </a:r>
            <a:r>
              <a:rPr lang="en-US" b="1" dirty="0">
                <a:solidFill>
                  <a:schemeClr val="tx1"/>
                </a:solidFill>
                <a:cs typeface="+mj-cs"/>
              </a:rPr>
              <a:t> S. Jawad</a:t>
            </a:r>
            <a:r>
              <a:rPr lang="en-US" dirty="0">
                <a:cs typeface="+mj-cs"/>
              </a:rPr>
              <a:t> </a:t>
            </a:r>
            <a:endParaRPr lang="ar-IQ" dirty="0">
              <a:cs typeface="+mj-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4457" y="1066800"/>
            <a:ext cx="2914650" cy="3429000"/>
          </a:xfrm>
          <a:prstGeom prst="rect">
            <a:avLst/>
          </a:prstGeom>
        </p:spPr>
      </p:pic>
    </p:spTree>
    <p:extLst>
      <p:ext uri="{BB962C8B-B14F-4D97-AF65-F5344CB8AC3E}">
        <p14:creationId xmlns:p14="http://schemas.microsoft.com/office/powerpoint/2010/main" val="2422930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_3753">
            <a:hlinkClick r:id="" action="ppaction://media"/>
            <a:extLst>
              <a:ext uri="{FF2B5EF4-FFF2-40B4-BE49-F238E27FC236}">
                <a16:creationId xmlns:a16="http://schemas.microsoft.com/office/drawing/2014/main" id="{44D87FAC-436D-026A-F38E-91ECAFC00661}"/>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143000" y="1752600"/>
            <a:ext cx="6248400" cy="3352800"/>
          </a:xfrm>
          <a:prstGeom prst="rect">
            <a:avLst/>
          </a:prstGeom>
        </p:spPr>
      </p:pic>
    </p:spTree>
    <p:extLst>
      <p:ext uri="{BB962C8B-B14F-4D97-AF65-F5344CB8AC3E}">
        <p14:creationId xmlns:p14="http://schemas.microsoft.com/office/powerpoint/2010/main" val="54703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0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lumMod val="60000"/>
                    <a:lumOff val="40000"/>
                  </a:schemeClr>
                </a:solidFill>
              </a:rPr>
              <a:t>Clinical Examination </a:t>
            </a:r>
            <a:endParaRPr lang="ar-IQ" b="1" dirty="0">
              <a:solidFill>
                <a:schemeClr val="accent2">
                  <a:lumMod val="60000"/>
                  <a:lumOff val="40000"/>
                </a:schemeClr>
              </a:solidFill>
            </a:endParaRPr>
          </a:p>
        </p:txBody>
      </p:sp>
      <p:sp>
        <p:nvSpPr>
          <p:cNvPr id="3" name="Content Placeholder 2"/>
          <p:cNvSpPr>
            <a:spLocks noGrp="1"/>
          </p:cNvSpPr>
          <p:nvPr>
            <p:ph idx="1"/>
          </p:nvPr>
        </p:nvSpPr>
        <p:spPr>
          <a:xfrm>
            <a:off x="457200" y="1600200"/>
            <a:ext cx="7772400" cy="4800600"/>
          </a:xfrm>
        </p:spPr>
        <p:txBody>
          <a:bodyPr>
            <a:normAutofit fontScale="92500"/>
          </a:bodyPr>
          <a:lstStyle/>
          <a:p>
            <a:pPr algn="l" rtl="0">
              <a:buFont typeface="Wingdings" panose="05000000000000000000" pitchFamily="2" charset="2"/>
              <a:buChar char="q"/>
            </a:pPr>
            <a:r>
              <a:rPr lang="en-US" sz="3200" b="1" dirty="0">
                <a:cs typeface="+mj-cs"/>
              </a:rPr>
              <a:t> Women before 40 years old by Ultrasound</a:t>
            </a:r>
          </a:p>
          <a:p>
            <a:pPr algn="l" rtl="0">
              <a:buFont typeface="Wingdings" panose="05000000000000000000" pitchFamily="2" charset="2"/>
              <a:buChar char="q"/>
            </a:pPr>
            <a:r>
              <a:rPr lang="en-US" sz="3200" b="1" dirty="0">
                <a:cs typeface="+mj-cs"/>
              </a:rPr>
              <a:t> Women after 40 years old by Mammogram.</a:t>
            </a:r>
          </a:p>
          <a:p>
            <a:pPr marL="114300" indent="0" algn="l" rtl="0">
              <a:buNone/>
            </a:pPr>
            <a:endParaRPr lang="en-US" sz="3200" dirty="0">
              <a:cs typeface="+mj-cs"/>
            </a:endParaRPr>
          </a:p>
          <a:p>
            <a:pPr marL="114300" indent="0" algn="just" rtl="0">
              <a:buNone/>
            </a:pPr>
            <a:r>
              <a:rPr lang="en-US" sz="3200" b="1" dirty="0">
                <a:cs typeface="+mj-cs"/>
              </a:rPr>
              <a:t>Breast tissue varies With age, Estrogen stimulates the growth of breast tissue, low levels of this hormone cause the mammary gland to shrink, fat may fill the new space making the breasts softer and less full. So become less dense after 40s. </a:t>
            </a:r>
            <a:endParaRPr lang="ar-IQ" sz="3200" b="1" dirty="0">
              <a:cs typeface="+mj-cs"/>
            </a:endParaRPr>
          </a:p>
        </p:txBody>
      </p:sp>
    </p:spTree>
    <p:extLst>
      <p:ext uri="{BB962C8B-B14F-4D97-AF65-F5344CB8AC3E}">
        <p14:creationId xmlns:p14="http://schemas.microsoft.com/office/powerpoint/2010/main" val="917194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7772400" cy="6400800"/>
          </a:xfrm>
        </p:spPr>
        <p:txBody>
          <a:bodyPr>
            <a:normAutofit/>
          </a:bodyPr>
          <a:lstStyle/>
          <a:p>
            <a:pPr marL="114300" indent="0" algn="l">
              <a:buNone/>
            </a:pPr>
            <a:endParaRPr lang="en-US" sz="3200" b="1" dirty="0">
              <a:cs typeface="+mj-cs"/>
            </a:endParaRPr>
          </a:p>
          <a:p>
            <a:pPr marL="114300" indent="0" algn="l">
              <a:buNone/>
            </a:pPr>
            <a:endParaRPr lang="en-US" sz="3200" b="1" dirty="0">
              <a:cs typeface="+mj-cs"/>
            </a:endParaRPr>
          </a:p>
          <a:p>
            <a:pPr marL="114300" indent="0" algn="just" rtl="0">
              <a:buNone/>
            </a:pPr>
            <a:r>
              <a:rPr lang="en-US" sz="3200" b="1" dirty="0">
                <a:cs typeface="+mj-cs"/>
              </a:rPr>
              <a:t>In </a:t>
            </a:r>
            <a:r>
              <a:rPr lang="en-US" sz="3200" b="1" dirty="0">
                <a:solidFill>
                  <a:schemeClr val="accent1"/>
                </a:solidFill>
                <a:cs typeface="+mj-cs"/>
              </a:rPr>
              <a:t>2023</a:t>
            </a:r>
            <a:r>
              <a:rPr lang="en-US" sz="3200" b="1" dirty="0">
                <a:cs typeface="+mj-cs"/>
              </a:rPr>
              <a:t>, Researchers from Washington University analyzed </a:t>
            </a:r>
            <a:r>
              <a:rPr lang="en-US" sz="3200" b="1" dirty="0">
                <a:solidFill>
                  <a:schemeClr val="accent1"/>
                </a:solidFill>
                <a:cs typeface="+mj-cs"/>
              </a:rPr>
              <a:t>10-Years</a:t>
            </a:r>
            <a:r>
              <a:rPr lang="en-US" sz="3200" b="1" dirty="0">
                <a:cs typeface="+mj-cs"/>
              </a:rPr>
              <a:t> health data of </a:t>
            </a:r>
            <a:r>
              <a:rPr lang="en-US" sz="3200" b="1" dirty="0">
                <a:solidFill>
                  <a:schemeClr val="accent1"/>
                </a:solidFill>
                <a:cs typeface="+mj-cs"/>
              </a:rPr>
              <a:t>947</a:t>
            </a:r>
            <a:r>
              <a:rPr lang="en-US" sz="3200" b="1" dirty="0">
                <a:cs typeface="+mj-cs"/>
              </a:rPr>
              <a:t> Women who complete routine Mammography and found that the more time it takes for breast density to decrease in women, the higher likelihood of developing breast cancer.</a:t>
            </a:r>
            <a:endParaRPr lang="ar-IQ" sz="3200" b="1" dirty="0">
              <a:cs typeface="+mj-cs"/>
            </a:endParaRPr>
          </a:p>
        </p:txBody>
      </p:sp>
    </p:spTree>
    <p:extLst>
      <p:ext uri="{BB962C8B-B14F-4D97-AF65-F5344CB8AC3E}">
        <p14:creationId xmlns:p14="http://schemas.microsoft.com/office/powerpoint/2010/main" val="618670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990600"/>
            <a:ext cx="8001000" cy="5105400"/>
          </a:xfrm>
        </p:spPr>
      </p:pic>
    </p:spTree>
    <p:extLst>
      <p:ext uri="{BB962C8B-B14F-4D97-AF65-F5344CB8AC3E}">
        <p14:creationId xmlns:p14="http://schemas.microsoft.com/office/powerpoint/2010/main" val="2068581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914400"/>
            <a:ext cx="8001000" cy="5181600"/>
          </a:xfrm>
        </p:spPr>
      </p:pic>
    </p:spTree>
    <p:extLst>
      <p:ext uri="{BB962C8B-B14F-4D97-AF65-F5344CB8AC3E}">
        <p14:creationId xmlns:p14="http://schemas.microsoft.com/office/powerpoint/2010/main" val="2452978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lumMod val="60000"/>
                    <a:lumOff val="40000"/>
                  </a:schemeClr>
                </a:solidFill>
              </a:rPr>
              <a:t>Advantages</a:t>
            </a:r>
            <a:endParaRPr lang="ar-IQ" dirty="0"/>
          </a:p>
        </p:txBody>
      </p:sp>
      <p:sp>
        <p:nvSpPr>
          <p:cNvPr id="3" name="Content Placeholder 2"/>
          <p:cNvSpPr>
            <a:spLocks noGrp="1"/>
          </p:cNvSpPr>
          <p:nvPr>
            <p:ph idx="1"/>
          </p:nvPr>
        </p:nvSpPr>
        <p:spPr>
          <a:xfrm>
            <a:off x="381000" y="1219200"/>
            <a:ext cx="7620000" cy="4800600"/>
          </a:xfrm>
        </p:spPr>
        <p:txBody>
          <a:bodyPr/>
          <a:lstStyle/>
          <a:p>
            <a:pPr marL="114300" indent="0" algn="just" rtl="0">
              <a:buNone/>
            </a:pPr>
            <a:r>
              <a:rPr lang="en-US" sz="3200" b="1" dirty="0">
                <a:cs typeface="+mj-cs"/>
              </a:rPr>
              <a:t>Radiographs detect simple small cells and tissue changes that precede cancer.</a:t>
            </a:r>
          </a:p>
          <a:p>
            <a:pPr marL="114300" indent="0" algn="just" rtl="0">
              <a:buNone/>
            </a:pPr>
            <a:r>
              <a:rPr lang="en-US" sz="3200" b="1" dirty="0">
                <a:cs typeface="+mj-cs"/>
              </a:rPr>
              <a:t>As the change of cells is simple and silent and does not appear in the doctors examination or self-exam.</a:t>
            </a:r>
            <a:endParaRPr lang="en-US" dirty="0"/>
          </a:p>
          <a:p>
            <a:pPr marL="114300" indent="0" algn="just" rtl="0">
              <a:buNone/>
            </a:pPr>
            <a:r>
              <a:rPr lang="en-US" sz="3200" b="1" dirty="0">
                <a:cs typeface="+mj-cs"/>
              </a:rPr>
              <a:t>And it can be a beginning before development into a mass.</a:t>
            </a:r>
          </a:p>
        </p:txBody>
      </p:sp>
    </p:spTree>
    <p:extLst>
      <p:ext uri="{BB962C8B-B14F-4D97-AF65-F5344CB8AC3E}">
        <p14:creationId xmlns:p14="http://schemas.microsoft.com/office/powerpoint/2010/main" val="1156510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Women's fears :</a:t>
            </a:r>
            <a:endParaRPr lang="ar-IQ" dirty="0">
              <a:solidFill>
                <a:schemeClr val="accent2">
                  <a:lumMod val="60000"/>
                  <a:lumOff val="40000"/>
                </a:schemeClr>
              </a:solidFill>
            </a:endParaRPr>
          </a:p>
        </p:txBody>
      </p:sp>
      <p:sp>
        <p:nvSpPr>
          <p:cNvPr id="3" name="Content Placeholder 2"/>
          <p:cNvSpPr>
            <a:spLocks noGrp="1"/>
          </p:cNvSpPr>
          <p:nvPr>
            <p:ph idx="1"/>
          </p:nvPr>
        </p:nvSpPr>
        <p:spPr>
          <a:xfrm>
            <a:off x="304800" y="1524000"/>
            <a:ext cx="7620000" cy="4800600"/>
          </a:xfrm>
        </p:spPr>
        <p:txBody>
          <a:bodyPr>
            <a:normAutofit/>
          </a:bodyPr>
          <a:lstStyle/>
          <a:p>
            <a:pPr algn="just" rtl="0">
              <a:buFont typeface="Wingdings" panose="05000000000000000000" pitchFamily="2" charset="2"/>
              <a:buChar char="q"/>
            </a:pPr>
            <a:r>
              <a:rPr lang="en-US" sz="3200" b="1" dirty="0"/>
              <a:t> Mammogram is safe, simple radiation cannot be enough to change cells.</a:t>
            </a:r>
          </a:p>
          <a:p>
            <a:pPr algn="just" rtl="0">
              <a:buFont typeface="Wingdings" panose="05000000000000000000" pitchFamily="2" charset="2"/>
              <a:buChar char="q"/>
            </a:pPr>
            <a:r>
              <a:rPr lang="en-US" sz="3200" b="1" dirty="0"/>
              <a:t> Fear of unknown.</a:t>
            </a:r>
          </a:p>
          <a:p>
            <a:pPr algn="just" rtl="0">
              <a:buFont typeface="Wingdings" panose="05000000000000000000" pitchFamily="2" charset="2"/>
              <a:buChar char="q"/>
            </a:pPr>
            <a:r>
              <a:rPr lang="en-US" sz="3200" dirty="0"/>
              <a:t> </a:t>
            </a:r>
            <a:r>
              <a:rPr lang="en-US" sz="3200" b="1" dirty="0"/>
              <a:t>Being shy</a:t>
            </a:r>
            <a:r>
              <a:rPr lang="en-US" sz="3200" dirty="0"/>
              <a:t>.</a:t>
            </a:r>
            <a:endParaRPr lang="ar-IQ" sz="3200" dirty="0"/>
          </a:p>
        </p:txBody>
      </p:sp>
    </p:spTree>
    <p:extLst>
      <p:ext uri="{BB962C8B-B14F-4D97-AF65-F5344CB8AC3E}">
        <p14:creationId xmlns:p14="http://schemas.microsoft.com/office/powerpoint/2010/main" val="2601387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7620000" cy="6172200"/>
          </a:xfrm>
        </p:spPr>
        <p:txBody>
          <a:bodyPr>
            <a:normAutofit/>
          </a:bodyPr>
          <a:lstStyle/>
          <a:p>
            <a:pPr marL="114300" indent="0" algn="l" rtl="0">
              <a:buNone/>
            </a:pPr>
            <a:endParaRPr lang="en-US" sz="3200" dirty="0">
              <a:cs typeface="+mj-cs"/>
            </a:endParaRPr>
          </a:p>
          <a:p>
            <a:pPr marL="114300" indent="0" algn="l" rtl="0">
              <a:buNone/>
            </a:pPr>
            <a:endParaRPr lang="en-US" sz="3200" dirty="0">
              <a:cs typeface="+mj-cs"/>
            </a:endParaRPr>
          </a:p>
          <a:p>
            <a:pPr marL="114300" indent="0" algn="just" rtl="0">
              <a:buNone/>
            </a:pPr>
            <a:r>
              <a:rPr lang="en-US" sz="3200" b="1" dirty="0">
                <a:cs typeface="+mj-cs"/>
              </a:rPr>
              <a:t>By The current Development of Plastic Surgery ( even in the worst cases that required complete mastectomy ) now there are reconstructive cosmetics operation in the same operation. While before it was a mutilations operation. </a:t>
            </a:r>
          </a:p>
          <a:p>
            <a:pPr marL="114300" indent="0" algn="l" rtl="0">
              <a:buNone/>
            </a:pPr>
            <a:endParaRPr lang="ar-IQ" sz="3200" dirty="0">
              <a:cs typeface="+mj-cs"/>
            </a:endParaRPr>
          </a:p>
        </p:txBody>
      </p:sp>
    </p:spTree>
    <p:extLst>
      <p:ext uri="{BB962C8B-B14F-4D97-AF65-F5344CB8AC3E}">
        <p14:creationId xmlns:p14="http://schemas.microsoft.com/office/powerpoint/2010/main" val="1153440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7620000" cy="4800600"/>
          </a:xfrm>
        </p:spPr>
        <p:txBody>
          <a:bodyPr/>
          <a:lstStyle/>
          <a:p>
            <a:pPr marL="114300" indent="0" algn="just" rtl="0">
              <a:buNone/>
            </a:pPr>
            <a:r>
              <a:rPr lang="en-US" sz="3200" b="1" dirty="0">
                <a:solidFill>
                  <a:schemeClr val="accent2">
                    <a:lumMod val="60000"/>
                    <a:lumOff val="40000"/>
                  </a:schemeClr>
                </a:solidFill>
                <a:cs typeface="+mj-cs"/>
              </a:rPr>
              <a:t>This awareness is not specific to women who have a family history of breast cancer. </a:t>
            </a:r>
          </a:p>
          <a:p>
            <a:pPr marL="114300" indent="0" algn="l" rtl="0">
              <a:buNone/>
            </a:pPr>
            <a:endParaRPr lang="ar-IQ"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 y="2590800"/>
            <a:ext cx="6629400" cy="3276600"/>
          </a:xfrm>
          <a:prstGeom prst="rect">
            <a:avLst/>
          </a:prstGeom>
        </p:spPr>
      </p:pic>
    </p:spTree>
    <p:extLst>
      <p:ext uri="{BB962C8B-B14F-4D97-AF65-F5344CB8AC3E}">
        <p14:creationId xmlns:p14="http://schemas.microsoft.com/office/powerpoint/2010/main" val="2480154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14300" indent="0" algn="just" rtl="0">
              <a:buNone/>
            </a:pPr>
            <a:r>
              <a:rPr lang="en-US" sz="3200" b="1" dirty="0">
                <a:cs typeface="+mj-cs"/>
              </a:rPr>
              <a:t>It is preferable to check in October month, most centers make discounts.</a:t>
            </a:r>
          </a:p>
          <a:p>
            <a:pPr marL="114300" indent="0" algn="just" rtl="0">
              <a:buNone/>
            </a:pPr>
            <a:r>
              <a:rPr lang="en-US" sz="3200" b="1" dirty="0">
                <a:cs typeface="+mj-cs"/>
              </a:rPr>
              <a:t>The examination is preferred in a specialized places where the result appears on the same day to avoid anxiety and stress of waiting. </a:t>
            </a:r>
            <a:endParaRPr lang="ar-IQ" sz="3200" b="1" dirty="0">
              <a:cs typeface="+mj-cs"/>
            </a:endParaRPr>
          </a:p>
        </p:txBody>
      </p:sp>
    </p:spTree>
    <p:extLst>
      <p:ext uri="{BB962C8B-B14F-4D97-AF65-F5344CB8AC3E}">
        <p14:creationId xmlns:p14="http://schemas.microsoft.com/office/powerpoint/2010/main" val="2155644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7620000" cy="4800600"/>
          </a:xfrm>
        </p:spPr>
        <p:txBody>
          <a:bodyPr/>
          <a:lstStyle/>
          <a:p>
            <a:pPr marL="114300" indent="0" algn="l">
              <a:buNone/>
            </a:pPr>
            <a:endParaRPr lang="en-US" dirty="0"/>
          </a:p>
          <a:p>
            <a:pPr marL="114300" indent="0" algn="l" rtl="0">
              <a:buNone/>
            </a:pPr>
            <a:r>
              <a:rPr lang="en-US" sz="3200" b="1" dirty="0"/>
              <a:t>Breast cancer is the second cause leading to  death in women , the first cause lung cancer. </a:t>
            </a:r>
          </a:p>
          <a:p>
            <a:pPr marL="114300" indent="0" algn="l">
              <a:buNone/>
            </a:pPr>
            <a:endParaRPr lang="en-US" sz="3200" dirty="0"/>
          </a:p>
          <a:p>
            <a:pPr marL="114300" indent="0" algn="l">
              <a:buNone/>
            </a:pPr>
            <a:r>
              <a:rPr lang="en-US" sz="3200" b="1" dirty="0"/>
              <a:t>The chance that a woman will die from breast cancer is about </a:t>
            </a:r>
            <a:r>
              <a:rPr lang="en-US" sz="3200" b="1" dirty="0">
                <a:solidFill>
                  <a:schemeClr val="accent1"/>
                </a:solidFill>
              </a:rPr>
              <a:t>1</a:t>
            </a:r>
            <a:r>
              <a:rPr lang="en-US" sz="3200" b="1" dirty="0"/>
              <a:t> in </a:t>
            </a:r>
            <a:r>
              <a:rPr lang="en-US" sz="3200" b="1" dirty="0">
                <a:solidFill>
                  <a:schemeClr val="accent1"/>
                </a:solidFill>
              </a:rPr>
              <a:t>39</a:t>
            </a:r>
            <a:r>
              <a:rPr lang="en-US" sz="3200" b="1" dirty="0"/>
              <a:t>.</a:t>
            </a:r>
            <a:endParaRPr lang="ar-IQ" sz="3200" b="1" dirty="0">
              <a:solidFill>
                <a:schemeClr val="accent1"/>
              </a:solidFill>
            </a:endParaRPr>
          </a:p>
        </p:txBody>
      </p:sp>
    </p:spTree>
    <p:extLst>
      <p:ext uri="{BB962C8B-B14F-4D97-AF65-F5344CB8AC3E}">
        <p14:creationId xmlns:p14="http://schemas.microsoft.com/office/powerpoint/2010/main" val="1279492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0"/>
            <a:ext cx="9144000" cy="6858000"/>
          </a:xfrm>
        </p:spPr>
      </p:pic>
      <p:sp>
        <p:nvSpPr>
          <p:cNvPr id="2" name="TextBox 1">
            <a:extLst>
              <a:ext uri="{FF2B5EF4-FFF2-40B4-BE49-F238E27FC236}">
                <a16:creationId xmlns:a16="http://schemas.microsoft.com/office/drawing/2014/main" id="{D1981BF2-C6CD-6181-2FC2-2A93E4D0218F}"/>
              </a:ext>
            </a:extLst>
          </p:cNvPr>
          <p:cNvSpPr txBox="1"/>
          <p:nvPr/>
        </p:nvSpPr>
        <p:spPr>
          <a:xfrm>
            <a:off x="-13063" y="228600"/>
            <a:ext cx="6096000" cy="1323439"/>
          </a:xfrm>
          <a:prstGeom prst="rect">
            <a:avLst/>
          </a:prstGeom>
          <a:noFill/>
        </p:spPr>
        <p:txBody>
          <a:bodyPr wrap="square" rtlCol="0">
            <a:spAutoFit/>
          </a:bodyPr>
          <a:lstStyle/>
          <a:p>
            <a:r>
              <a:rPr lang="en-US" sz="4000" dirty="0">
                <a:latin typeface="Algerian" panose="04020705040A02060702" pitchFamily="82" charset="0"/>
              </a:rPr>
              <a:t>Thank you for listening </a:t>
            </a:r>
          </a:p>
        </p:txBody>
      </p:sp>
    </p:spTree>
    <p:extLst>
      <p:ext uri="{BB962C8B-B14F-4D97-AF65-F5344CB8AC3E}">
        <p14:creationId xmlns:p14="http://schemas.microsoft.com/office/powerpoint/2010/main" val="1181075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94" y="152400"/>
            <a:ext cx="8382000" cy="6248400"/>
          </a:xfrm>
        </p:spPr>
        <p:txBody>
          <a:bodyPr>
            <a:normAutofit/>
          </a:bodyPr>
          <a:lstStyle/>
          <a:p>
            <a:pPr marL="114300" indent="0" algn="l">
              <a:buNone/>
            </a:pPr>
            <a:endParaRPr lang="en-US" dirty="0">
              <a:cs typeface="+mj-cs"/>
            </a:endParaRPr>
          </a:p>
          <a:p>
            <a:pPr marL="114300" indent="0" algn="just" rtl="0">
              <a:buNone/>
            </a:pPr>
            <a:r>
              <a:rPr lang="en-US" sz="3200" b="1" dirty="0">
                <a:cs typeface="+mj-cs"/>
              </a:rPr>
              <a:t>According to WHO in 2023:</a:t>
            </a:r>
          </a:p>
          <a:p>
            <a:pPr marL="114300" indent="0" algn="l">
              <a:buNone/>
            </a:pPr>
            <a:endParaRPr lang="ar-IQ" sz="3200" dirty="0">
              <a:cs typeface="+mj-cs"/>
            </a:endParaRPr>
          </a:p>
          <a:p>
            <a:pPr marL="114300" indent="0" algn="just" rtl="0">
              <a:buNone/>
            </a:pPr>
            <a:r>
              <a:rPr lang="en-US" sz="3200" b="1" dirty="0">
                <a:solidFill>
                  <a:schemeClr val="accent2">
                    <a:lumMod val="60000"/>
                    <a:lumOff val="40000"/>
                  </a:schemeClr>
                </a:solidFill>
                <a:cs typeface="+mj-cs"/>
              </a:rPr>
              <a:t>2.3</a:t>
            </a:r>
            <a:r>
              <a:rPr lang="en-US" sz="3200" b="1" dirty="0">
                <a:cs typeface="+mj-cs"/>
              </a:rPr>
              <a:t> million women were diagnosed with breast cancer and </a:t>
            </a:r>
            <a:r>
              <a:rPr lang="en-US" sz="3200" b="1" dirty="0">
                <a:solidFill>
                  <a:schemeClr val="accent2">
                    <a:lumMod val="60000"/>
                    <a:lumOff val="40000"/>
                  </a:schemeClr>
                </a:solidFill>
                <a:cs typeface="+mj-cs"/>
              </a:rPr>
              <a:t>685,000</a:t>
            </a:r>
            <a:r>
              <a:rPr lang="en-US" sz="3200" b="1" dirty="0">
                <a:cs typeface="+mj-cs"/>
              </a:rPr>
              <a:t> deaths were recorded globally in 2020.</a:t>
            </a:r>
          </a:p>
          <a:p>
            <a:pPr marL="114300" indent="0" algn="just" rtl="0">
              <a:buNone/>
            </a:pPr>
            <a:endParaRPr lang="en-US" sz="3200" dirty="0">
              <a:cs typeface="+mj-cs"/>
            </a:endParaRPr>
          </a:p>
          <a:p>
            <a:pPr marL="114300" indent="0" algn="just" rtl="0">
              <a:buNone/>
            </a:pPr>
            <a:r>
              <a:rPr lang="en-US" sz="3200" b="1" dirty="0">
                <a:cs typeface="+mj-cs"/>
              </a:rPr>
              <a:t>At the end of </a:t>
            </a:r>
            <a:r>
              <a:rPr lang="en-US" sz="3200" b="1" dirty="0">
                <a:solidFill>
                  <a:schemeClr val="accent1"/>
                </a:solidFill>
                <a:cs typeface="+mj-cs"/>
              </a:rPr>
              <a:t>2020</a:t>
            </a:r>
            <a:r>
              <a:rPr lang="en-US" sz="3200" b="1" dirty="0">
                <a:cs typeface="+mj-cs"/>
              </a:rPr>
              <a:t>, there were </a:t>
            </a:r>
            <a:r>
              <a:rPr lang="en-US" sz="3200" b="1" dirty="0">
                <a:solidFill>
                  <a:schemeClr val="accent2">
                    <a:lumMod val="60000"/>
                    <a:lumOff val="40000"/>
                  </a:schemeClr>
                </a:solidFill>
                <a:cs typeface="+mj-cs"/>
              </a:rPr>
              <a:t>7.8</a:t>
            </a:r>
            <a:r>
              <a:rPr lang="en-US" sz="3200" b="1" dirty="0">
                <a:cs typeface="+mj-cs"/>
              </a:rPr>
              <a:t> million women alive who had been diagnosed with breast cancer in the past five years, making it the most common type of cancer in the world.</a:t>
            </a:r>
          </a:p>
          <a:p>
            <a:pPr marL="114300" indent="0" algn="just" rtl="0">
              <a:buNone/>
            </a:pPr>
            <a:endParaRPr lang="en-US" sz="3200" dirty="0">
              <a:cs typeface="+mj-cs"/>
            </a:endParaRPr>
          </a:p>
        </p:txBody>
      </p:sp>
    </p:spTree>
    <p:extLst>
      <p:ext uri="{BB962C8B-B14F-4D97-AF65-F5344CB8AC3E}">
        <p14:creationId xmlns:p14="http://schemas.microsoft.com/office/powerpoint/2010/main" val="2369817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477161"/>
            <a:ext cx="8077200" cy="4953000"/>
          </a:xfrm>
        </p:spPr>
      </p:pic>
      <p:sp>
        <p:nvSpPr>
          <p:cNvPr id="3" name="TextBox 2">
            <a:extLst>
              <a:ext uri="{FF2B5EF4-FFF2-40B4-BE49-F238E27FC236}">
                <a16:creationId xmlns:a16="http://schemas.microsoft.com/office/drawing/2014/main" id="{C1CFF63B-D007-6F6C-2F97-D8D6F0CF8911}"/>
              </a:ext>
            </a:extLst>
          </p:cNvPr>
          <p:cNvSpPr txBox="1"/>
          <p:nvPr/>
        </p:nvSpPr>
        <p:spPr>
          <a:xfrm>
            <a:off x="457200" y="427839"/>
            <a:ext cx="7315200" cy="1569660"/>
          </a:xfrm>
          <a:prstGeom prst="rect">
            <a:avLst/>
          </a:prstGeom>
          <a:noFill/>
        </p:spPr>
        <p:txBody>
          <a:bodyPr wrap="square">
            <a:spAutoFit/>
          </a:bodyPr>
          <a:lstStyle/>
          <a:p>
            <a:pPr marL="114300" indent="0" algn="just" rtl="0">
              <a:buNone/>
            </a:pPr>
            <a:r>
              <a:rPr lang="en-US" sz="3200" b="1" dirty="0">
                <a:cs typeface="+mj-cs"/>
              </a:rPr>
              <a:t>By  continuous researches, </a:t>
            </a:r>
            <a:r>
              <a:rPr lang="en-US" sz="3200" b="1" dirty="0">
                <a:solidFill>
                  <a:schemeClr val="accent2">
                    <a:lumMod val="60000"/>
                    <a:lumOff val="40000"/>
                  </a:schemeClr>
                </a:solidFill>
                <a:cs typeface="+mj-cs"/>
              </a:rPr>
              <a:t>one</a:t>
            </a:r>
            <a:r>
              <a:rPr lang="en-US" sz="3200" b="1" dirty="0">
                <a:cs typeface="+mj-cs"/>
              </a:rPr>
              <a:t> in </a:t>
            </a:r>
            <a:r>
              <a:rPr lang="en-US" sz="3200" b="1" dirty="0">
                <a:solidFill>
                  <a:schemeClr val="accent2">
                    <a:lumMod val="60000"/>
                    <a:lumOff val="40000"/>
                  </a:schemeClr>
                </a:solidFill>
                <a:cs typeface="+mj-cs"/>
              </a:rPr>
              <a:t>eight</a:t>
            </a:r>
            <a:r>
              <a:rPr lang="en-US" sz="3200" b="1" dirty="0">
                <a:cs typeface="+mj-cs"/>
              </a:rPr>
              <a:t> women will develop breast cancer at one stage of her life.  </a:t>
            </a:r>
            <a:endParaRPr lang="ar-IQ" sz="3200" b="1" dirty="0">
              <a:cs typeface="+mj-cs"/>
            </a:endParaRPr>
          </a:p>
        </p:txBody>
      </p:sp>
    </p:spTree>
    <p:extLst>
      <p:ext uri="{BB962C8B-B14F-4D97-AF65-F5344CB8AC3E}">
        <p14:creationId xmlns:p14="http://schemas.microsoft.com/office/powerpoint/2010/main" val="588895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7620000" cy="4800600"/>
          </a:xfrm>
        </p:spPr>
        <p:txBody>
          <a:bodyPr/>
          <a:lstStyle/>
          <a:p>
            <a:pPr marL="114300" indent="0" algn="just" rtl="0">
              <a:buNone/>
            </a:pPr>
            <a:endParaRPr lang="en-US" dirty="0">
              <a:solidFill>
                <a:srgbClr val="202124"/>
              </a:solidFill>
              <a:latin typeface="Helvetica Neue"/>
            </a:endParaRPr>
          </a:p>
          <a:p>
            <a:pPr marL="114300" indent="0" algn="just" rtl="0">
              <a:buNone/>
            </a:pPr>
            <a:endParaRPr lang="en-US" dirty="0">
              <a:solidFill>
                <a:srgbClr val="202124"/>
              </a:solidFill>
              <a:latin typeface="Helvetica Neue"/>
            </a:endParaRPr>
          </a:p>
          <a:p>
            <a:pPr marL="114300" indent="0" algn="just" rtl="0">
              <a:buNone/>
            </a:pPr>
            <a:r>
              <a:rPr lang="en-US" sz="3200" b="1" dirty="0">
                <a:solidFill>
                  <a:srgbClr val="202124"/>
                </a:solidFill>
              </a:rPr>
              <a:t>Male breast cancer accounts for </a:t>
            </a:r>
            <a:r>
              <a:rPr lang="en-US" sz="3200" b="1" dirty="0">
                <a:solidFill>
                  <a:srgbClr val="040C28"/>
                </a:solidFill>
              </a:rPr>
              <a:t>less than </a:t>
            </a:r>
            <a:r>
              <a:rPr lang="en-US" sz="3200" b="1" dirty="0">
                <a:solidFill>
                  <a:schemeClr val="accent2">
                    <a:lumMod val="60000"/>
                    <a:lumOff val="40000"/>
                  </a:schemeClr>
                </a:solidFill>
              </a:rPr>
              <a:t>one</a:t>
            </a:r>
            <a:r>
              <a:rPr lang="en-US" sz="3200" b="1" dirty="0">
                <a:solidFill>
                  <a:srgbClr val="040C28"/>
                </a:solidFill>
              </a:rPr>
              <a:t> percent</a:t>
            </a:r>
            <a:r>
              <a:rPr lang="en-US" sz="3200" b="1" dirty="0">
                <a:solidFill>
                  <a:srgbClr val="202124"/>
                </a:solidFill>
              </a:rPr>
              <a:t> of all breast cancer diagnoses. About </a:t>
            </a:r>
            <a:r>
              <a:rPr lang="en-US" sz="3200" b="1" dirty="0">
                <a:solidFill>
                  <a:schemeClr val="accent2">
                    <a:lumMod val="60000"/>
                    <a:lumOff val="40000"/>
                  </a:schemeClr>
                </a:solidFill>
              </a:rPr>
              <a:t>one</a:t>
            </a:r>
            <a:r>
              <a:rPr lang="en-US" sz="3200" b="1" dirty="0">
                <a:solidFill>
                  <a:srgbClr val="202124"/>
                </a:solidFill>
              </a:rPr>
              <a:t> in </a:t>
            </a:r>
            <a:r>
              <a:rPr lang="en-US" sz="3200" b="1" dirty="0">
                <a:solidFill>
                  <a:schemeClr val="accent2">
                    <a:lumMod val="60000"/>
                    <a:lumOff val="40000"/>
                  </a:schemeClr>
                </a:solidFill>
              </a:rPr>
              <a:t>833</a:t>
            </a:r>
            <a:r>
              <a:rPr lang="en-US" sz="3200" b="1" dirty="0">
                <a:solidFill>
                  <a:srgbClr val="202124"/>
                </a:solidFill>
              </a:rPr>
              <a:t> men will develop breast cancer in their lifetime.</a:t>
            </a:r>
            <a:endParaRPr lang="ar-IQ" sz="3200" b="1" dirty="0"/>
          </a:p>
        </p:txBody>
      </p:sp>
    </p:spTree>
    <p:extLst>
      <p:ext uri="{BB962C8B-B14F-4D97-AF65-F5344CB8AC3E}">
        <p14:creationId xmlns:p14="http://schemas.microsoft.com/office/powerpoint/2010/main" val="1540137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4371" y="457200"/>
            <a:ext cx="7620000" cy="4800600"/>
          </a:xfrm>
        </p:spPr>
        <p:txBody>
          <a:bodyPr>
            <a:normAutofit/>
          </a:bodyPr>
          <a:lstStyle/>
          <a:p>
            <a:pPr marL="114300" indent="0" algn="ctr">
              <a:buNone/>
            </a:pPr>
            <a:r>
              <a:rPr lang="en-US" sz="7200" b="1" dirty="0">
                <a:solidFill>
                  <a:schemeClr val="accent2">
                    <a:lumMod val="60000"/>
                    <a:lumOff val="40000"/>
                  </a:schemeClr>
                </a:solidFill>
              </a:rPr>
              <a:t>What to do..</a:t>
            </a:r>
          </a:p>
          <a:p>
            <a:pPr marL="114300" indent="0" algn="ctr">
              <a:buNone/>
            </a:pPr>
            <a:r>
              <a:rPr lang="en-US" sz="7200" dirty="0">
                <a:solidFill>
                  <a:srgbClr val="FF0000"/>
                </a:solidFill>
              </a:rPr>
              <a:t> </a:t>
            </a:r>
            <a:endParaRPr lang="ar-IQ" sz="7200"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997" y="1828800"/>
            <a:ext cx="7428571" cy="4572000"/>
          </a:xfrm>
          <a:prstGeom prst="rect">
            <a:avLst/>
          </a:prstGeom>
        </p:spPr>
      </p:pic>
    </p:spTree>
    <p:extLst>
      <p:ext uri="{BB962C8B-B14F-4D97-AF65-F5344CB8AC3E}">
        <p14:creationId xmlns:p14="http://schemas.microsoft.com/office/powerpoint/2010/main" val="3371246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b="1" dirty="0">
                <a:solidFill>
                  <a:schemeClr val="accent2">
                    <a:lumMod val="60000"/>
                    <a:lumOff val="40000"/>
                  </a:schemeClr>
                </a:solidFill>
              </a:rPr>
            </a:br>
            <a:r>
              <a:rPr lang="en-US" b="1" dirty="0">
                <a:solidFill>
                  <a:schemeClr val="accent2">
                    <a:lumMod val="60000"/>
                    <a:lumOff val="40000"/>
                  </a:schemeClr>
                </a:solidFill>
              </a:rPr>
              <a:t>Home Self Examination</a:t>
            </a:r>
            <a:endParaRPr lang="ar-IQ" b="1" dirty="0">
              <a:solidFill>
                <a:schemeClr val="accent2">
                  <a:lumMod val="60000"/>
                  <a:lumOff val="40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828800"/>
            <a:ext cx="7620000" cy="4293219"/>
          </a:xfrm>
        </p:spPr>
      </p:pic>
    </p:spTree>
    <p:extLst>
      <p:ext uri="{BB962C8B-B14F-4D97-AF65-F5344CB8AC3E}">
        <p14:creationId xmlns:p14="http://schemas.microsoft.com/office/powerpoint/2010/main" val="924579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153400" cy="6781800"/>
          </a:xfrm>
        </p:spPr>
        <p:txBody>
          <a:bodyPr>
            <a:normAutofit/>
          </a:bodyPr>
          <a:lstStyle/>
          <a:p>
            <a:pPr marL="114300" indent="0" algn="l" rtl="0">
              <a:buNone/>
            </a:pPr>
            <a:endParaRPr lang="en-US" sz="3200" b="1" dirty="0"/>
          </a:p>
          <a:p>
            <a:pPr marL="114300" indent="0" algn="l" rtl="0">
              <a:buNone/>
            </a:pPr>
            <a:endParaRPr lang="en-US" sz="3200" b="1" dirty="0"/>
          </a:p>
          <a:p>
            <a:pPr algn="l" rtl="0">
              <a:buFont typeface="Wingdings" panose="05000000000000000000" pitchFamily="2" charset="2"/>
              <a:buChar char="q"/>
            </a:pPr>
            <a:r>
              <a:rPr lang="en-US" sz="3200" b="1" dirty="0"/>
              <a:t> Change in skin color.</a:t>
            </a:r>
          </a:p>
          <a:p>
            <a:pPr algn="l" rtl="0">
              <a:buFont typeface="Wingdings" panose="05000000000000000000" pitchFamily="2" charset="2"/>
              <a:buChar char="q"/>
            </a:pPr>
            <a:r>
              <a:rPr lang="en-US" sz="3200" b="1" dirty="0"/>
              <a:t> Change in size ( uneven ) or swallowing of one of the breasts.</a:t>
            </a:r>
          </a:p>
          <a:p>
            <a:pPr algn="l" rtl="0">
              <a:buFont typeface="Wingdings" panose="05000000000000000000" pitchFamily="2" charset="2"/>
              <a:buChar char="q"/>
            </a:pPr>
            <a:r>
              <a:rPr lang="en-US" sz="3200" b="1" dirty="0"/>
              <a:t> Find small mass in the breast.</a:t>
            </a:r>
          </a:p>
          <a:p>
            <a:pPr algn="l" rtl="0">
              <a:buFont typeface="Wingdings" panose="05000000000000000000" pitchFamily="2" charset="2"/>
              <a:buChar char="q"/>
            </a:pPr>
            <a:r>
              <a:rPr lang="en-US" sz="3200" b="1" dirty="0"/>
              <a:t> Changes in shape of the skin or there is a skin rush.</a:t>
            </a:r>
          </a:p>
          <a:p>
            <a:pPr algn="l" rtl="0">
              <a:buFont typeface="Wingdings" panose="05000000000000000000" pitchFamily="2" charset="2"/>
              <a:buChar char="q"/>
            </a:pPr>
            <a:r>
              <a:rPr lang="en-US" sz="3200" b="1" dirty="0"/>
              <a:t> Nipple discharges. </a:t>
            </a:r>
            <a:endParaRPr lang="ar-IQ" sz="3200" b="1" dirty="0"/>
          </a:p>
        </p:txBody>
      </p:sp>
    </p:spTree>
    <p:extLst>
      <p:ext uri="{BB962C8B-B14F-4D97-AF65-F5344CB8AC3E}">
        <p14:creationId xmlns:p14="http://schemas.microsoft.com/office/powerpoint/2010/main" val="1786125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2400"/>
            <a:ext cx="8458200" cy="6705600"/>
          </a:xfrm>
        </p:spPr>
      </p:pic>
    </p:spTree>
    <p:extLst>
      <p:ext uri="{BB962C8B-B14F-4D97-AF65-F5344CB8AC3E}">
        <p14:creationId xmlns:p14="http://schemas.microsoft.com/office/powerpoint/2010/main" val="6919772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192</TotalTime>
  <Words>490</Words>
  <Application>Microsoft Office PowerPoint</Application>
  <PresentationFormat>On-screen Show (4:3)</PresentationFormat>
  <Paragraphs>50</Paragraphs>
  <Slides>20</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Algerian</vt:lpstr>
      <vt:lpstr>Arial</vt:lpstr>
      <vt:lpstr>Calibri</vt:lpstr>
      <vt:lpstr>Cambria</vt:lpstr>
      <vt:lpstr>Helvetica Neue</vt:lpstr>
      <vt:lpstr>Wingdings</vt:lpstr>
      <vt:lpstr>Adjacency</vt:lpstr>
      <vt:lpstr>Breast Cancer Awareness</vt:lpstr>
      <vt:lpstr>PowerPoint Presentation</vt:lpstr>
      <vt:lpstr>PowerPoint Presentation</vt:lpstr>
      <vt:lpstr>PowerPoint Presentation</vt:lpstr>
      <vt:lpstr>PowerPoint Presentation</vt:lpstr>
      <vt:lpstr>PowerPoint Presentation</vt:lpstr>
      <vt:lpstr> Home Self Examination</vt:lpstr>
      <vt:lpstr>PowerPoint Presentation</vt:lpstr>
      <vt:lpstr>PowerPoint Presentation</vt:lpstr>
      <vt:lpstr>PowerPoint Presentation</vt:lpstr>
      <vt:lpstr>Clinical Examination </vt:lpstr>
      <vt:lpstr>PowerPoint Presentation</vt:lpstr>
      <vt:lpstr>PowerPoint Presentation</vt:lpstr>
      <vt:lpstr>PowerPoint Presentation</vt:lpstr>
      <vt:lpstr>Advantages</vt:lpstr>
      <vt:lpstr>Women's fears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Breast Cancer Awareness</dc:title>
  <dc:creator>lujan</dc:creator>
  <cp:lastModifiedBy>Ghufran</cp:lastModifiedBy>
  <cp:revision>140</cp:revision>
  <dcterms:created xsi:type="dcterms:W3CDTF">2006-08-16T00:00:00Z</dcterms:created>
  <dcterms:modified xsi:type="dcterms:W3CDTF">2023-10-25T14:16:12Z</dcterms:modified>
</cp:coreProperties>
</file>