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65" r:id="rId5"/>
    <p:sldId id="258" r:id="rId6"/>
    <p:sldId id="267" r:id="rId7"/>
    <p:sldId id="266" r:id="rId8"/>
    <p:sldId id="268" r:id="rId9"/>
    <p:sldId id="269" r:id="rId10"/>
    <p:sldId id="270" r:id="rId11"/>
    <p:sldId id="271" r:id="rId12"/>
    <p:sldId id="260" r:id="rId13"/>
    <p:sldId id="259" r:id="rId14"/>
    <p:sldId id="26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0" y="61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7886DD-5AF3-43DF-A924-33C8AA0EF49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CF5FB14-056E-416E-B16F-13A88718F6D8}">
      <dgm:prSet/>
      <dgm:spPr/>
      <dgm:t>
        <a:bodyPr/>
        <a:lstStyle/>
        <a:p>
          <a:r>
            <a:rPr lang="en-US" b="1"/>
            <a:t>Introduction</a:t>
          </a:r>
          <a:endParaRPr lang="en-US"/>
        </a:p>
      </dgm:t>
    </dgm:pt>
    <dgm:pt modelId="{1E2F1658-F0A2-4B7B-B32C-9C76F925642A}" type="parTrans" cxnId="{0D7E3BDE-BC7C-47FF-80C5-E0ECF4E83CD3}">
      <dgm:prSet/>
      <dgm:spPr/>
      <dgm:t>
        <a:bodyPr/>
        <a:lstStyle/>
        <a:p>
          <a:endParaRPr lang="en-US"/>
        </a:p>
      </dgm:t>
    </dgm:pt>
    <dgm:pt modelId="{B4E32208-6327-4049-B551-9AD79FAA4E7B}" type="sibTrans" cxnId="{0D7E3BDE-BC7C-47FF-80C5-E0ECF4E83CD3}">
      <dgm:prSet/>
      <dgm:spPr/>
      <dgm:t>
        <a:bodyPr/>
        <a:lstStyle/>
        <a:p>
          <a:endParaRPr lang="en-US"/>
        </a:p>
      </dgm:t>
    </dgm:pt>
    <dgm:pt modelId="{50F55CAF-E9FD-47A3-9607-8A839254EE90}">
      <dgm:prSet custT="1"/>
      <dgm:spPr/>
      <dgm:t>
        <a:bodyPr/>
        <a:lstStyle/>
        <a:p>
          <a:endParaRPr lang="en-US" sz="2400" dirty="0">
            <a:latin typeface="Times New Roman" panose="02020603050405020304" pitchFamily="18" charset="0"/>
            <a:cs typeface="Times New Roman" panose="02020603050405020304" pitchFamily="18" charset="0"/>
          </a:endParaRPr>
        </a:p>
      </dgm:t>
    </dgm:pt>
    <dgm:pt modelId="{21FACE29-A20A-4278-8992-D20E34E77C6B}" type="parTrans" cxnId="{994D8608-8A2E-4E46-9D00-AB59B01DE21E}">
      <dgm:prSet/>
      <dgm:spPr/>
      <dgm:t>
        <a:bodyPr/>
        <a:lstStyle/>
        <a:p>
          <a:endParaRPr lang="en-US"/>
        </a:p>
      </dgm:t>
    </dgm:pt>
    <dgm:pt modelId="{85E957F7-5C6A-423A-BFF8-5B2C29748071}" type="sibTrans" cxnId="{994D8608-8A2E-4E46-9D00-AB59B01DE21E}">
      <dgm:prSet/>
      <dgm:spPr/>
      <dgm:t>
        <a:bodyPr/>
        <a:lstStyle/>
        <a:p>
          <a:endParaRPr lang="en-US"/>
        </a:p>
      </dgm:t>
    </dgm:pt>
    <dgm:pt modelId="{C52CFB67-5A49-46EC-8ADB-CC4744145653}">
      <dgm:prSet custT="1"/>
      <dgm:spPr/>
      <dgm:t>
        <a:bodyPr/>
        <a:lstStyle/>
        <a:p>
          <a:r>
            <a:rPr lang="en-US" sz="2400" dirty="0">
              <a:latin typeface="Times New Roman" panose="02020603050405020304" pitchFamily="18" charset="0"/>
              <a:cs typeface="Times New Roman" panose="02020603050405020304" pitchFamily="18" charset="0"/>
            </a:rPr>
            <a:t>In recent years, the gut microbiota has emerged as a key regulator of multiple biological processes, including metabolism, immune function, and protection against pathogens. Importantly, growing evidence highlights its critical involvement in the gut–brain axis, a bidirectional communication system linking the gastrointestinal tract and the central nervous system.</a:t>
          </a:r>
        </a:p>
      </dgm:t>
    </dgm:pt>
    <dgm:pt modelId="{DDA1D5CA-AEF5-4C14-8A87-6F7E62C6F743}" type="parTrans" cxnId="{AA9F5681-C7CF-4AF3-AF67-B31098353904}">
      <dgm:prSet/>
      <dgm:spPr/>
      <dgm:t>
        <a:bodyPr/>
        <a:lstStyle/>
        <a:p>
          <a:endParaRPr lang="en-US"/>
        </a:p>
      </dgm:t>
    </dgm:pt>
    <dgm:pt modelId="{8F1B1BA3-CE0C-4673-9FFA-F031104DA270}" type="sibTrans" cxnId="{AA9F5681-C7CF-4AF3-AF67-B31098353904}">
      <dgm:prSet/>
      <dgm:spPr/>
      <dgm:t>
        <a:bodyPr/>
        <a:lstStyle/>
        <a:p>
          <a:endParaRPr lang="en-US"/>
        </a:p>
      </dgm:t>
    </dgm:pt>
    <dgm:pt modelId="{4F94207E-B9D1-4DFC-BC39-FD1C90949F36}">
      <dgm:prSet custT="1"/>
      <dgm:spPr/>
      <dgm:t>
        <a:bodyPr/>
        <a:lstStyle/>
        <a:p>
          <a:endParaRPr lang="en-US" sz="2400" dirty="0">
            <a:latin typeface="Times New Roman" panose="02020603050405020304" pitchFamily="18" charset="0"/>
            <a:cs typeface="Times New Roman" panose="02020603050405020304" pitchFamily="18" charset="0"/>
          </a:endParaRPr>
        </a:p>
      </dgm:t>
    </dgm:pt>
    <dgm:pt modelId="{985EA077-7A24-4DD5-92E0-33FECB9A98C4}" type="parTrans" cxnId="{8E1ACDA8-D2EB-4464-9421-A00E9A553F51}">
      <dgm:prSet/>
      <dgm:spPr/>
      <dgm:t>
        <a:bodyPr/>
        <a:lstStyle/>
        <a:p>
          <a:endParaRPr lang="en-US"/>
        </a:p>
      </dgm:t>
    </dgm:pt>
    <dgm:pt modelId="{8F314B9E-1743-44A1-901A-654EE89EFD3C}" type="sibTrans" cxnId="{8E1ACDA8-D2EB-4464-9421-A00E9A553F51}">
      <dgm:prSet/>
      <dgm:spPr/>
      <dgm:t>
        <a:bodyPr/>
        <a:lstStyle/>
        <a:p>
          <a:endParaRPr lang="en-US"/>
        </a:p>
      </dgm:t>
    </dgm:pt>
    <dgm:pt modelId="{AEAFE4BF-6A4E-48B0-80AC-EB7014D5088B}">
      <dgm:prSet custT="1"/>
      <dgm:spPr/>
      <dgm:t>
        <a:bodyPr/>
        <a:lstStyle/>
        <a:p>
          <a:r>
            <a:rPr lang="en-US" sz="2400" dirty="0">
              <a:latin typeface="Times New Roman" panose="02020603050405020304" pitchFamily="18" charset="0"/>
              <a:cs typeface="Times New Roman" panose="02020603050405020304" pitchFamily="18" charset="0"/>
            </a:rPr>
            <a:t>The human gastrointestinal tract hosts a complex and dynamic community of microorganisms collectively known as the gut microbiota. This community consists of trillions of microorganisms, including bacteria, viruses, fungi, and archaea, with an estimated population of 10¹³–10¹⁴ microbial cells, primarily residing in the colon. The collective genome of these microorganisms is referred to as the gut microbiome.</a:t>
          </a:r>
        </a:p>
      </dgm:t>
    </dgm:pt>
    <dgm:pt modelId="{7E77000A-B714-4B0D-B427-D2AFF1C340B0}" type="parTrans" cxnId="{420F2301-4745-4A6F-9019-25E1A5E62246}">
      <dgm:prSet/>
      <dgm:spPr/>
      <dgm:t>
        <a:bodyPr/>
        <a:lstStyle/>
        <a:p>
          <a:endParaRPr lang="en-US"/>
        </a:p>
      </dgm:t>
    </dgm:pt>
    <dgm:pt modelId="{6A89B12B-D372-496E-BAFA-B65C70D504B6}" type="sibTrans" cxnId="{420F2301-4745-4A6F-9019-25E1A5E62246}">
      <dgm:prSet/>
      <dgm:spPr/>
      <dgm:t>
        <a:bodyPr/>
        <a:lstStyle/>
        <a:p>
          <a:endParaRPr lang="en-US"/>
        </a:p>
      </dgm:t>
    </dgm:pt>
    <dgm:pt modelId="{F515E483-0778-41B0-A511-6F7FDCA84D07}" type="pres">
      <dgm:prSet presAssocID="{7C7886DD-5AF3-43DF-A924-33C8AA0EF498}" presName="linear" presStyleCnt="0">
        <dgm:presLayoutVars>
          <dgm:animLvl val="lvl"/>
          <dgm:resizeHandles val="exact"/>
        </dgm:presLayoutVars>
      </dgm:prSet>
      <dgm:spPr/>
    </dgm:pt>
    <dgm:pt modelId="{BA8DF432-58EA-49DE-BE6C-3B610FBB80D8}" type="pres">
      <dgm:prSet presAssocID="{7CF5FB14-056E-416E-B16F-13A88718F6D8}" presName="parentText" presStyleLbl="node1" presStyleIdx="0" presStyleCnt="1">
        <dgm:presLayoutVars>
          <dgm:chMax val="0"/>
          <dgm:bulletEnabled val="1"/>
        </dgm:presLayoutVars>
      </dgm:prSet>
      <dgm:spPr/>
    </dgm:pt>
    <dgm:pt modelId="{AF1F8485-28A4-415B-B7F0-E41AD22A4FC0}" type="pres">
      <dgm:prSet presAssocID="{7CF5FB14-056E-416E-B16F-13A88718F6D8}" presName="childText" presStyleLbl="revTx" presStyleIdx="0" presStyleCnt="1">
        <dgm:presLayoutVars>
          <dgm:bulletEnabled val="1"/>
        </dgm:presLayoutVars>
      </dgm:prSet>
      <dgm:spPr/>
    </dgm:pt>
  </dgm:ptLst>
  <dgm:cxnLst>
    <dgm:cxn modelId="{7CBCA900-64AB-406E-8302-86B0EF3E277E}" type="presOf" srcId="{4F94207E-B9D1-4DFC-BC39-FD1C90949F36}" destId="{AF1F8485-28A4-415B-B7F0-E41AD22A4FC0}" srcOrd="0" destOrd="2" presId="urn:microsoft.com/office/officeart/2005/8/layout/vList2"/>
    <dgm:cxn modelId="{420F2301-4745-4A6F-9019-25E1A5E62246}" srcId="{7CF5FB14-056E-416E-B16F-13A88718F6D8}" destId="{AEAFE4BF-6A4E-48B0-80AC-EB7014D5088B}" srcOrd="1" destOrd="0" parTransId="{7E77000A-B714-4B0D-B427-D2AFF1C340B0}" sibTransId="{6A89B12B-D372-496E-BAFA-B65C70D504B6}"/>
    <dgm:cxn modelId="{A8280B06-5871-46ED-B3EE-4BE8281B3472}" type="presOf" srcId="{7CF5FB14-056E-416E-B16F-13A88718F6D8}" destId="{BA8DF432-58EA-49DE-BE6C-3B610FBB80D8}" srcOrd="0" destOrd="0" presId="urn:microsoft.com/office/officeart/2005/8/layout/vList2"/>
    <dgm:cxn modelId="{994D8608-8A2E-4E46-9D00-AB59B01DE21E}" srcId="{7CF5FB14-056E-416E-B16F-13A88718F6D8}" destId="{50F55CAF-E9FD-47A3-9607-8A839254EE90}" srcOrd="0" destOrd="0" parTransId="{21FACE29-A20A-4278-8992-D20E34E77C6B}" sibTransId="{85E957F7-5C6A-423A-BFF8-5B2C29748071}"/>
    <dgm:cxn modelId="{2E3A8F19-D5A2-4E0F-8C3C-32A4428B55A3}" type="presOf" srcId="{C52CFB67-5A49-46EC-8ADB-CC4744145653}" destId="{AF1F8485-28A4-415B-B7F0-E41AD22A4FC0}" srcOrd="0" destOrd="3" presId="urn:microsoft.com/office/officeart/2005/8/layout/vList2"/>
    <dgm:cxn modelId="{048A4F63-D055-46C1-ACD3-3A742FA75A04}" type="presOf" srcId="{AEAFE4BF-6A4E-48B0-80AC-EB7014D5088B}" destId="{AF1F8485-28A4-415B-B7F0-E41AD22A4FC0}" srcOrd="0" destOrd="1" presId="urn:microsoft.com/office/officeart/2005/8/layout/vList2"/>
    <dgm:cxn modelId="{5663CA6C-22D7-4C14-904A-AA995F06570D}" type="presOf" srcId="{7C7886DD-5AF3-43DF-A924-33C8AA0EF498}" destId="{F515E483-0778-41B0-A511-6F7FDCA84D07}" srcOrd="0" destOrd="0" presId="urn:microsoft.com/office/officeart/2005/8/layout/vList2"/>
    <dgm:cxn modelId="{AA9F5681-C7CF-4AF3-AF67-B31098353904}" srcId="{7CF5FB14-056E-416E-B16F-13A88718F6D8}" destId="{C52CFB67-5A49-46EC-8ADB-CC4744145653}" srcOrd="3" destOrd="0" parTransId="{DDA1D5CA-AEF5-4C14-8A87-6F7E62C6F743}" sibTransId="{8F1B1BA3-CE0C-4673-9FFA-F031104DA270}"/>
    <dgm:cxn modelId="{8E1ACDA8-D2EB-4464-9421-A00E9A553F51}" srcId="{7CF5FB14-056E-416E-B16F-13A88718F6D8}" destId="{4F94207E-B9D1-4DFC-BC39-FD1C90949F36}" srcOrd="2" destOrd="0" parTransId="{985EA077-7A24-4DD5-92E0-33FECB9A98C4}" sibTransId="{8F314B9E-1743-44A1-901A-654EE89EFD3C}"/>
    <dgm:cxn modelId="{E1905ECF-7203-4D6B-9C74-AFC926E1457A}" type="presOf" srcId="{50F55CAF-E9FD-47A3-9607-8A839254EE90}" destId="{AF1F8485-28A4-415B-B7F0-E41AD22A4FC0}" srcOrd="0" destOrd="0" presId="urn:microsoft.com/office/officeart/2005/8/layout/vList2"/>
    <dgm:cxn modelId="{0D7E3BDE-BC7C-47FF-80C5-E0ECF4E83CD3}" srcId="{7C7886DD-5AF3-43DF-A924-33C8AA0EF498}" destId="{7CF5FB14-056E-416E-B16F-13A88718F6D8}" srcOrd="0" destOrd="0" parTransId="{1E2F1658-F0A2-4B7B-B32C-9C76F925642A}" sibTransId="{B4E32208-6327-4049-B551-9AD79FAA4E7B}"/>
    <dgm:cxn modelId="{D5E157B5-D84E-4C26-BC5B-1B684349800E}" type="presParOf" srcId="{F515E483-0778-41B0-A511-6F7FDCA84D07}" destId="{BA8DF432-58EA-49DE-BE6C-3B610FBB80D8}" srcOrd="0" destOrd="0" presId="urn:microsoft.com/office/officeart/2005/8/layout/vList2"/>
    <dgm:cxn modelId="{040C840D-FE9D-4077-858D-87ED332FE03C}" type="presParOf" srcId="{F515E483-0778-41B0-A511-6F7FDCA84D07}" destId="{AF1F8485-28A4-415B-B7F0-E41AD22A4FC0}"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794D9BB-0AE7-4FCA-808B-AB3BF1466ACE}"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C4228343-1A51-4280-B116-A5DDB600EA1F}">
      <dgm:prSet custT="1"/>
      <dgm:spPr/>
      <dgm:t>
        <a:bodyPr/>
        <a:lstStyle/>
        <a:p>
          <a:r>
            <a:rPr lang="en-US" sz="2400" dirty="0">
              <a:latin typeface="Times New Roman" panose="02020603050405020304" pitchFamily="18" charset="0"/>
              <a:cs typeface="Times New Roman" panose="02020603050405020304" pitchFamily="18" charset="0"/>
            </a:rPr>
            <a:t>The gut microbiota is a dynamic and complex ecosystem essential for metabolism, immunity, and overall health. </a:t>
          </a:r>
        </a:p>
      </dgm:t>
    </dgm:pt>
    <dgm:pt modelId="{9CC6C1CB-2B6F-42F7-B559-D5A6215E626E}" type="parTrans" cxnId="{7EDEFE86-9794-46C6-A13E-7DE68B7E1266}">
      <dgm:prSet/>
      <dgm:spPr/>
      <dgm:t>
        <a:bodyPr/>
        <a:lstStyle/>
        <a:p>
          <a:endParaRPr lang="en-US"/>
        </a:p>
      </dgm:t>
    </dgm:pt>
    <dgm:pt modelId="{4184A0E3-7D6C-47E8-BE6B-6346BB22D625}" type="sibTrans" cxnId="{7EDEFE86-9794-46C6-A13E-7DE68B7E1266}">
      <dgm:prSet/>
      <dgm:spPr/>
      <dgm:t>
        <a:bodyPr/>
        <a:lstStyle/>
        <a:p>
          <a:endParaRPr lang="en-US"/>
        </a:p>
      </dgm:t>
    </dgm:pt>
    <dgm:pt modelId="{3DD8AF97-9B12-4AD1-905A-1186B7E2E034}">
      <dgm:prSet custT="1"/>
      <dgm:spPr/>
      <dgm:t>
        <a:bodyPr/>
        <a:lstStyle/>
        <a:p>
          <a:r>
            <a:rPr lang="en-US" sz="2400" dirty="0">
              <a:latin typeface="Times New Roman" panose="02020603050405020304" pitchFamily="18" charset="0"/>
              <a:cs typeface="Times New Roman" panose="02020603050405020304" pitchFamily="18" charset="0"/>
            </a:rPr>
            <a:t>Maintaining microbial balance is crucial in preventing chronic inflammatory and metabolic diseases.</a:t>
          </a:r>
        </a:p>
      </dgm:t>
    </dgm:pt>
    <dgm:pt modelId="{4663768A-6F18-44E3-A249-05FAAA8C0943}" type="parTrans" cxnId="{246FDE91-E99A-41C9-9872-E0F984BF92CD}">
      <dgm:prSet/>
      <dgm:spPr/>
      <dgm:t>
        <a:bodyPr/>
        <a:lstStyle/>
        <a:p>
          <a:endParaRPr lang="en-US"/>
        </a:p>
      </dgm:t>
    </dgm:pt>
    <dgm:pt modelId="{9A5E9401-97F3-46E0-97BC-E6C2EEDFCEBB}" type="sibTrans" cxnId="{246FDE91-E99A-41C9-9872-E0F984BF92CD}">
      <dgm:prSet/>
      <dgm:spPr/>
      <dgm:t>
        <a:bodyPr/>
        <a:lstStyle/>
        <a:p>
          <a:endParaRPr lang="en-US"/>
        </a:p>
      </dgm:t>
    </dgm:pt>
    <dgm:pt modelId="{A3050B12-A900-4182-963B-D0B6D4064788}">
      <dgm:prSet custT="1"/>
      <dgm:spPr/>
      <dgm:t>
        <a:bodyPr/>
        <a:lstStyle/>
        <a:p>
          <a:r>
            <a:rPr lang="en-US" sz="2400" dirty="0">
              <a:latin typeface="Times New Roman" panose="02020603050405020304" pitchFamily="18" charset="0"/>
              <a:cs typeface="Times New Roman" panose="02020603050405020304" pitchFamily="18" charset="0"/>
            </a:rPr>
            <a:t>Understanding the gut microbiome opens new possibilities for personalized medicine and targeted therapeutic strategies.</a:t>
          </a:r>
        </a:p>
      </dgm:t>
    </dgm:pt>
    <dgm:pt modelId="{CF6DD9C7-7355-4B08-97D1-E6040C91B4FA}" type="parTrans" cxnId="{DB687E11-4833-4EEA-B1BA-0C1D1924A943}">
      <dgm:prSet/>
      <dgm:spPr/>
      <dgm:t>
        <a:bodyPr/>
        <a:lstStyle/>
        <a:p>
          <a:endParaRPr lang="en-US"/>
        </a:p>
      </dgm:t>
    </dgm:pt>
    <dgm:pt modelId="{80EB4322-7A2D-474F-A9FA-7971D284B5FB}" type="sibTrans" cxnId="{DB687E11-4833-4EEA-B1BA-0C1D1924A943}">
      <dgm:prSet/>
      <dgm:spPr/>
      <dgm:t>
        <a:bodyPr/>
        <a:lstStyle/>
        <a:p>
          <a:endParaRPr lang="en-US"/>
        </a:p>
      </dgm:t>
    </dgm:pt>
    <dgm:pt modelId="{1311F2EB-FE7E-4C86-B1C6-FE3530115775}" type="pres">
      <dgm:prSet presAssocID="{5794D9BB-0AE7-4FCA-808B-AB3BF1466ACE}" presName="outerComposite" presStyleCnt="0">
        <dgm:presLayoutVars>
          <dgm:chMax val="5"/>
          <dgm:dir/>
          <dgm:resizeHandles val="exact"/>
        </dgm:presLayoutVars>
      </dgm:prSet>
      <dgm:spPr/>
    </dgm:pt>
    <dgm:pt modelId="{C8237955-3C8C-42D0-89F4-195657C0CF52}" type="pres">
      <dgm:prSet presAssocID="{5794D9BB-0AE7-4FCA-808B-AB3BF1466ACE}" presName="dummyMaxCanvas" presStyleCnt="0">
        <dgm:presLayoutVars/>
      </dgm:prSet>
      <dgm:spPr/>
    </dgm:pt>
    <dgm:pt modelId="{92248053-C2FA-4339-A826-2F3AC9E37B3E}" type="pres">
      <dgm:prSet presAssocID="{5794D9BB-0AE7-4FCA-808B-AB3BF1466ACE}" presName="ThreeNodes_1" presStyleLbl="node1" presStyleIdx="0" presStyleCnt="3">
        <dgm:presLayoutVars>
          <dgm:bulletEnabled val="1"/>
        </dgm:presLayoutVars>
      </dgm:prSet>
      <dgm:spPr/>
    </dgm:pt>
    <dgm:pt modelId="{A8D180C6-2588-48DE-BE7F-BB57E11D4B22}" type="pres">
      <dgm:prSet presAssocID="{5794D9BB-0AE7-4FCA-808B-AB3BF1466ACE}" presName="ThreeNodes_2" presStyleLbl="node1" presStyleIdx="1" presStyleCnt="3">
        <dgm:presLayoutVars>
          <dgm:bulletEnabled val="1"/>
        </dgm:presLayoutVars>
      </dgm:prSet>
      <dgm:spPr/>
    </dgm:pt>
    <dgm:pt modelId="{6BF84F13-CCED-4F77-B5AB-1E3E8C23158F}" type="pres">
      <dgm:prSet presAssocID="{5794D9BB-0AE7-4FCA-808B-AB3BF1466ACE}" presName="ThreeNodes_3" presStyleLbl="node1" presStyleIdx="2" presStyleCnt="3" custScaleX="102560" custScaleY="112587" custLinFactNeighborX="-1222" custLinFactNeighborY="18066">
        <dgm:presLayoutVars>
          <dgm:bulletEnabled val="1"/>
        </dgm:presLayoutVars>
      </dgm:prSet>
      <dgm:spPr/>
    </dgm:pt>
    <dgm:pt modelId="{F6604EC7-16EB-4D1B-B694-48814AC1352E}" type="pres">
      <dgm:prSet presAssocID="{5794D9BB-0AE7-4FCA-808B-AB3BF1466ACE}" presName="ThreeConn_1-2" presStyleLbl="fgAccFollowNode1" presStyleIdx="0" presStyleCnt="2">
        <dgm:presLayoutVars>
          <dgm:bulletEnabled val="1"/>
        </dgm:presLayoutVars>
      </dgm:prSet>
      <dgm:spPr/>
    </dgm:pt>
    <dgm:pt modelId="{25CAE92D-B776-41DA-BF20-6FE5F1A542AD}" type="pres">
      <dgm:prSet presAssocID="{5794D9BB-0AE7-4FCA-808B-AB3BF1466ACE}" presName="ThreeConn_2-3" presStyleLbl="fgAccFollowNode1" presStyleIdx="1" presStyleCnt="2">
        <dgm:presLayoutVars>
          <dgm:bulletEnabled val="1"/>
        </dgm:presLayoutVars>
      </dgm:prSet>
      <dgm:spPr/>
    </dgm:pt>
    <dgm:pt modelId="{CEB0FFCD-BCA1-4D1B-932E-5CD446A2D278}" type="pres">
      <dgm:prSet presAssocID="{5794D9BB-0AE7-4FCA-808B-AB3BF1466ACE}" presName="ThreeNodes_1_text" presStyleLbl="node1" presStyleIdx="2" presStyleCnt="3">
        <dgm:presLayoutVars>
          <dgm:bulletEnabled val="1"/>
        </dgm:presLayoutVars>
      </dgm:prSet>
      <dgm:spPr/>
    </dgm:pt>
    <dgm:pt modelId="{A1E5D5C6-5CF8-49B2-A3D0-36B445948AD1}" type="pres">
      <dgm:prSet presAssocID="{5794D9BB-0AE7-4FCA-808B-AB3BF1466ACE}" presName="ThreeNodes_2_text" presStyleLbl="node1" presStyleIdx="2" presStyleCnt="3">
        <dgm:presLayoutVars>
          <dgm:bulletEnabled val="1"/>
        </dgm:presLayoutVars>
      </dgm:prSet>
      <dgm:spPr/>
    </dgm:pt>
    <dgm:pt modelId="{AD28E0A5-89DD-4AC0-A37E-65678CFCF78F}" type="pres">
      <dgm:prSet presAssocID="{5794D9BB-0AE7-4FCA-808B-AB3BF1466ACE}" presName="ThreeNodes_3_text" presStyleLbl="node1" presStyleIdx="2" presStyleCnt="3">
        <dgm:presLayoutVars>
          <dgm:bulletEnabled val="1"/>
        </dgm:presLayoutVars>
      </dgm:prSet>
      <dgm:spPr/>
    </dgm:pt>
  </dgm:ptLst>
  <dgm:cxnLst>
    <dgm:cxn modelId="{ECB16910-C4E1-4EAF-9D65-3096F45A4D0B}" type="presOf" srcId="{3DD8AF97-9B12-4AD1-905A-1186B7E2E034}" destId="{A1E5D5C6-5CF8-49B2-A3D0-36B445948AD1}" srcOrd="1" destOrd="0" presId="urn:microsoft.com/office/officeart/2005/8/layout/vProcess5"/>
    <dgm:cxn modelId="{DB687E11-4833-4EEA-B1BA-0C1D1924A943}" srcId="{5794D9BB-0AE7-4FCA-808B-AB3BF1466ACE}" destId="{A3050B12-A900-4182-963B-D0B6D4064788}" srcOrd="2" destOrd="0" parTransId="{CF6DD9C7-7355-4B08-97D1-E6040C91B4FA}" sibTransId="{80EB4322-7A2D-474F-A9FA-7971D284B5FB}"/>
    <dgm:cxn modelId="{022AB134-D4DC-43CB-BAEA-9AC4775D7EF9}" type="presOf" srcId="{A3050B12-A900-4182-963B-D0B6D4064788}" destId="{6BF84F13-CCED-4F77-B5AB-1E3E8C23158F}" srcOrd="0" destOrd="0" presId="urn:microsoft.com/office/officeart/2005/8/layout/vProcess5"/>
    <dgm:cxn modelId="{00884375-6B33-4D1F-8905-6BAB2565B513}" type="presOf" srcId="{4184A0E3-7D6C-47E8-BE6B-6346BB22D625}" destId="{F6604EC7-16EB-4D1B-B694-48814AC1352E}" srcOrd="0" destOrd="0" presId="urn:microsoft.com/office/officeart/2005/8/layout/vProcess5"/>
    <dgm:cxn modelId="{1C74FC57-D268-4DF8-8AB5-5EA5A22F8332}" type="presOf" srcId="{5794D9BB-0AE7-4FCA-808B-AB3BF1466ACE}" destId="{1311F2EB-FE7E-4C86-B1C6-FE3530115775}" srcOrd="0" destOrd="0" presId="urn:microsoft.com/office/officeart/2005/8/layout/vProcess5"/>
    <dgm:cxn modelId="{D721FB79-D590-4D7D-BF88-D37E7206998F}" type="presOf" srcId="{A3050B12-A900-4182-963B-D0B6D4064788}" destId="{AD28E0A5-89DD-4AC0-A37E-65678CFCF78F}" srcOrd="1" destOrd="0" presId="urn:microsoft.com/office/officeart/2005/8/layout/vProcess5"/>
    <dgm:cxn modelId="{61BF1080-4315-47DF-962E-B799160C4E7B}" type="presOf" srcId="{C4228343-1A51-4280-B116-A5DDB600EA1F}" destId="{CEB0FFCD-BCA1-4D1B-932E-5CD446A2D278}" srcOrd="1" destOrd="0" presId="urn:microsoft.com/office/officeart/2005/8/layout/vProcess5"/>
    <dgm:cxn modelId="{7EDEFE86-9794-46C6-A13E-7DE68B7E1266}" srcId="{5794D9BB-0AE7-4FCA-808B-AB3BF1466ACE}" destId="{C4228343-1A51-4280-B116-A5DDB600EA1F}" srcOrd="0" destOrd="0" parTransId="{9CC6C1CB-2B6F-42F7-B559-D5A6215E626E}" sibTransId="{4184A0E3-7D6C-47E8-BE6B-6346BB22D625}"/>
    <dgm:cxn modelId="{246FDE91-E99A-41C9-9872-E0F984BF92CD}" srcId="{5794D9BB-0AE7-4FCA-808B-AB3BF1466ACE}" destId="{3DD8AF97-9B12-4AD1-905A-1186B7E2E034}" srcOrd="1" destOrd="0" parTransId="{4663768A-6F18-44E3-A249-05FAAA8C0943}" sibTransId="{9A5E9401-97F3-46E0-97BC-E6C2EEDFCEBB}"/>
    <dgm:cxn modelId="{70C0DC96-C32D-4AF0-89C0-78D0A98ABCCB}" type="presOf" srcId="{C4228343-1A51-4280-B116-A5DDB600EA1F}" destId="{92248053-C2FA-4339-A826-2F3AC9E37B3E}" srcOrd="0" destOrd="0" presId="urn:microsoft.com/office/officeart/2005/8/layout/vProcess5"/>
    <dgm:cxn modelId="{5AB470E6-F1BE-4AA6-AB51-A56C622C11DD}" type="presOf" srcId="{9A5E9401-97F3-46E0-97BC-E6C2EEDFCEBB}" destId="{25CAE92D-B776-41DA-BF20-6FE5F1A542AD}" srcOrd="0" destOrd="0" presId="urn:microsoft.com/office/officeart/2005/8/layout/vProcess5"/>
    <dgm:cxn modelId="{476601EC-0632-41AB-85B1-678B21D32350}" type="presOf" srcId="{3DD8AF97-9B12-4AD1-905A-1186B7E2E034}" destId="{A8D180C6-2588-48DE-BE7F-BB57E11D4B22}" srcOrd="0" destOrd="0" presId="urn:microsoft.com/office/officeart/2005/8/layout/vProcess5"/>
    <dgm:cxn modelId="{C0F03983-DE74-4584-B045-34A0CD9EAB32}" type="presParOf" srcId="{1311F2EB-FE7E-4C86-B1C6-FE3530115775}" destId="{C8237955-3C8C-42D0-89F4-195657C0CF52}" srcOrd="0" destOrd="0" presId="urn:microsoft.com/office/officeart/2005/8/layout/vProcess5"/>
    <dgm:cxn modelId="{E7891485-F16D-4C43-8934-E4E7A40E37BC}" type="presParOf" srcId="{1311F2EB-FE7E-4C86-B1C6-FE3530115775}" destId="{92248053-C2FA-4339-A826-2F3AC9E37B3E}" srcOrd="1" destOrd="0" presId="urn:microsoft.com/office/officeart/2005/8/layout/vProcess5"/>
    <dgm:cxn modelId="{A4F42326-CFF5-4ED1-B046-B1FC0AB0DA5F}" type="presParOf" srcId="{1311F2EB-FE7E-4C86-B1C6-FE3530115775}" destId="{A8D180C6-2588-48DE-BE7F-BB57E11D4B22}" srcOrd="2" destOrd="0" presId="urn:microsoft.com/office/officeart/2005/8/layout/vProcess5"/>
    <dgm:cxn modelId="{AC2326DF-4C04-4843-8C7A-C867B2E1F927}" type="presParOf" srcId="{1311F2EB-FE7E-4C86-B1C6-FE3530115775}" destId="{6BF84F13-CCED-4F77-B5AB-1E3E8C23158F}" srcOrd="3" destOrd="0" presId="urn:microsoft.com/office/officeart/2005/8/layout/vProcess5"/>
    <dgm:cxn modelId="{F6726187-F8A9-401B-94F4-3D515DC6B0DD}" type="presParOf" srcId="{1311F2EB-FE7E-4C86-B1C6-FE3530115775}" destId="{F6604EC7-16EB-4D1B-B694-48814AC1352E}" srcOrd="4" destOrd="0" presId="urn:microsoft.com/office/officeart/2005/8/layout/vProcess5"/>
    <dgm:cxn modelId="{263AC180-004B-40DB-8A4B-75C9A2A081B3}" type="presParOf" srcId="{1311F2EB-FE7E-4C86-B1C6-FE3530115775}" destId="{25CAE92D-B776-41DA-BF20-6FE5F1A542AD}" srcOrd="5" destOrd="0" presId="urn:microsoft.com/office/officeart/2005/8/layout/vProcess5"/>
    <dgm:cxn modelId="{0DDFDC5A-2EC1-4E33-8EB8-B914E30B7CCB}" type="presParOf" srcId="{1311F2EB-FE7E-4C86-B1C6-FE3530115775}" destId="{CEB0FFCD-BCA1-4D1B-932E-5CD446A2D278}" srcOrd="6" destOrd="0" presId="urn:microsoft.com/office/officeart/2005/8/layout/vProcess5"/>
    <dgm:cxn modelId="{0329AF04-19F2-46E8-A88F-35DD3FFD92EE}" type="presParOf" srcId="{1311F2EB-FE7E-4C86-B1C6-FE3530115775}" destId="{A1E5D5C6-5CF8-49B2-A3D0-36B445948AD1}" srcOrd="7" destOrd="0" presId="urn:microsoft.com/office/officeart/2005/8/layout/vProcess5"/>
    <dgm:cxn modelId="{86C94597-2489-430E-A643-1ED4CA9AE698}" type="presParOf" srcId="{1311F2EB-FE7E-4C86-B1C6-FE3530115775}" destId="{AD28E0A5-89DD-4AC0-A37E-65678CFCF78F}"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7886DD-5AF3-43DF-A924-33C8AA0EF49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CF5FB14-056E-416E-B16F-13A88718F6D8}">
      <dgm:prSet/>
      <dgm:spPr/>
      <dgm:t>
        <a:bodyPr/>
        <a:lstStyle/>
        <a:p>
          <a:r>
            <a:rPr lang="en-US" b="1" dirty="0"/>
            <a:t>Introduction</a:t>
          </a:r>
          <a:endParaRPr lang="en-US" dirty="0"/>
        </a:p>
      </dgm:t>
    </dgm:pt>
    <dgm:pt modelId="{1E2F1658-F0A2-4B7B-B32C-9C76F925642A}" type="parTrans" cxnId="{0D7E3BDE-BC7C-47FF-80C5-E0ECF4E83CD3}">
      <dgm:prSet/>
      <dgm:spPr/>
      <dgm:t>
        <a:bodyPr/>
        <a:lstStyle/>
        <a:p>
          <a:endParaRPr lang="en-US"/>
        </a:p>
      </dgm:t>
    </dgm:pt>
    <dgm:pt modelId="{B4E32208-6327-4049-B551-9AD79FAA4E7B}" type="sibTrans" cxnId="{0D7E3BDE-BC7C-47FF-80C5-E0ECF4E83CD3}">
      <dgm:prSet/>
      <dgm:spPr/>
      <dgm:t>
        <a:bodyPr/>
        <a:lstStyle/>
        <a:p>
          <a:endParaRPr lang="en-US"/>
        </a:p>
      </dgm:t>
    </dgm:pt>
    <dgm:pt modelId="{50F55CAF-E9FD-47A3-9607-8A839254EE90}">
      <dgm:prSet/>
      <dgm:spPr/>
      <dgm:t>
        <a:bodyPr/>
        <a:lstStyle/>
        <a:p>
          <a:endParaRPr lang="en-US" sz="2600" dirty="0">
            <a:latin typeface="Times New Roman" panose="02020603050405020304" pitchFamily="18" charset="0"/>
            <a:cs typeface="Times New Roman" panose="02020603050405020304" pitchFamily="18" charset="0"/>
          </a:endParaRPr>
        </a:p>
      </dgm:t>
    </dgm:pt>
    <dgm:pt modelId="{21FACE29-A20A-4278-8992-D20E34E77C6B}" type="parTrans" cxnId="{994D8608-8A2E-4E46-9D00-AB59B01DE21E}">
      <dgm:prSet/>
      <dgm:spPr/>
      <dgm:t>
        <a:bodyPr/>
        <a:lstStyle/>
        <a:p>
          <a:endParaRPr lang="en-US"/>
        </a:p>
      </dgm:t>
    </dgm:pt>
    <dgm:pt modelId="{85E957F7-5C6A-423A-BFF8-5B2C29748071}" type="sibTrans" cxnId="{994D8608-8A2E-4E46-9D00-AB59B01DE21E}">
      <dgm:prSet/>
      <dgm:spPr/>
      <dgm:t>
        <a:bodyPr/>
        <a:lstStyle/>
        <a:p>
          <a:endParaRPr lang="en-US"/>
        </a:p>
      </dgm:t>
    </dgm:pt>
    <dgm:pt modelId="{F515E483-0778-41B0-A511-6F7FDCA84D07}" type="pres">
      <dgm:prSet presAssocID="{7C7886DD-5AF3-43DF-A924-33C8AA0EF498}" presName="linear" presStyleCnt="0">
        <dgm:presLayoutVars>
          <dgm:animLvl val="lvl"/>
          <dgm:resizeHandles val="exact"/>
        </dgm:presLayoutVars>
      </dgm:prSet>
      <dgm:spPr/>
    </dgm:pt>
    <dgm:pt modelId="{BA8DF432-58EA-49DE-BE6C-3B610FBB80D8}" type="pres">
      <dgm:prSet presAssocID="{7CF5FB14-056E-416E-B16F-13A88718F6D8}" presName="parentText" presStyleLbl="node1" presStyleIdx="0" presStyleCnt="1" custScaleY="59603" custLinFactY="-44509" custLinFactNeighborX="-613" custLinFactNeighborY="-100000">
        <dgm:presLayoutVars>
          <dgm:chMax val="0"/>
          <dgm:bulletEnabled val="1"/>
        </dgm:presLayoutVars>
      </dgm:prSet>
      <dgm:spPr/>
    </dgm:pt>
    <dgm:pt modelId="{AF1F8485-28A4-415B-B7F0-E41AD22A4FC0}" type="pres">
      <dgm:prSet presAssocID="{7CF5FB14-056E-416E-B16F-13A88718F6D8}" presName="childText" presStyleLbl="revTx" presStyleIdx="0" presStyleCnt="1">
        <dgm:presLayoutVars>
          <dgm:bulletEnabled val="1"/>
        </dgm:presLayoutVars>
      </dgm:prSet>
      <dgm:spPr/>
    </dgm:pt>
  </dgm:ptLst>
  <dgm:cxnLst>
    <dgm:cxn modelId="{A8280B06-5871-46ED-B3EE-4BE8281B3472}" type="presOf" srcId="{7CF5FB14-056E-416E-B16F-13A88718F6D8}" destId="{BA8DF432-58EA-49DE-BE6C-3B610FBB80D8}" srcOrd="0" destOrd="0" presId="urn:microsoft.com/office/officeart/2005/8/layout/vList2"/>
    <dgm:cxn modelId="{994D8608-8A2E-4E46-9D00-AB59B01DE21E}" srcId="{7CF5FB14-056E-416E-B16F-13A88718F6D8}" destId="{50F55CAF-E9FD-47A3-9607-8A839254EE90}" srcOrd="0" destOrd="0" parTransId="{21FACE29-A20A-4278-8992-D20E34E77C6B}" sibTransId="{85E957F7-5C6A-423A-BFF8-5B2C29748071}"/>
    <dgm:cxn modelId="{5663CA6C-22D7-4C14-904A-AA995F06570D}" type="presOf" srcId="{7C7886DD-5AF3-43DF-A924-33C8AA0EF498}" destId="{F515E483-0778-41B0-A511-6F7FDCA84D07}" srcOrd="0" destOrd="0" presId="urn:microsoft.com/office/officeart/2005/8/layout/vList2"/>
    <dgm:cxn modelId="{E1905ECF-7203-4D6B-9C74-AFC926E1457A}" type="presOf" srcId="{50F55CAF-E9FD-47A3-9607-8A839254EE90}" destId="{AF1F8485-28A4-415B-B7F0-E41AD22A4FC0}" srcOrd="0" destOrd="0" presId="urn:microsoft.com/office/officeart/2005/8/layout/vList2"/>
    <dgm:cxn modelId="{0D7E3BDE-BC7C-47FF-80C5-E0ECF4E83CD3}" srcId="{7C7886DD-5AF3-43DF-A924-33C8AA0EF498}" destId="{7CF5FB14-056E-416E-B16F-13A88718F6D8}" srcOrd="0" destOrd="0" parTransId="{1E2F1658-F0A2-4B7B-B32C-9C76F925642A}" sibTransId="{B4E32208-6327-4049-B551-9AD79FAA4E7B}"/>
    <dgm:cxn modelId="{D5E157B5-D84E-4C26-BC5B-1B684349800E}" type="presParOf" srcId="{F515E483-0778-41B0-A511-6F7FDCA84D07}" destId="{BA8DF432-58EA-49DE-BE6C-3B610FBB80D8}" srcOrd="0" destOrd="0" presId="urn:microsoft.com/office/officeart/2005/8/layout/vList2"/>
    <dgm:cxn modelId="{040C840D-FE9D-4077-858D-87ED332FE03C}" type="presParOf" srcId="{F515E483-0778-41B0-A511-6F7FDCA84D07}" destId="{AF1F8485-28A4-415B-B7F0-E41AD22A4FC0}"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7886DD-5AF3-43DF-A924-33C8AA0EF49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CF5FB14-056E-416E-B16F-13A88718F6D8}">
      <dgm:prSet/>
      <dgm:spPr/>
      <dgm:t>
        <a:bodyPr/>
        <a:lstStyle/>
        <a:p>
          <a:r>
            <a:rPr lang="en-US" b="1" dirty="0"/>
            <a:t>Development of Gut Microbiota</a:t>
          </a:r>
          <a:endParaRPr lang="en-US" dirty="0"/>
        </a:p>
      </dgm:t>
    </dgm:pt>
    <dgm:pt modelId="{1E2F1658-F0A2-4B7B-B32C-9C76F925642A}" type="parTrans" cxnId="{0D7E3BDE-BC7C-47FF-80C5-E0ECF4E83CD3}">
      <dgm:prSet/>
      <dgm:spPr/>
      <dgm:t>
        <a:bodyPr/>
        <a:lstStyle/>
        <a:p>
          <a:endParaRPr lang="en-US"/>
        </a:p>
      </dgm:t>
    </dgm:pt>
    <dgm:pt modelId="{B4E32208-6327-4049-B551-9AD79FAA4E7B}" type="sibTrans" cxnId="{0D7E3BDE-BC7C-47FF-80C5-E0ECF4E83CD3}">
      <dgm:prSet/>
      <dgm:spPr/>
      <dgm:t>
        <a:bodyPr/>
        <a:lstStyle/>
        <a:p>
          <a:endParaRPr lang="en-US"/>
        </a:p>
      </dgm:t>
    </dgm:pt>
    <dgm:pt modelId="{50F55CAF-E9FD-47A3-9607-8A839254EE90}">
      <dgm:prSet/>
      <dgm:spPr/>
      <dgm:t>
        <a:bodyPr/>
        <a:lstStyle/>
        <a:p>
          <a:endParaRPr lang="en-US" sz="2600" dirty="0">
            <a:latin typeface="Times New Roman" panose="02020603050405020304" pitchFamily="18" charset="0"/>
            <a:cs typeface="Times New Roman" panose="02020603050405020304" pitchFamily="18" charset="0"/>
          </a:endParaRPr>
        </a:p>
      </dgm:t>
    </dgm:pt>
    <dgm:pt modelId="{21FACE29-A20A-4278-8992-D20E34E77C6B}" type="parTrans" cxnId="{994D8608-8A2E-4E46-9D00-AB59B01DE21E}">
      <dgm:prSet/>
      <dgm:spPr/>
      <dgm:t>
        <a:bodyPr/>
        <a:lstStyle/>
        <a:p>
          <a:endParaRPr lang="en-US"/>
        </a:p>
      </dgm:t>
    </dgm:pt>
    <dgm:pt modelId="{85E957F7-5C6A-423A-BFF8-5B2C29748071}" type="sibTrans" cxnId="{994D8608-8A2E-4E46-9D00-AB59B01DE21E}">
      <dgm:prSet/>
      <dgm:spPr/>
      <dgm:t>
        <a:bodyPr/>
        <a:lstStyle/>
        <a:p>
          <a:endParaRPr lang="en-US"/>
        </a:p>
      </dgm:t>
    </dgm:pt>
    <dgm:pt modelId="{F515E483-0778-41B0-A511-6F7FDCA84D07}" type="pres">
      <dgm:prSet presAssocID="{7C7886DD-5AF3-43DF-A924-33C8AA0EF498}" presName="linear" presStyleCnt="0">
        <dgm:presLayoutVars>
          <dgm:animLvl val="lvl"/>
          <dgm:resizeHandles val="exact"/>
        </dgm:presLayoutVars>
      </dgm:prSet>
      <dgm:spPr/>
    </dgm:pt>
    <dgm:pt modelId="{BA8DF432-58EA-49DE-BE6C-3B610FBB80D8}" type="pres">
      <dgm:prSet presAssocID="{7CF5FB14-056E-416E-B16F-13A88718F6D8}" presName="parentText" presStyleLbl="node1" presStyleIdx="0" presStyleCnt="1" custScaleY="36593" custLinFactY="-44509" custLinFactNeighborX="-613" custLinFactNeighborY="-100000">
        <dgm:presLayoutVars>
          <dgm:chMax val="0"/>
          <dgm:bulletEnabled val="1"/>
        </dgm:presLayoutVars>
      </dgm:prSet>
      <dgm:spPr/>
    </dgm:pt>
    <dgm:pt modelId="{AF1F8485-28A4-415B-B7F0-E41AD22A4FC0}" type="pres">
      <dgm:prSet presAssocID="{7CF5FB14-056E-416E-B16F-13A88718F6D8}" presName="childText" presStyleLbl="revTx" presStyleIdx="0" presStyleCnt="1">
        <dgm:presLayoutVars>
          <dgm:bulletEnabled val="1"/>
        </dgm:presLayoutVars>
      </dgm:prSet>
      <dgm:spPr/>
    </dgm:pt>
  </dgm:ptLst>
  <dgm:cxnLst>
    <dgm:cxn modelId="{A8280B06-5871-46ED-B3EE-4BE8281B3472}" type="presOf" srcId="{7CF5FB14-056E-416E-B16F-13A88718F6D8}" destId="{BA8DF432-58EA-49DE-BE6C-3B610FBB80D8}" srcOrd="0" destOrd="0" presId="urn:microsoft.com/office/officeart/2005/8/layout/vList2"/>
    <dgm:cxn modelId="{994D8608-8A2E-4E46-9D00-AB59B01DE21E}" srcId="{7CF5FB14-056E-416E-B16F-13A88718F6D8}" destId="{50F55CAF-E9FD-47A3-9607-8A839254EE90}" srcOrd="0" destOrd="0" parTransId="{21FACE29-A20A-4278-8992-D20E34E77C6B}" sibTransId="{85E957F7-5C6A-423A-BFF8-5B2C29748071}"/>
    <dgm:cxn modelId="{5663CA6C-22D7-4C14-904A-AA995F06570D}" type="presOf" srcId="{7C7886DD-5AF3-43DF-A924-33C8AA0EF498}" destId="{F515E483-0778-41B0-A511-6F7FDCA84D07}" srcOrd="0" destOrd="0" presId="urn:microsoft.com/office/officeart/2005/8/layout/vList2"/>
    <dgm:cxn modelId="{E1905ECF-7203-4D6B-9C74-AFC926E1457A}" type="presOf" srcId="{50F55CAF-E9FD-47A3-9607-8A839254EE90}" destId="{AF1F8485-28A4-415B-B7F0-E41AD22A4FC0}" srcOrd="0" destOrd="0" presId="urn:microsoft.com/office/officeart/2005/8/layout/vList2"/>
    <dgm:cxn modelId="{0D7E3BDE-BC7C-47FF-80C5-E0ECF4E83CD3}" srcId="{7C7886DD-5AF3-43DF-A924-33C8AA0EF498}" destId="{7CF5FB14-056E-416E-B16F-13A88718F6D8}" srcOrd="0" destOrd="0" parTransId="{1E2F1658-F0A2-4B7B-B32C-9C76F925642A}" sibTransId="{B4E32208-6327-4049-B551-9AD79FAA4E7B}"/>
    <dgm:cxn modelId="{D5E157B5-D84E-4C26-BC5B-1B684349800E}" type="presParOf" srcId="{F515E483-0778-41B0-A511-6F7FDCA84D07}" destId="{BA8DF432-58EA-49DE-BE6C-3B610FBB80D8}" srcOrd="0" destOrd="0" presId="urn:microsoft.com/office/officeart/2005/8/layout/vList2"/>
    <dgm:cxn modelId="{040C840D-FE9D-4077-858D-87ED332FE03C}" type="presParOf" srcId="{F515E483-0778-41B0-A511-6F7FDCA84D07}" destId="{AF1F8485-28A4-415B-B7F0-E41AD22A4FC0}"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C7886DD-5AF3-43DF-A924-33C8AA0EF49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CF5FB14-056E-416E-B16F-13A88718F6D8}">
      <dgm:prSet/>
      <dgm:spPr/>
      <dgm:t>
        <a:bodyPr/>
        <a:lstStyle/>
        <a:p>
          <a:r>
            <a:rPr lang="en-US" b="1" dirty="0"/>
            <a:t>Functions of Gut Microbiota</a:t>
          </a:r>
          <a:endParaRPr lang="en-US" dirty="0"/>
        </a:p>
      </dgm:t>
    </dgm:pt>
    <dgm:pt modelId="{1E2F1658-F0A2-4B7B-B32C-9C76F925642A}" type="parTrans" cxnId="{0D7E3BDE-BC7C-47FF-80C5-E0ECF4E83CD3}">
      <dgm:prSet/>
      <dgm:spPr/>
      <dgm:t>
        <a:bodyPr/>
        <a:lstStyle/>
        <a:p>
          <a:endParaRPr lang="en-US"/>
        </a:p>
      </dgm:t>
    </dgm:pt>
    <dgm:pt modelId="{B4E32208-6327-4049-B551-9AD79FAA4E7B}" type="sibTrans" cxnId="{0D7E3BDE-BC7C-47FF-80C5-E0ECF4E83CD3}">
      <dgm:prSet/>
      <dgm:spPr/>
      <dgm:t>
        <a:bodyPr/>
        <a:lstStyle/>
        <a:p>
          <a:endParaRPr lang="en-US"/>
        </a:p>
      </dgm:t>
    </dgm:pt>
    <dgm:pt modelId="{50F55CAF-E9FD-47A3-9607-8A839254EE90}">
      <dgm:prSet/>
      <dgm:spPr/>
      <dgm:t>
        <a:bodyPr/>
        <a:lstStyle/>
        <a:p>
          <a:endParaRPr lang="en-US" sz="2600" dirty="0">
            <a:latin typeface="Times New Roman" panose="02020603050405020304" pitchFamily="18" charset="0"/>
            <a:cs typeface="Times New Roman" panose="02020603050405020304" pitchFamily="18" charset="0"/>
          </a:endParaRPr>
        </a:p>
      </dgm:t>
    </dgm:pt>
    <dgm:pt modelId="{21FACE29-A20A-4278-8992-D20E34E77C6B}" type="parTrans" cxnId="{994D8608-8A2E-4E46-9D00-AB59B01DE21E}">
      <dgm:prSet/>
      <dgm:spPr/>
      <dgm:t>
        <a:bodyPr/>
        <a:lstStyle/>
        <a:p>
          <a:endParaRPr lang="en-US"/>
        </a:p>
      </dgm:t>
    </dgm:pt>
    <dgm:pt modelId="{85E957F7-5C6A-423A-BFF8-5B2C29748071}" type="sibTrans" cxnId="{994D8608-8A2E-4E46-9D00-AB59B01DE21E}">
      <dgm:prSet/>
      <dgm:spPr/>
      <dgm:t>
        <a:bodyPr/>
        <a:lstStyle/>
        <a:p>
          <a:endParaRPr lang="en-US"/>
        </a:p>
      </dgm:t>
    </dgm:pt>
    <dgm:pt modelId="{F515E483-0778-41B0-A511-6F7FDCA84D07}" type="pres">
      <dgm:prSet presAssocID="{7C7886DD-5AF3-43DF-A924-33C8AA0EF498}" presName="linear" presStyleCnt="0">
        <dgm:presLayoutVars>
          <dgm:animLvl val="lvl"/>
          <dgm:resizeHandles val="exact"/>
        </dgm:presLayoutVars>
      </dgm:prSet>
      <dgm:spPr/>
    </dgm:pt>
    <dgm:pt modelId="{BA8DF432-58EA-49DE-BE6C-3B610FBB80D8}" type="pres">
      <dgm:prSet presAssocID="{7CF5FB14-056E-416E-B16F-13A88718F6D8}" presName="parentText" presStyleLbl="node1" presStyleIdx="0" presStyleCnt="1" custScaleY="40571" custLinFactY="-44509" custLinFactNeighborX="-613" custLinFactNeighborY="-100000">
        <dgm:presLayoutVars>
          <dgm:chMax val="0"/>
          <dgm:bulletEnabled val="1"/>
        </dgm:presLayoutVars>
      </dgm:prSet>
      <dgm:spPr/>
    </dgm:pt>
    <dgm:pt modelId="{AF1F8485-28A4-415B-B7F0-E41AD22A4FC0}" type="pres">
      <dgm:prSet presAssocID="{7CF5FB14-056E-416E-B16F-13A88718F6D8}" presName="childText" presStyleLbl="revTx" presStyleIdx="0" presStyleCnt="1">
        <dgm:presLayoutVars>
          <dgm:bulletEnabled val="1"/>
        </dgm:presLayoutVars>
      </dgm:prSet>
      <dgm:spPr/>
    </dgm:pt>
  </dgm:ptLst>
  <dgm:cxnLst>
    <dgm:cxn modelId="{A8280B06-5871-46ED-B3EE-4BE8281B3472}" type="presOf" srcId="{7CF5FB14-056E-416E-B16F-13A88718F6D8}" destId="{BA8DF432-58EA-49DE-BE6C-3B610FBB80D8}" srcOrd="0" destOrd="0" presId="urn:microsoft.com/office/officeart/2005/8/layout/vList2"/>
    <dgm:cxn modelId="{994D8608-8A2E-4E46-9D00-AB59B01DE21E}" srcId="{7CF5FB14-056E-416E-B16F-13A88718F6D8}" destId="{50F55CAF-E9FD-47A3-9607-8A839254EE90}" srcOrd="0" destOrd="0" parTransId="{21FACE29-A20A-4278-8992-D20E34E77C6B}" sibTransId="{85E957F7-5C6A-423A-BFF8-5B2C29748071}"/>
    <dgm:cxn modelId="{5663CA6C-22D7-4C14-904A-AA995F06570D}" type="presOf" srcId="{7C7886DD-5AF3-43DF-A924-33C8AA0EF498}" destId="{F515E483-0778-41B0-A511-6F7FDCA84D07}" srcOrd="0" destOrd="0" presId="urn:microsoft.com/office/officeart/2005/8/layout/vList2"/>
    <dgm:cxn modelId="{E1905ECF-7203-4D6B-9C74-AFC926E1457A}" type="presOf" srcId="{50F55CAF-E9FD-47A3-9607-8A839254EE90}" destId="{AF1F8485-28A4-415B-B7F0-E41AD22A4FC0}" srcOrd="0" destOrd="0" presId="urn:microsoft.com/office/officeart/2005/8/layout/vList2"/>
    <dgm:cxn modelId="{0D7E3BDE-BC7C-47FF-80C5-E0ECF4E83CD3}" srcId="{7C7886DD-5AF3-43DF-A924-33C8AA0EF498}" destId="{7CF5FB14-056E-416E-B16F-13A88718F6D8}" srcOrd="0" destOrd="0" parTransId="{1E2F1658-F0A2-4B7B-B32C-9C76F925642A}" sibTransId="{B4E32208-6327-4049-B551-9AD79FAA4E7B}"/>
    <dgm:cxn modelId="{D5E157B5-D84E-4C26-BC5B-1B684349800E}" type="presParOf" srcId="{F515E483-0778-41B0-A511-6F7FDCA84D07}" destId="{BA8DF432-58EA-49DE-BE6C-3B610FBB80D8}" srcOrd="0" destOrd="0" presId="urn:microsoft.com/office/officeart/2005/8/layout/vList2"/>
    <dgm:cxn modelId="{040C840D-FE9D-4077-858D-87ED332FE03C}" type="presParOf" srcId="{F515E483-0778-41B0-A511-6F7FDCA84D07}" destId="{AF1F8485-28A4-415B-B7F0-E41AD22A4FC0}"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C7886DD-5AF3-43DF-A924-33C8AA0EF49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CF5FB14-056E-416E-B16F-13A88718F6D8}">
      <dgm:prSet/>
      <dgm:spPr/>
      <dgm:t>
        <a:bodyPr/>
        <a:lstStyle/>
        <a:p>
          <a:r>
            <a:rPr lang="en-US" b="1" dirty="0"/>
            <a:t>Functions of Gut Microbiota</a:t>
          </a:r>
          <a:endParaRPr lang="en-US" dirty="0"/>
        </a:p>
      </dgm:t>
    </dgm:pt>
    <dgm:pt modelId="{1E2F1658-F0A2-4B7B-B32C-9C76F925642A}" type="parTrans" cxnId="{0D7E3BDE-BC7C-47FF-80C5-E0ECF4E83CD3}">
      <dgm:prSet/>
      <dgm:spPr/>
      <dgm:t>
        <a:bodyPr/>
        <a:lstStyle/>
        <a:p>
          <a:endParaRPr lang="en-US"/>
        </a:p>
      </dgm:t>
    </dgm:pt>
    <dgm:pt modelId="{B4E32208-6327-4049-B551-9AD79FAA4E7B}" type="sibTrans" cxnId="{0D7E3BDE-BC7C-47FF-80C5-E0ECF4E83CD3}">
      <dgm:prSet/>
      <dgm:spPr/>
      <dgm:t>
        <a:bodyPr/>
        <a:lstStyle/>
        <a:p>
          <a:endParaRPr lang="en-US"/>
        </a:p>
      </dgm:t>
    </dgm:pt>
    <dgm:pt modelId="{50F55CAF-E9FD-47A3-9607-8A839254EE90}">
      <dgm:prSet/>
      <dgm:spPr/>
      <dgm:t>
        <a:bodyPr/>
        <a:lstStyle/>
        <a:p>
          <a:endParaRPr lang="en-US" sz="2600" dirty="0">
            <a:latin typeface="Times New Roman" panose="02020603050405020304" pitchFamily="18" charset="0"/>
            <a:cs typeface="Times New Roman" panose="02020603050405020304" pitchFamily="18" charset="0"/>
          </a:endParaRPr>
        </a:p>
      </dgm:t>
    </dgm:pt>
    <dgm:pt modelId="{21FACE29-A20A-4278-8992-D20E34E77C6B}" type="parTrans" cxnId="{994D8608-8A2E-4E46-9D00-AB59B01DE21E}">
      <dgm:prSet/>
      <dgm:spPr/>
      <dgm:t>
        <a:bodyPr/>
        <a:lstStyle/>
        <a:p>
          <a:endParaRPr lang="en-US"/>
        </a:p>
      </dgm:t>
    </dgm:pt>
    <dgm:pt modelId="{85E957F7-5C6A-423A-BFF8-5B2C29748071}" type="sibTrans" cxnId="{994D8608-8A2E-4E46-9D00-AB59B01DE21E}">
      <dgm:prSet/>
      <dgm:spPr/>
      <dgm:t>
        <a:bodyPr/>
        <a:lstStyle/>
        <a:p>
          <a:endParaRPr lang="en-US"/>
        </a:p>
      </dgm:t>
    </dgm:pt>
    <dgm:pt modelId="{F515E483-0778-41B0-A511-6F7FDCA84D07}" type="pres">
      <dgm:prSet presAssocID="{7C7886DD-5AF3-43DF-A924-33C8AA0EF498}" presName="linear" presStyleCnt="0">
        <dgm:presLayoutVars>
          <dgm:animLvl val="lvl"/>
          <dgm:resizeHandles val="exact"/>
        </dgm:presLayoutVars>
      </dgm:prSet>
      <dgm:spPr/>
    </dgm:pt>
    <dgm:pt modelId="{BA8DF432-58EA-49DE-BE6C-3B610FBB80D8}" type="pres">
      <dgm:prSet presAssocID="{7CF5FB14-056E-416E-B16F-13A88718F6D8}" presName="parentText" presStyleLbl="node1" presStyleIdx="0" presStyleCnt="1" custScaleY="47475" custLinFactY="-44509" custLinFactNeighborX="-613" custLinFactNeighborY="-100000">
        <dgm:presLayoutVars>
          <dgm:chMax val="0"/>
          <dgm:bulletEnabled val="1"/>
        </dgm:presLayoutVars>
      </dgm:prSet>
      <dgm:spPr/>
    </dgm:pt>
    <dgm:pt modelId="{AF1F8485-28A4-415B-B7F0-E41AD22A4FC0}" type="pres">
      <dgm:prSet presAssocID="{7CF5FB14-056E-416E-B16F-13A88718F6D8}" presName="childText" presStyleLbl="revTx" presStyleIdx="0" presStyleCnt="1">
        <dgm:presLayoutVars>
          <dgm:bulletEnabled val="1"/>
        </dgm:presLayoutVars>
      </dgm:prSet>
      <dgm:spPr/>
    </dgm:pt>
  </dgm:ptLst>
  <dgm:cxnLst>
    <dgm:cxn modelId="{994D8608-8A2E-4E46-9D00-AB59B01DE21E}" srcId="{7CF5FB14-056E-416E-B16F-13A88718F6D8}" destId="{50F55CAF-E9FD-47A3-9607-8A839254EE90}" srcOrd="0" destOrd="0" parTransId="{21FACE29-A20A-4278-8992-D20E34E77C6B}" sibTransId="{85E957F7-5C6A-423A-BFF8-5B2C29748071}"/>
    <dgm:cxn modelId="{6D639129-5ED9-4B27-8A5D-9B0341BA288F}" type="presOf" srcId="{50F55CAF-E9FD-47A3-9607-8A839254EE90}" destId="{AF1F8485-28A4-415B-B7F0-E41AD22A4FC0}" srcOrd="0" destOrd="0" presId="urn:microsoft.com/office/officeart/2005/8/layout/vList2"/>
    <dgm:cxn modelId="{72316F8D-C09C-44E6-BF5D-56CC91ACD5BA}" type="presOf" srcId="{7CF5FB14-056E-416E-B16F-13A88718F6D8}" destId="{BA8DF432-58EA-49DE-BE6C-3B610FBB80D8}" srcOrd="0" destOrd="0" presId="urn:microsoft.com/office/officeart/2005/8/layout/vList2"/>
    <dgm:cxn modelId="{C32C76A9-1FFB-419E-A099-4ECBEB527B3F}" type="presOf" srcId="{7C7886DD-5AF3-43DF-A924-33C8AA0EF498}" destId="{F515E483-0778-41B0-A511-6F7FDCA84D07}" srcOrd="0" destOrd="0" presId="urn:microsoft.com/office/officeart/2005/8/layout/vList2"/>
    <dgm:cxn modelId="{0D7E3BDE-BC7C-47FF-80C5-E0ECF4E83CD3}" srcId="{7C7886DD-5AF3-43DF-A924-33C8AA0EF498}" destId="{7CF5FB14-056E-416E-B16F-13A88718F6D8}" srcOrd="0" destOrd="0" parTransId="{1E2F1658-F0A2-4B7B-B32C-9C76F925642A}" sibTransId="{B4E32208-6327-4049-B551-9AD79FAA4E7B}"/>
    <dgm:cxn modelId="{0D1A2B5D-B953-46BF-9FBF-ED2484FC40F6}" type="presParOf" srcId="{F515E483-0778-41B0-A511-6F7FDCA84D07}" destId="{BA8DF432-58EA-49DE-BE6C-3B610FBB80D8}" srcOrd="0" destOrd="0" presId="urn:microsoft.com/office/officeart/2005/8/layout/vList2"/>
    <dgm:cxn modelId="{5616220D-8EFC-4E97-A6CD-4964B1BD9CBA}" type="presParOf" srcId="{F515E483-0778-41B0-A511-6F7FDCA84D07}" destId="{AF1F8485-28A4-415B-B7F0-E41AD22A4FC0}"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C7886DD-5AF3-43DF-A924-33C8AA0EF49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CF5FB14-056E-416E-B16F-13A88718F6D8}">
      <dgm:prSet/>
      <dgm:spPr/>
      <dgm:t>
        <a:bodyPr/>
        <a:lstStyle/>
        <a:p>
          <a:r>
            <a:rPr lang="en-US" b="1" dirty="0"/>
            <a:t>Dysbiosis</a:t>
          </a:r>
          <a:endParaRPr lang="en-US" dirty="0"/>
        </a:p>
      </dgm:t>
    </dgm:pt>
    <dgm:pt modelId="{1E2F1658-F0A2-4B7B-B32C-9C76F925642A}" type="parTrans" cxnId="{0D7E3BDE-BC7C-47FF-80C5-E0ECF4E83CD3}">
      <dgm:prSet/>
      <dgm:spPr/>
      <dgm:t>
        <a:bodyPr/>
        <a:lstStyle/>
        <a:p>
          <a:endParaRPr lang="en-US"/>
        </a:p>
      </dgm:t>
    </dgm:pt>
    <dgm:pt modelId="{B4E32208-6327-4049-B551-9AD79FAA4E7B}" type="sibTrans" cxnId="{0D7E3BDE-BC7C-47FF-80C5-E0ECF4E83CD3}">
      <dgm:prSet/>
      <dgm:spPr/>
      <dgm:t>
        <a:bodyPr/>
        <a:lstStyle/>
        <a:p>
          <a:endParaRPr lang="en-US"/>
        </a:p>
      </dgm:t>
    </dgm:pt>
    <dgm:pt modelId="{50F55CAF-E9FD-47A3-9607-8A839254EE90}">
      <dgm:prSet/>
      <dgm:spPr/>
      <dgm:t>
        <a:bodyPr/>
        <a:lstStyle/>
        <a:p>
          <a:endParaRPr lang="en-US" sz="2600" dirty="0">
            <a:latin typeface="Times New Roman" panose="02020603050405020304" pitchFamily="18" charset="0"/>
            <a:cs typeface="Times New Roman" panose="02020603050405020304" pitchFamily="18" charset="0"/>
          </a:endParaRPr>
        </a:p>
      </dgm:t>
    </dgm:pt>
    <dgm:pt modelId="{21FACE29-A20A-4278-8992-D20E34E77C6B}" type="parTrans" cxnId="{994D8608-8A2E-4E46-9D00-AB59B01DE21E}">
      <dgm:prSet/>
      <dgm:spPr/>
      <dgm:t>
        <a:bodyPr/>
        <a:lstStyle/>
        <a:p>
          <a:endParaRPr lang="en-US"/>
        </a:p>
      </dgm:t>
    </dgm:pt>
    <dgm:pt modelId="{85E957F7-5C6A-423A-BFF8-5B2C29748071}" type="sibTrans" cxnId="{994D8608-8A2E-4E46-9D00-AB59B01DE21E}">
      <dgm:prSet/>
      <dgm:spPr/>
      <dgm:t>
        <a:bodyPr/>
        <a:lstStyle/>
        <a:p>
          <a:endParaRPr lang="en-US"/>
        </a:p>
      </dgm:t>
    </dgm:pt>
    <dgm:pt modelId="{CA63E34E-0CAC-4B03-A6D3-C5541797E007}">
      <dgm:prSet/>
      <dgm:spPr/>
      <dgm:t>
        <a:bodyPr/>
        <a:lstStyle/>
        <a:p>
          <a:r>
            <a:rPr lang="en-US" b="1" dirty="0"/>
            <a:t>Associated diseases:</a:t>
          </a:r>
        </a:p>
      </dgm:t>
    </dgm:pt>
    <dgm:pt modelId="{DA1C6388-E7B7-4841-9EFD-462125BA89A4}" type="parTrans" cxnId="{95F7D17E-0EC8-4425-BB25-36339F617415}">
      <dgm:prSet/>
      <dgm:spPr/>
      <dgm:t>
        <a:bodyPr/>
        <a:lstStyle/>
        <a:p>
          <a:endParaRPr lang="en-US"/>
        </a:p>
      </dgm:t>
    </dgm:pt>
    <dgm:pt modelId="{79940BF2-4E76-4908-A5BA-FF52C2996A42}" type="sibTrans" cxnId="{95F7D17E-0EC8-4425-BB25-36339F617415}">
      <dgm:prSet/>
      <dgm:spPr/>
      <dgm:t>
        <a:bodyPr/>
        <a:lstStyle/>
        <a:p>
          <a:endParaRPr lang="en-US"/>
        </a:p>
      </dgm:t>
    </dgm:pt>
    <dgm:pt modelId="{F515E483-0778-41B0-A511-6F7FDCA84D07}" type="pres">
      <dgm:prSet presAssocID="{7C7886DD-5AF3-43DF-A924-33C8AA0EF498}" presName="linear" presStyleCnt="0">
        <dgm:presLayoutVars>
          <dgm:animLvl val="lvl"/>
          <dgm:resizeHandles val="exact"/>
        </dgm:presLayoutVars>
      </dgm:prSet>
      <dgm:spPr/>
    </dgm:pt>
    <dgm:pt modelId="{BA8DF432-58EA-49DE-BE6C-3B610FBB80D8}" type="pres">
      <dgm:prSet presAssocID="{7CF5FB14-056E-416E-B16F-13A88718F6D8}" presName="parentText" presStyleLbl="node1" presStyleIdx="0" presStyleCnt="2" custScaleY="47475" custLinFactY="-44509" custLinFactNeighborX="-613" custLinFactNeighborY="-100000">
        <dgm:presLayoutVars>
          <dgm:chMax val="0"/>
          <dgm:bulletEnabled val="1"/>
        </dgm:presLayoutVars>
      </dgm:prSet>
      <dgm:spPr/>
    </dgm:pt>
    <dgm:pt modelId="{AF1F8485-28A4-415B-B7F0-E41AD22A4FC0}" type="pres">
      <dgm:prSet presAssocID="{7CF5FB14-056E-416E-B16F-13A88718F6D8}" presName="childText" presStyleLbl="revTx" presStyleIdx="0" presStyleCnt="1">
        <dgm:presLayoutVars>
          <dgm:bulletEnabled val="1"/>
        </dgm:presLayoutVars>
      </dgm:prSet>
      <dgm:spPr/>
    </dgm:pt>
    <dgm:pt modelId="{6F11BC35-7368-4BAE-B43C-608698B5ED36}" type="pres">
      <dgm:prSet presAssocID="{CA63E34E-0CAC-4B03-A6D3-C5541797E007}" presName="parentText" presStyleLbl="node1" presStyleIdx="1" presStyleCnt="2" custScaleY="58637" custLinFactNeighborY="14852">
        <dgm:presLayoutVars>
          <dgm:chMax val="0"/>
          <dgm:bulletEnabled val="1"/>
        </dgm:presLayoutVars>
      </dgm:prSet>
      <dgm:spPr/>
    </dgm:pt>
  </dgm:ptLst>
  <dgm:cxnLst>
    <dgm:cxn modelId="{994D8608-8A2E-4E46-9D00-AB59B01DE21E}" srcId="{7CF5FB14-056E-416E-B16F-13A88718F6D8}" destId="{50F55CAF-E9FD-47A3-9607-8A839254EE90}" srcOrd="0" destOrd="0" parTransId="{21FACE29-A20A-4278-8992-D20E34E77C6B}" sibTransId="{85E957F7-5C6A-423A-BFF8-5B2C29748071}"/>
    <dgm:cxn modelId="{6D639129-5ED9-4B27-8A5D-9B0341BA288F}" type="presOf" srcId="{50F55CAF-E9FD-47A3-9607-8A839254EE90}" destId="{AF1F8485-28A4-415B-B7F0-E41AD22A4FC0}" srcOrd="0" destOrd="0" presId="urn:microsoft.com/office/officeart/2005/8/layout/vList2"/>
    <dgm:cxn modelId="{D33B7643-50A1-489D-A522-469A25AFE180}" type="presOf" srcId="{CA63E34E-0CAC-4B03-A6D3-C5541797E007}" destId="{6F11BC35-7368-4BAE-B43C-608698B5ED36}" srcOrd="0" destOrd="0" presId="urn:microsoft.com/office/officeart/2005/8/layout/vList2"/>
    <dgm:cxn modelId="{95F7D17E-0EC8-4425-BB25-36339F617415}" srcId="{7C7886DD-5AF3-43DF-A924-33C8AA0EF498}" destId="{CA63E34E-0CAC-4B03-A6D3-C5541797E007}" srcOrd="1" destOrd="0" parTransId="{DA1C6388-E7B7-4841-9EFD-462125BA89A4}" sibTransId="{79940BF2-4E76-4908-A5BA-FF52C2996A42}"/>
    <dgm:cxn modelId="{72316F8D-C09C-44E6-BF5D-56CC91ACD5BA}" type="presOf" srcId="{7CF5FB14-056E-416E-B16F-13A88718F6D8}" destId="{BA8DF432-58EA-49DE-BE6C-3B610FBB80D8}" srcOrd="0" destOrd="0" presId="urn:microsoft.com/office/officeart/2005/8/layout/vList2"/>
    <dgm:cxn modelId="{C32C76A9-1FFB-419E-A099-4ECBEB527B3F}" type="presOf" srcId="{7C7886DD-5AF3-43DF-A924-33C8AA0EF498}" destId="{F515E483-0778-41B0-A511-6F7FDCA84D07}" srcOrd="0" destOrd="0" presId="urn:microsoft.com/office/officeart/2005/8/layout/vList2"/>
    <dgm:cxn modelId="{0D7E3BDE-BC7C-47FF-80C5-E0ECF4E83CD3}" srcId="{7C7886DD-5AF3-43DF-A924-33C8AA0EF498}" destId="{7CF5FB14-056E-416E-B16F-13A88718F6D8}" srcOrd="0" destOrd="0" parTransId="{1E2F1658-F0A2-4B7B-B32C-9C76F925642A}" sibTransId="{B4E32208-6327-4049-B551-9AD79FAA4E7B}"/>
    <dgm:cxn modelId="{0D1A2B5D-B953-46BF-9FBF-ED2484FC40F6}" type="presParOf" srcId="{F515E483-0778-41B0-A511-6F7FDCA84D07}" destId="{BA8DF432-58EA-49DE-BE6C-3B610FBB80D8}" srcOrd="0" destOrd="0" presId="urn:microsoft.com/office/officeart/2005/8/layout/vList2"/>
    <dgm:cxn modelId="{5616220D-8EFC-4E97-A6CD-4964B1BD9CBA}" type="presParOf" srcId="{F515E483-0778-41B0-A511-6F7FDCA84D07}" destId="{AF1F8485-28A4-415B-B7F0-E41AD22A4FC0}" srcOrd="1" destOrd="0" presId="urn:microsoft.com/office/officeart/2005/8/layout/vList2"/>
    <dgm:cxn modelId="{C86BDFDB-FE9E-42D0-B5C1-2A87217DB1D4}" type="presParOf" srcId="{F515E483-0778-41B0-A511-6F7FDCA84D07}" destId="{6F11BC35-7368-4BAE-B43C-608698B5ED3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C7886DD-5AF3-43DF-A924-33C8AA0EF49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CF5FB14-056E-416E-B16F-13A88718F6D8}">
      <dgm:prSet/>
      <dgm:spPr/>
      <dgm:t>
        <a:bodyPr/>
        <a:lstStyle/>
        <a:p>
          <a:r>
            <a:rPr lang="en-US" b="1" dirty="0"/>
            <a:t>Gut Microbiota and Inflammation</a:t>
          </a:r>
          <a:endParaRPr lang="en-US" dirty="0"/>
        </a:p>
      </dgm:t>
    </dgm:pt>
    <dgm:pt modelId="{1E2F1658-F0A2-4B7B-B32C-9C76F925642A}" type="parTrans" cxnId="{0D7E3BDE-BC7C-47FF-80C5-E0ECF4E83CD3}">
      <dgm:prSet/>
      <dgm:spPr/>
      <dgm:t>
        <a:bodyPr/>
        <a:lstStyle/>
        <a:p>
          <a:endParaRPr lang="en-US"/>
        </a:p>
      </dgm:t>
    </dgm:pt>
    <dgm:pt modelId="{B4E32208-6327-4049-B551-9AD79FAA4E7B}" type="sibTrans" cxnId="{0D7E3BDE-BC7C-47FF-80C5-E0ECF4E83CD3}">
      <dgm:prSet/>
      <dgm:spPr/>
      <dgm:t>
        <a:bodyPr/>
        <a:lstStyle/>
        <a:p>
          <a:endParaRPr lang="en-US"/>
        </a:p>
      </dgm:t>
    </dgm:pt>
    <dgm:pt modelId="{50F55CAF-E9FD-47A3-9607-8A839254EE90}">
      <dgm:prSet/>
      <dgm:spPr/>
      <dgm:t>
        <a:bodyPr/>
        <a:lstStyle/>
        <a:p>
          <a:endParaRPr lang="en-US" sz="2600" dirty="0">
            <a:latin typeface="Times New Roman" panose="02020603050405020304" pitchFamily="18" charset="0"/>
            <a:cs typeface="Times New Roman" panose="02020603050405020304" pitchFamily="18" charset="0"/>
          </a:endParaRPr>
        </a:p>
      </dgm:t>
    </dgm:pt>
    <dgm:pt modelId="{21FACE29-A20A-4278-8992-D20E34E77C6B}" type="parTrans" cxnId="{994D8608-8A2E-4E46-9D00-AB59B01DE21E}">
      <dgm:prSet/>
      <dgm:spPr/>
      <dgm:t>
        <a:bodyPr/>
        <a:lstStyle/>
        <a:p>
          <a:endParaRPr lang="en-US"/>
        </a:p>
      </dgm:t>
    </dgm:pt>
    <dgm:pt modelId="{85E957F7-5C6A-423A-BFF8-5B2C29748071}" type="sibTrans" cxnId="{994D8608-8A2E-4E46-9D00-AB59B01DE21E}">
      <dgm:prSet/>
      <dgm:spPr/>
      <dgm:t>
        <a:bodyPr/>
        <a:lstStyle/>
        <a:p>
          <a:endParaRPr lang="en-US"/>
        </a:p>
      </dgm:t>
    </dgm:pt>
    <dgm:pt modelId="{195D1731-9CEF-4C21-8C20-F6F1FC0014BE}">
      <dgm:prSet/>
      <dgm:spPr/>
      <dgm:t>
        <a:bodyPr/>
        <a:lstStyle/>
        <a:p>
          <a:r>
            <a:rPr lang="en-US" b="1" dirty="0"/>
            <a:t>Methods of Studying Gut Microbiota</a:t>
          </a:r>
        </a:p>
      </dgm:t>
    </dgm:pt>
    <dgm:pt modelId="{5D802F69-8AC7-499A-BBC5-5A6AC58312BA}" type="parTrans" cxnId="{700B7A7F-016F-4635-A5C9-A02BAEF2F9D7}">
      <dgm:prSet/>
      <dgm:spPr/>
      <dgm:t>
        <a:bodyPr/>
        <a:lstStyle/>
        <a:p>
          <a:endParaRPr lang="en-US"/>
        </a:p>
      </dgm:t>
    </dgm:pt>
    <dgm:pt modelId="{39ABA886-8200-4A28-A1D5-426A0886B84D}" type="sibTrans" cxnId="{700B7A7F-016F-4635-A5C9-A02BAEF2F9D7}">
      <dgm:prSet/>
      <dgm:spPr/>
      <dgm:t>
        <a:bodyPr/>
        <a:lstStyle/>
        <a:p>
          <a:endParaRPr lang="en-US"/>
        </a:p>
      </dgm:t>
    </dgm:pt>
    <dgm:pt modelId="{F515E483-0778-41B0-A511-6F7FDCA84D07}" type="pres">
      <dgm:prSet presAssocID="{7C7886DD-5AF3-43DF-A924-33C8AA0EF498}" presName="linear" presStyleCnt="0">
        <dgm:presLayoutVars>
          <dgm:animLvl val="lvl"/>
          <dgm:resizeHandles val="exact"/>
        </dgm:presLayoutVars>
      </dgm:prSet>
      <dgm:spPr/>
    </dgm:pt>
    <dgm:pt modelId="{BA8DF432-58EA-49DE-BE6C-3B610FBB80D8}" type="pres">
      <dgm:prSet presAssocID="{7CF5FB14-056E-416E-B16F-13A88718F6D8}" presName="parentText" presStyleLbl="node1" presStyleIdx="0" presStyleCnt="2" custScaleY="36593" custLinFactY="-44509" custLinFactNeighborX="-613" custLinFactNeighborY="-100000">
        <dgm:presLayoutVars>
          <dgm:chMax val="0"/>
          <dgm:bulletEnabled val="1"/>
        </dgm:presLayoutVars>
      </dgm:prSet>
      <dgm:spPr/>
    </dgm:pt>
    <dgm:pt modelId="{AF1F8485-28A4-415B-B7F0-E41AD22A4FC0}" type="pres">
      <dgm:prSet presAssocID="{7CF5FB14-056E-416E-B16F-13A88718F6D8}" presName="childText" presStyleLbl="revTx" presStyleIdx="0" presStyleCnt="1">
        <dgm:presLayoutVars>
          <dgm:bulletEnabled val="1"/>
        </dgm:presLayoutVars>
      </dgm:prSet>
      <dgm:spPr/>
    </dgm:pt>
    <dgm:pt modelId="{F0C6D108-66F7-4109-A4DC-3D41EED87D10}" type="pres">
      <dgm:prSet presAssocID="{195D1731-9CEF-4C21-8C20-F6F1FC0014BE}" presName="parentText" presStyleLbl="node1" presStyleIdx="1" presStyleCnt="2" custScaleY="38334" custLinFactNeighborY="-30533">
        <dgm:presLayoutVars>
          <dgm:chMax val="0"/>
          <dgm:bulletEnabled val="1"/>
        </dgm:presLayoutVars>
      </dgm:prSet>
      <dgm:spPr/>
    </dgm:pt>
  </dgm:ptLst>
  <dgm:cxnLst>
    <dgm:cxn modelId="{994D8608-8A2E-4E46-9D00-AB59B01DE21E}" srcId="{7CF5FB14-056E-416E-B16F-13A88718F6D8}" destId="{50F55CAF-E9FD-47A3-9607-8A839254EE90}" srcOrd="0" destOrd="0" parTransId="{21FACE29-A20A-4278-8992-D20E34E77C6B}" sibTransId="{85E957F7-5C6A-423A-BFF8-5B2C29748071}"/>
    <dgm:cxn modelId="{6D639129-5ED9-4B27-8A5D-9B0341BA288F}" type="presOf" srcId="{50F55CAF-E9FD-47A3-9607-8A839254EE90}" destId="{AF1F8485-28A4-415B-B7F0-E41AD22A4FC0}" srcOrd="0" destOrd="0" presId="urn:microsoft.com/office/officeart/2005/8/layout/vList2"/>
    <dgm:cxn modelId="{76B9F12C-FC2C-4E1E-B4F4-88C8FCBDCFDF}" type="presOf" srcId="{195D1731-9CEF-4C21-8C20-F6F1FC0014BE}" destId="{F0C6D108-66F7-4109-A4DC-3D41EED87D10}" srcOrd="0" destOrd="0" presId="urn:microsoft.com/office/officeart/2005/8/layout/vList2"/>
    <dgm:cxn modelId="{700B7A7F-016F-4635-A5C9-A02BAEF2F9D7}" srcId="{7C7886DD-5AF3-43DF-A924-33C8AA0EF498}" destId="{195D1731-9CEF-4C21-8C20-F6F1FC0014BE}" srcOrd="1" destOrd="0" parTransId="{5D802F69-8AC7-499A-BBC5-5A6AC58312BA}" sibTransId="{39ABA886-8200-4A28-A1D5-426A0886B84D}"/>
    <dgm:cxn modelId="{72316F8D-C09C-44E6-BF5D-56CC91ACD5BA}" type="presOf" srcId="{7CF5FB14-056E-416E-B16F-13A88718F6D8}" destId="{BA8DF432-58EA-49DE-BE6C-3B610FBB80D8}" srcOrd="0" destOrd="0" presId="urn:microsoft.com/office/officeart/2005/8/layout/vList2"/>
    <dgm:cxn modelId="{C32C76A9-1FFB-419E-A099-4ECBEB527B3F}" type="presOf" srcId="{7C7886DD-5AF3-43DF-A924-33C8AA0EF498}" destId="{F515E483-0778-41B0-A511-6F7FDCA84D07}" srcOrd="0" destOrd="0" presId="urn:microsoft.com/office/officeart/2005/8/layout/vList2"/>
    <dgm:cxn modelId="{0D7E3BDE-BC7C-47FF-80C5-E0ECF4E83CD3}" srcId="{7C7886DD-5AF3-43DF-A924-33C8AA0EF498}" destId="{7CF5FB14-056E-416E-B16F-13A88718F6D8}" srcOrd="0" destOrd="0" parTransId="{1E2F1658-F0A2-4B7B-B32C-9C76F925642A}" sibTransId="{B4E32208-6327-4049-B551-9AD79FAA4E7B}"/>
    <dgm:cxn modelId="{0D1A2B5D-B953-46BF-9FBF-ED2484FC40F6}" type="presParOf" srcId="{F515E483-0778-41B0-A511-6F7FDCA84D07}" destId="{BA8DF432-58EA-49DE-BE6C-3B610FBB80D8}" srcOrd="0" destOrd="0" presId="urn:microsoft.com/office/officeart/2005/8/layout/vList2"/>
    <dgm:cxn modelId="{5616220D-8EFC-4E97-A6CD-4964B1BD9CBA}" type="presParOf" srcId="{F515E483-0778-41B0-A511-6F7FDCA84D07}" destId="{AF1F8485-28A4-415B-B7F0-E41AD22A4FC0}" srcOrd="1" destOrd="0" presId="urn:microsoft.com/office/officeart/2005/8/layout/vList2"/>
    <dgm:cxn modelId="{DABCE030-4695-45A5-A32B-6BC4A8965F17}" type="presParOf" srcId="{F515E483-0778-41B0-A511-6F7FDCA84D07}" destId="{F0C6D108-66F7-4109-A4DC-3D41EED87D1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C7886DD-5AF3-43DF-A924-33C8AA0EF49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CF5FB14-056E-416E-B16F-13A88718F6D8}">
      <dgm:prSet/>
      <dgm:spPr/>
      <dgm:t>
        <a:bodyPr/>
        <a:lstStyle/>
        <a:p>
          <a:r>
            <a:rPr lang="en-US" b="1" dirty="0"/>
            <a:t> Therapeutic Modulation of Gut Microbiota</a:t>
          </a:r>
          <a:endParaRPr lang="en-US" dirty="0"/>
        </a:p>
      </dgm:t>
    </dgm:pt>
    <dgm:pt modelId="{1E2F1658-F0A2-4B7B-B32C-9C76F925642A}" type="parTrans" cxnId="{0D7E3BDE-BC7C-47FF-80C5-E0ECF4E83CD3}">
      <dgm:prSet/>
      <dgm:spPr/>
      <dgm:t>
        <a:bodyPr/>
        <a:lstStyle/>
        <a:p>
          <a:endParaRPr lang="en-US"/>
        </a:p>
      </dgm:t>
    </dgm:pt>
    <dgm:pt modelId="{B4E32208-6327-4049-B551-9AD79FAA4E7B}" type="sibTrans" cxnId="{0D7E3BDE-BC7C-47FF-80C5-E0ECF4E83CD3}">
      <dgm:prSet/>
      <dgm:spPr/>
      <dgm:t>
        <a:bodyPr/>
        <a:lstStyle/>
        <a:p>
          <a:endParaRPr lang="en-US"/>
        </a:p>
      </dgm:t>
    </dgm:pt>
    <dgm:pt modelId="{50F55CAF-E9FD-47A3-9607-8A839254EE90}">
      <dgm:prSet/>
      <dgm:spPr/>
      <dgm:t>
        <a:bodyPr/>
        <a:lstStyle/>
        <a:p>
          <a:endParaRPr lang="en-US" sz="2600" dirty="0">
            <a:latin typeface="Times New Roman" panose="02020603050405020304" pitchFamily="18" charset="0"/>
            <a:cs typeface="Times New Roman" panose="02020603050405020304" pitchFamily="18" charset="0"/>
          </a:endParaRPr>
        </a:p>
      </dgm:t>
    </dgm:pt>
    <dgm:pt modelId="{21FACE29-A20A-4278-8992-D20E34E77C6B}" type="parTrans" cxnId="{994D8608-8A2E-4E46-9D00-AB59B01DE21E}">
      <dgm:prSet/>
      <dgm:spPr/>
      <dgm:t>
        <a:bodyPr/>
        <a:lstStyle/>
        <a:p>
          <a:endParaRPr lang="en-US"/>
        </a:p>
      </dgm:t>
    </dgm:pt>
    <dgm:pt modelId="{85E957F7-5C6A-423A-BFF8-5B2C29748071}" type="sibTrans" cxnId="{994D8608-8A2E-4E46-9D00-AB59B01DE21E}">
      <dgm:prSet/>
      <dgm:spPr/>
      <dgm:t>
        <a:bodyPr/>
        <a:lstStyle/>
        <a:p>
          <a:endParaRPr lang="en-US"/>
        </a:p>
      </dgm:t>
    </dgm:pt>
    <dgm:pt modelId="{F515E483-0778-41B0-A511-6F7FDCA84D07}" type="pres">
      <dgm:prSet presAssocID="{7C7886DD-5AF3-43DF-A924-33C8AA0EF498}" presName="linear" presStyleCnt="0">
        <dgm:presLayoutVars>
          <dgm:animLvl val="lvl"/>
          <dgm:resizeHandles val="exact"/>
        </dgm:presLayoutVars>
      </dgm:prSet>
      <dgm:spPr/>
    </dgm:pt>
    <dgm:pt modelId="{BA8DF432-58EA-49DE-BE6C-3B610FBB80D8}" type="pres">
      <dgm:prSet presAssocID="{7CF5FB14-056E-416E-B16F-13A88718F6D8}" presName="parentText" presStyleLbl="node1" presStyleIdx="0" presStyleCnt="1" custScaleY="47475" custLinFactY="-44509" custLinFactNeighborX="-613" custLinFactNeighborY="-100000">
        <dgm:presLayoutVars>
          <dgm:chMax val="0"/>
          <dgm:bulletEnabled val="1"/>
        </dgm:presLayoutVars>
      </dgm:prSet>
      <dgm:spPr/>
    </dgm:pt>
    <dgm:pt modelId="{AF1F8485-28A4-415B-B7F0-E41AD22A4FC0}" type="pres">
      <dgm:prSet presAssocID="{7CF5FB14-056E-416E-B16F-13A88718F6D8}" presName="childText" presStyleLbl="revTx" presStyleIdx="0" presStyleCnt="1">
        <dgm:presLayoutVars>
          <dgm:bulletEnabled val="1"/>
        </dgm:presLayoutVars>
      </dgm:prSet>
      <dgm:spPr/>
    </dgm:pt>
  </dgm:ptLst>
  <dgm:cxnLst>
    <dgm:cxn modelId="{994D8608-8A2E-4E46-9D00-AB59B01DE21E}" srcId="{7CF5FB14-056E-416E-B16F-13A88718F6D8}" destId="{50F55CAF-E9FD-47A3-9607-8A839254EE90}" srcOrd="0" destOrd="0" parTransId="{21FACE29-A20A-4278-8992-D20E34E77C6B}" sibTransId="{85E957F7-5C6A-423A-BFF8-5B2C29748071}"/>
    <dgm:cxn modelId="{6D639129-5ED9-4B27-8A5D-9B0341BA288F}" type="presOf" srcId="{50F55CAF-E9FD-47A3-9607-8A839254EE90}" destId="{AF1F8485-28A4-415B-B7F0-E41AD22A4FC0}" srcOrd="0" destOrd="0" presId="urn:microsoft.com/office/officeart/2005/8/layout/vList2"/>
    <dgm:cxn modelId="{72316F8D-C09C-44E6-BF5D-56CC91ACD5BA}" type="presOf" srcId="{7CF5FB14-056E-416E-B16F-13A88718F6D8}" destId="{BA8DF432-58EA-49DE-BE6C-3B610FBB80D8}" srcOrd="0" destOrd="0" presId="urn:microsoft.com/office/officeart/2005/8/layout/vList2"/>
    <dgm:cxn modelId="{C32C76A9-1FFB-419E-A099-4ECBEB527B3F}" type="presOf" srcId="{7C7886DD-5AF3-43DF-A924-33C8AA0EF498}" destId="{F515E483-0778-41B0-A511-6F7FDCA84D07}" srcOrd="0" destOrd="0" presId="urn:microsoft.com/office/officeart/2005/8/layout/vList2"/>
    <dgm:cxn modelId="{0D7E3BDE-BC7C-47FF-80C5-E0ECF4E83CD3}" srcId="{7C7886DD-5AF3-43DF-A924-33C8AA0EF498}" destId="{7CF5FB14-056E-416E-B16F-13A88718F6D8}" srcOrd="0" destOrd="0" parTransId="{1E2F1658-F0A2-4B7B-B32C-9C76F925642A}" sibTransId="{B4E32208-6327-4049-B551-9AD79FAA4E7B}"/>
    <dgm:cxn modelId="{0D1A2B5D-B953-46BF-9FBF-ED2484FC40F6}" type="presParOf" srcId="{F515E483-0778-41B0-A511-6F7FDCA84D07}" destId="{BA8DF432-58EA-49DE-BE6C-3B610FBB80D8}" srcOrd="0" destOrd="0" presId="urn:microsoft.com/office/officeart/2005/8/layout/vList2"/>
    <dgm:cxn modelId="{5616220D-8EFC-4E97-A6CD-4964B1BD9CBA}" type="presParOf" srcId="{F515E483-0778-41B0-A511-6F7FDCA84D07}" destId="{AF1F8485-28A4-415B-B7F0-E41AD22A4FC0}"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C7886DD-5AF3-43DF-A924-33C8AA0EF49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CF5FB14-056E-416E-B16F-13A88718F6D8}">
      <dgm:prSet/>
      <dgm:spPr/>
      <dgm:t>
        <a:bodyPr/>
        <a:lstStyle/>
        <a:p>
          <a:r>
            <a:rPr lang="en-US" b="1" dirty="0"/>
            <a:t> Lifestyle Strategies to Support Gut Health</a:t>
          </a:r>
        </a:p>
        <a:p>
          <a:r>
            <a:rPr lang="en-US" b="1" dirty="0"/>
            <a:t>High-fiber diet</a:t>
          </a:r>
          <a:endParaRPr lang="en-US" dirty="0"/>
        </a:p>
      </dgm:t>
    </dgm:pt>
    <dgm:pt modelId="{1E2F1658-F0A2-4B7B-B32C-9C76F925642A}" type="parTrans" cxnId="{0D7E3BDE-BC7C-47FF-80C5-E0ECF4E83CD3}">
      <dgm:prSet/>
      <dgm:spPr/>
      <dgm:t>
        <a:bodyPr/>
        <a:lstStyle/>
        <a:p>
          <a:endParaRPr lang="en-US"/>
        </a:p>
      </dgm:t>
    </dgm:pt>
    <dgm:pt modelId="{B4E32208-6327-4049-B551-9AD79FAA4E7B}" type="sibTrans" cxnId="{0D7E3BDE-BC7C-47FF-80C5-E0ECF4E83CD3}">
      <dgm:prSet/>
      <dgm:spPr/>
      <dgm:t>
        <a:bodyPr/>
        <a:lstStyle/>
        <a:p>
          <a:endParaRPr lang="en-US"/>
        </a:p>
      </dgm:t>
    </dgm:pt>
    <dgm:pt modelId="{50F55CAF-E9FD-47A3-9607-8A839254EE90}">
      <dgm:prSet/>
      <dgm:spPr/>
      <dgm:t>
        <a:bodyPr/>
        <a:lstStyle/>
        <a:p>
          <a:endParaRPr lang="en-US" sz="2600" dirty="0">
            <a:latin typeface="Times New Roman" panose="02020603050405020304" pitchFamily="18" charset="0"/>
            <a:cs typeface="Times New Roman" panose="02020603050405020304" pitchFamily="18" charset="0"/>
          </a:endParaRPr>
        </a:p>
      </dgm:t>
    </dgm:pt>
    <dgm:pt modelId="{21FACE29-A20A-4278-8992-D20E34E77C6B}" type="parTrans" cxnId="{994D8608-8A2E-4E46-9D00-AB59B01DE21E}">
      <dgm:prSet/>
      <dgm:spPr/>
      <dgm:t>
        <a:bodyPr/>
        <a:lstStyle/>
        <a:p>
          <a:endParaRPr lang="en-US"/>
        </a:p>
      </dgm:t>
    </dgm:pt>
    <dgm:pt modelId="{85E957F7-5C6A-423A-BFF8-5B2C29748071}" type="sibTrans" cxnId="{994D8608-8A2E-4E46-9D00-AB59B01DE21E}">
      <dgm:prSet/>
      <dgm:spPr/>
      <dgm:t>
        <a:bodyPr/>
        <a:lstStyle/>
        <a:p>
          <a:endParaRPr lang="en-US"/>
        </a:p>
      </dgm:t>
    </dgm:pt>
    <dgm:pt modelId="{9CDCF0CE-1A99-4655-86D2-27D02AEA6232}">
      <dgm:prSet/>
      <dgm:spPr/>
      <dgm:t>
        <a:bodyPr/>
        <a:lstStyle/>
        <a:p>
          <a:r>
            <a:rPr lang="en-US" b="1" dirty="0"/>
            <a:t>Future Perspectives</a:t>
          </a:r>
        </a:p>
      </dgm:t>
    </dgm:pt>
    <dgm:pt modelId="{95BB9A1D-6B93-4047-A310-EA0C4F3F5B14}" type="parTrans" cxnId="{27D8D6B1-0A75-4205-8D18-0ED41AE0BE9B}">
      <dgm:prSet/>
      <dgm:spPr/>
      <dgm:t>
        <a:bodyPr/>
        <a:lstStyle/>
        <a:p>
          <a:endParaRPr lang="en-US"/>
        </a:p>
      </dgm:t>
    </dgm:pt>
    <dgm:pt modelId="{B9E3E577-FD57-411C-8848-15397BC7EE59}" type="sibTrans" cxnId="{27D8D6B1-0A75-4205-8D18-0ED41AE0BE9B}">
      <dgm:prSet/>
      <dgm:spPr/>
      <dgm:t>
        <a:bodyPr/>
        <a:lstStyle/>
        <a:p>
          <a:endParaRPr lang="en-US"/>
        </a:p>
      </dgm:t>
    </dgm:pt>
    <dgm:pt modelId="{F515E483-0778-41B0-A511-6F7FDCA84D07}" type="pres">
      <dgm:prSet presAssocID="{7C7886DD-5AF3-43DF-A924-33C8AA0EF498}" presName="linear" presStyleCnt="0">
        <dgm:presLayoutVars>
          <dgm:animLvl val="lvl"/>
          <dgm:resizeHandles val="exact"/>
        </dgm:presLayoutVars>
      </dgm:prSet>
      <dgm:spPr/>
    </dgm:pt>
    <dgm:pt modelId="{BA8DF432-58EA-49DE-BE6C-3B610FBB80D8}" type="pres">
      <dgm:prSet presAssocID="{7CF5FB14-056E-416E-B16F-13A88718F6D8}" presName="parentText" presStyleLbl="node1" presStyleIdx="0" presStyleCnt="2" custScaleY="38823" custLinFactNeighborY="-55323">
        <dgm:presLayoutVars>
          <dgm:chMax val="0"/>
          <dgm:bulletEnabled val="1"/>
        </dgm:presLayoutVars>
      </dgm:prSet>
      <dgm:spPr/>
    </dgm:pt>
    <dgm:pt modelId="{AF1F8485-28A4-415B-B7F0-E41AD22A4FC0}" type="pres">
      <dgm:prSet presAssocID="{7CF5FB14-056E-416E-B16F-13A88718F6D8}" presName="childText" presStyleLbl="revTx" presStyleIdx="0" presStyleCnt="1">
        <dgm:presLayoutVars>
          <dgm:bulletEnabled val="1"/>
        </dgm:presLayoutVars>
      </dgm:prSet>
      <dgm:spPr/>
    </dgm:pt>
    <dgm:pt modelId="{02BC4AE0-D30F-4B95-8F21-B97F19CB6461}" type="pres">
      <dgm:prSet presAssocID="{9CDCF0CE-1A99-4655-86D2-27D02AEA6232}" presName="parentText" presStyleLbl="node1" presStyleIdx="1" presStyleCnt="2" custScaleY="21480" custLinFactY="34773" custLinFactNeighborY="100000">
        <dgm:presLayoutVars>
          <dgm:chMax val="0"/>
          <dgm:bulletEnabled val="1"/>
        </dgm:presLayoutVars>
      </dgm:prSet>
      <dgm:spPr/>
    </dgm:pt>
  </dgm:ptLst>
  <dgm:cxnLst>
    <dgm:cxn modelId="{994D8608-8A2E-4E46-9D00-AB59B01DE21E}" srcId="{7CF5FB14-056E-416E-B16F-13A88718F6D8}" destId="{50F55CAF-E9FD-47A3-9607-8A839254EE90}" srcOrd="0" destOrd="0" parTransId="{21FACE29-A20A-4278-8992-D20E34E77C6B}" sibTransId="{85E957F7-5C6A-423A-BFF8-5B2C29748071}"/>
    <dgm:cxn modelId="{6D639129-5ED9-4B27-8A5D-9B0341BA288F}" type="presOf" srcId="{50F55CAF-E9FD-47A3-9607-8A839254EE90}" destId="{AF1F8485-28A4-415B-B7F0-E41AD22A4FC0}" srcOrd="0" destOrd="0" presId="urn:microsoft.com/office/officeart/2005/8/layout/vList2"/>
    <dgm:cxn modelId="{72316F8D-C09C-44E6-BF5D-56CC91ACD5BA}" type="presOf" srcId="{7CF5FB14-056E-416E-B16F-13A88718F6D8}" destId="{BA8DF432-58EA-49DE-BE6C-3B610FBB80D8}" srcOrd="0" destOrd="0" presId="urn:microsoft.com/office/officeart/2005/8/layout/vList2"/>
    <dgm:cxn modelId="{C32C76A9-1FFB-419E-A099-4ECBEB527B3F}" type="presOf" srcId="{7C7886DD-5AF3-43DF-A924-33C8AA0EF498}" destId="{F515E483-0778-41B0-A511-6F7FDCA84D07}" srcOrd="0" destOrd="0" presId="urn:microsoft.com/office/officeart/2005/8/layout/vList2"/>
    <dgm:cxn modelId="{27D8D6B1-0A75-4205-8D18-0ED41AE0BE9B}" srcId="{7C7886DD-5AF3-43DF-A924-33C8AA0EF498}" destId="{9CDCF0CE-1A99-4655-86D2-27D02AEA6232}" srcOrd="1" destOrd="0" parTransId="{95BB9A1D-6B93-4047-A310-EA0C4F3F5B14}" sibTransId="{B9E3E577-FD57-411C-8848-15397BC7EE59}"/>
    <dgm:cxn modelId="{E5347ED5-FC97-4B0E-918E-BE33949B9196}" type="presOf" srcId="{9CDCF0CE-1A99-4655-86D2-27D02AEA6232}" destId="{02BC4AE0-D30F-4B95-8F21-B97F19CB6461}" srcOrd="0" destOrd="0" presId="urn:microsoft.com/office/officeart/2005/8/layout/vList2"/>
    <dgm:cxn modelId="{0D7E3BDE-BC7C-47FF-80C5-E0ECF4E83CD3}" srcId="{7C7886DD-5AF3-43DF-A924-33C8AA0EF498}" destId="{7CF5FB14-056E-416E-B16F-13A88718F6D8}" srcOrd="0" destOrd="0" parTransId="{1E2F1658-F0A2-4B7B-B32C-9C76F925642A}" sibTransId="{B4E32208-6327-4049-B551-9AD79FAA4E7B}"/>
    <dgm:cxn modelId="{0D1A2B5D-B953-46BF-9FBF-ED2484FC40F6}" type="presParOf" srcId="{F515E483-0778-41B0-A511-6F7FDCA84D07}" destId="{BA8DF432-58EA-49DE-BE6C-3B610FBB80D8}" srcOrd="0" destOrd="0" presId="urn:microsoft.com/office/officeart/2005/8/layout/vList2"/>
    <dgm:cxn modelId="{5616220D-8EFC-4E97-A6CD-4964B1BD9CBA}" type="presParOf" srcId="{F515E483-0778-41B0-A511-6F7FDCA84D07}" destId="{AF1F8485-28A4-415B-B7F0-E41AD22A4FC0}" srcOrd="1" destOrd="0" presId="urn:microsoft.com/office/officeart/2005/8/layout/vList2"/>
    <dgm:cxn modelId="{66A0D6DE-C8CE-4CFD-B8D7-990F8DA152A9}" type="presParOf" srcId="{F515E483-0778-41B0-A511-6F7FDCA84D07}" destId="{02BC4AE0-D30F-4B95-8F21-B97F19CB646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DF432-58EA-49DE-BE6C-3B610FBB80D8}">
      <dsp:nvSpPr>
        <dsp:cNvPr id="0" name=""/>
        <dsp:cNvSpPr/>
      </dsp:nvSpPr>
      <dsp:spPr>
        <a:xfrm>
          <a:off x="0" y="27108"/>
          <a:ext cx="9681358" cy="6879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a:t>Introduction</a:t>
          </a:r>
          <a:endParaRPr lang="en-US" sz="2800" kern="1200"/>
        </a:p>
      </dsp:txBody>
      <dsp:txXfrm>
        <a:off x="33583" y="60691"/>
        <a:ext cx="9614192" cy="620794"/>
      </dsp:txXfrm>
    </dsp:sp>
    <dsp:sp modelId="{AF1F8485-28A4-415B-B7F0-E41AD22A4FC0}">
      <dsp:nvSpPr>
        <dsp:cNvPr id="0" name=""/>
        <dsp:cNvSpPr/>
      </dsp:nvSpPr>
      <dsp:spPr>
        <a:xfrm>
          <a:off x="0" y="715068"/>
          <a:ext cx="9681358" cy="4752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7383" tIns="30480" rIns="170688" bIns="30480" numCol="1" spcCol="1270" anchor="t" anchorCtr="0">
          <a:noAutofit/>
        </a:bodyPr>
        <a:lstStyle/>
        <a:p>
          <a:pPr marL="228600" lvl="1" indent="-228600" algn="l" defTabSz="1066800">
            <a:lnSpc>
              <a:spcPct val="90000"/>
            </a:lnSpc>
            <a:spcBef>
              <a:spcPct val="0"/>
            </a:spcBef>
            <a:spcAft>
              <a:spcPct val="20000"/>
            </a:spcAft>
            <a:buChar char="•"/>
          </a:pPr>
          <a:endParaRPr lang="en-US" sz="2400" kern="1200" dirty="0">
            <a:latin typeface="Times New Roman" panose="02020603050405020304" pitchFamily="18" charset="0"/>
            <a:cs typeface="Times New Roman" panose="02020603050405020304" pitchFamily="18" charset="0"/>
          </a:endParaRPr>
        </a:p>
        <a:p>
          <a:pPr marL="228600" lvl="1" indent="-228600" algn="l" defTabSz="1066800">
            <a:lnSpc>
              <a:spcPct val="90000"/>
            </a:lnSpc>
            <a:spcBef>
              <a:spcPct val="0"/>
            </a:spcBef>
            <a:spcAft>
              <a:spcPct val="20000"/>
            </a:spcAft>
            <a:buChar char="•"/>
          </a:pPr>
          <a:r>
            <a:rPr lang="en-US" sz="2400" kern="1200" dirty="0">
              <a:latin typeface="Times New Roman" panose="02020603050405020304" pitchFamily="18" charset="0"/>
              <a:cs typeface="Times New Roman" panose="02020603050405020304" pitchFamily="18" charset="0"/>
            </a:rPr>
            <a:t>The human gastrointestinal tract hosts a complex and dynamic community of microorganisms collectively known as the gut microbiota. This community consists of trillions of microorganisms, including bacteria, viruses, fungi, and archaea, with an estimated population of 10¹³–10¹⁴ microbial cells, primarily residing in the colon. The collective genome of these microorganisms is referred to as the gut microbiome.</a:t>
          </a:r>
        </a:p>
        <a:p>
          <a:pPr marL="228600" lvl="1" indent="-228600" algn="l" defTabSz="1066800">
            <a:lnSpc>
              <a:spcPct val="90000"/>
            </a:lnSpc>
            <a:spcBef>
              <a:spcPct val="0"/>
            </a:spcBef>
            <a:spcAft>
              <a:spcPct val="20000"/>
            </a:spcAft>
            <a:buChar char="•"/>
          </a:pPr>
          <a:endParaRPr lang="en-US" sz="2400" kern="1200" dirty="0">
            <a:latin typeface="Times New Roman" panose="02020603050405020304" pitchFamily="18" charset="0"/>
            <a:cs typeface="Times New Roman" panose="02020603050405020304" pitchFamily="18" charset="0"/>
          </a:endParaRPr>
        </a:p>
        <a:p>
          <a:pPr marL="228600" lvl="1" indent="-228600" algn="l" defTabSz="1066800">
            <a:lnSpc>
              <a:spcPct val="90000"/>
            </a:lnSpc>
            <a:spcBef>
              <a:spcPct val="0"/>
            </a:spcBef>
            <a:spcAft>
              <a:spcPct val="20000"/>
            </a:spcAft>
            <a:buChar char="•"/>
          </a:pPr>
          <a:r>
            <a:rPr lang="en-US" sz="2400" kern="1200" dirty="0">
              <a:latin typeface="Times New Roman" panose="02020603050405020304" pitchFamily="18" charset="0"/>
              <a:cs typeface="Times New Roman" panose="02020603050405020304" pitchFamily="18" charset="0"/>
            </a:rPr>
            <a:t>In recent years, the gut microbiota has emerged as a key regulator of multiple biological processes, including metabolism, immune function, and protection against pathogens. Importantly, growing evidence highlights its critical involvement in the gut–brain axis, a bidirectional communication system linking the gastrointestinal tract and the central nervous system.</a:t>
          </a:r>
        </a:p>
      </dsp:txBody>
      <dsp:txXfrm>
        <a:off x="0" y="715068"/>
        <a:ext cx="9681358" cy="475272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248053-C2FA-4339-A826-2F3AC9E37B3E}">
      <dsp:nvSpPr>
        <dsp:cNvPr id="0" name=""/>
        <dsp:cNvSpPr/>
      </dsp:nvSpPr>
      <dsp:spPr>
        <a:xfrm>
          <a:off x="-57854" y="-31369"/>
          <a:ext cx="9039789" cy="99687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The gut microbiota is a dynamic and complex ecosystem essential for metabolism, immunity, and overall health. </a:t>
          </a:r>
        </a:p>
      </dsp:txBody>
      <dsp:txXfrm>
        <a:off x="-28657" y="-2172"/>
        <a:ext cx="7964086" cy="938479"/>
      </dsp:txXfrm>
    </dsp:sp>
    <dsp:sp modelId="{A8D180C6-2588-48DE-BE7F-BB57E11D4B22}">
      <dsp:nvSpPr>
        <dsp:cNvPr id="0" name=""/>
        <dsp:cNvSpPr/>
      </dsp:nvSpPr>
      <dsp:spPr>
        <a:xfrm>
          <a:off x="739773" y="1131649"/>
          <a:ext cx="9039789" cy="99687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Maintaining microbial balance is crucial in preventing chronic inflammatory and metabolic diseases.</a:t>
          </a:r>
        </a:p>
      </dsp:txBody>
      <dsp:txXfrm>
        <a:off x="768970" y="1160846"/>
        <a:ext cx="7535799" cy="938479"/>
      </dsp:txXfrm>
    </dsp:sp>
    <dsp:sp modelId="{6BF84F13-CCED-4F77-B5AB-1E3E8C23158F}">
      <dsp:nvSpPr>
        <dsp:cNvPr id="0" name=""/>
        <dsp:cNvSpPr/>
      </dsp:nvSpPr>
      <dsp:spPr>
        <a:xfrm>
          <a:off x="1311226" y="2231929"/>
          <a:ext cx="9271207" cy="112234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Understanding the gut microbiome opens new possibilities for personalized medicine and targeted therapeutic strategies.</a:t>
          </a:r>
        </a:p>
      </dsp:txBody>
      <dsp:txXfrm>
        <a:off x="1344098" y="2264801"/>
        <a:ext cx="7722860" cy="1056605"/>
      </dsp:txXfrm>
    </dsp:sp>
    <dsp:sp modelId="{F6604EC7-16EB-4D1B-B694-48814AC1352E}">
      <dsp:nvSpPr>
        <dsp:cNvPr id="0" name=""/>
        <dsp:cNvSpPr/>
      </dsp:nvSpPr>
      <dsp:spPr>
        <a:xfrm>
          <a:off x="8333966" y="724592"/>
          <a:ext cx="647967" cy="647967"/>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8479759" y="724592"/>
        <a:ext cx="356381" cy="487595"/>
      </dsp:txXfrm>
    </dsp:sp>
    <dsp:sp modelId="{25CAE92D-B776-41DA-BF20-6FE5F1A542AD}">
      <dsp:nvSpPr>
        <dsp:cNvPr id="0" name=""/>
        <dsp:cNvSpPr/>
      </dsp:nvSpPr>
      <dsp:spPr>
        <a:xfrm>
          <a:off x="9131595" y="1880965"/>
          <a:ext cx="647967" cy="647967"/>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9277388" y="1880965"/>
        <a:ext cx="356381" cy="4875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DF432-58EA-49DE-BE6C-3B610FBB80D8}">
      <dsp:nvSpPr>
        <dsp:cNvPr id="0" name=""/>
        <dsp:cNvSpPr/>
      </dsp:nvSpPr>
      <dsp:spPr>
        <a:xfrm>
          <a:off x="0" y="0"/>
          <a:ext cx="9681358" cy="93724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1" kern="1200" dirty="0"/>
            <a:t>Introduction</a:t>
          </a:r>
          <a:endParaRPr lang="en-US" sz="3900" kern="1200" dirty="0"/>
        </a:p>
      </dsp:txBody>
      <dsp:txXfrm>
        <a:off x="45753" y="45753"/>
        <a:ext cx="9589852" cy="845739"/>
      </dsp:txXfrm>
    </dsp:sp>
    <dsp:sp modelId="{AF1F8485-28A4-415B-B7F0-E41AD22A4FC0}">
      <dsp:nvSpPr>
        <dsp:cNvPr id="0" name=""/>
        <dsp:cNvSpPr/>
      </dsp:nvSpPr>
      <dsp:spPr>
        <a:xfrm>
          <a:off x="0" y="2686150"/>
          <a:ext cx="9681358"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7383" tIns="49530" rIns="277368" bIns="49530" numCol="1" spcCol="1270" anchor="t" anchorCtr="0">
          <a:noAutofit/>
        </a:bodyPr>
        <a:lstStyle/>
        <a:p>
          <a:pPr marL="285750" lvl="1" indent="-285750" algn="l" defTabSz="1333500">
            <a:lnSpc>
              <a:spcPct val="90000"/>
            </a:lnSpc>
            <a:spcBef>
              <a:spcPct val="0"/>
            </a:spcBef>
            <a:spcAft>
              <a:spcPct val="20000"/>
            </a:spcAft>
            <a:buChar char="•"/>
          </a:pPr>
          <a:endParaRPr lang="en-US" sz="3000" kern="1200" dirty="0">
            <a:latin typeface="Times New Roman" panose="02020603050405020304" pitchFamily="18" charset="0"/>
            <a:cs typeface="Times New Roman" panose="02020603050405020304" pitchFamily="18" charset="0"/>
          </a:endParaRPr>
        </a:p>
      </dsp:txBody>
      <dsp:txXfrm>
        <a:off x="0" y="2686150"/>
        <a:ext cx="9681358" cy="10598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DF432-58EA-49DE-BE6C-3B610FBB80D8}">
      <dsp:nvSpPr>
        <dsp:cNvPr id="0" name=""/>
        <dsp:cNvSpPr/>
      </dsp:nvSpPr>
      <dsp:spPr>
        <a:xfrm>
          <a:off x="0" y="0"/>
          <a:ext cx="9681358" cy="93162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Development of Gut Microbiota</a:t>
          </a:r>
          <a:endParaRPr lang="en-US" sz="3800" kern="1200" dirty="0"/>
        </a:p>
      </dsp:txBody>
      <dsp:txXfrm>
        <a:off x="45478" y="45478"/>
        <a:ext cx="9590402" cy="840672"/>
      </dsp:txXfrm>
    </dsp:sp>
    <dsp:sp modelId="{AF1F8485-28A4-415B-B7F0-E41AD22A4FC0}">
      <dsp:nvSpPr>
        <dsp:cNvPr id="0" name=""/>
        <dsp:cNvSpPr/>
      </dsp:nvSpPr>
      <dsp:spPr>
        <a:xfrm>
          <a:off x="0" y="2683342"/>
          <a:ext cx="9681358"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7383" tIns="48260" rIns="270256" bIns="48260" numCol="1" spcCol="1270" anchor="t" anchorCtr="0">
          <a:noAutofit/>
        </a:bodyPr>
        <a:lstStyle/>
        <a:p>
          <a:pPr marL="285750" lvl="1" indent="-285750" algn="l" defTabSz="1333500">
            <a:lnSpc>
              <a:spcPct val="90000"/>
            </a:lnSpc>
            <a:spcBef>
              <a:spcPct val="0"/>
            </a:spcBef>
            <a:spcAft>
              <a:spcPct val="20000"/>
            </a:spcAft>
            <a:buChar char="•"/>
          </a:pPr>
          <a:endParaRPr lang="en-US" sz="3000" kern="1200" dirty="0">
            <a:latin typeface="Times New Roman" panose="02020603050405020304" pitchFamily="18" charset="0"/>
            <a:cs typeface="Times New Roman" panose="02020603050405020304" pitchFamily="18" charset="0"/>
          </a:endParaRPr>
        </a:p>
      </dsp:txBody>
      <dsp:txXfrm>
        <a:off x="0" y="2683342"/>
        <a:ext cx="9681358" cy="10598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DF432-58EA-49DE-BE6C-3B610FBB80D8}">
      <dsp:nvSpPr>
        <dsp:cNvPr id="0" name=""/>
        <dsp:cNvSpPr/>
      </dsp:nvSpPr>
      <dsp:spPr>
        <a:xfrm>
          <a:off x="0" y="0"/>
          <a:ext cx="9681358" cy="103290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b="1" kern="1200" dirty="0"/>
            <a:t>Functions of Gut Microbiota</a:t>
          </a:r>
          <a:endParaRPr lang="en-US" sz="4300" kern="1200" dirty="0"/>
        </a:p>
      </dsp:txBody>
      <dsp:txXfrm>
        <a:off x="50422" y="50422"/>
        <a:ext cx="9580514" cy="932061"/>
      </dsp:txXfrm>
    </dsp:sp>
    <dsp:sp modelId="{AF1F8485-28A4-415B-B7F0-E41AD22A4FC0}">
      <dsp:nvSpPr>
        <dsp:cNvPr id="0" name=""/>
        <dsp:cNvSpPr/>
      </dsp:nvSpPr>
      <dsp:spPr>
        <a:xfrm>
          <a:off x="0" y="2733980"/>
          <a:ext cx="9681358"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7383" tIns="54610" rIns="305816" bIns="54610" numCol="1" spcCol="1270" anchor="t" anchorCtr="0">
          <a:noAutofit/>
        </a:bodyPr>
        <a:lstStyle/>
        <a:p>
          <a:pPr marL="285750" lvl="1" indent="-285750" algn="l" defTabSz="1511300">
            <a:lnSpc>
              <a:spcPct val="90000"/>
            </a:lnSpc>
            <a:spcBef>
              <a:spcPct val="0"/>
            </a:spcBef>
            <a:spcAft>
              <a:spcPct val="20000"/>
            </a:spcAft>
            <a:buChar char="•"/>
          </a:pPr>
          <a:endParaRPr lang="en-US" sz="3400" kern="1200" dirty="0">
            <a:latin typeface="Times New Roman" panose="02020603050405020304" pitchFamily="18" charset="0"/>
            <a:cs typeface="Times New Roman" panose="02020603050405020304" pitchFamily="18" charset="0"/>
          </a:endParaRPr>
        </a:p>
      </dsp:txBody>
      <dsp:txXfrm>
        <a:off x="0" y="2733980"/>
        <a:ext cx="9681358" cy="10598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DF432-58EA-49DE-BE6C-3B610FBB80D8}">
      <dsp:nvSpPr>
        <dsp:cNvPr id="0" name=""/>
        <dsp:cNvSpPr/>
      </dsp:nvSpPr>
      <dsp:spPr>
        <a:xfrm>
          <a:off x="0" y="0"/>
          <a:ext cx="9681358" cy="120867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b="1" kern="1200" dirty="0"/>
            <a:t>Functions of Gut Microbiota</a:t>
          </a:r>
          <a:endParaRPr lang="en-US" sz="5000" kern="1200" dirty="0"/>
        </a:p>
      </dsp:txBody>
      <dsp:txXfrm>
        <a:off x="59003" y="59003"/>
        <a:ext cx="9563352" cy="1090669"/>
      </dsp:txXfrm>
    </dsp:sp>
    <dsp:sp modelId="{AF1F8485-28A4-415B-B7F0-E41AD22A4FC0}">
      <dsp:nvSpPr>
        <dsp:cNvPr id="0" name=""/>
        <dsp:cNvSpPr/>
      </dsp:nvSpPr>
      <dsp:spPr>
        <a:xfrm>
          <a:off x="0" y="2821865"/>
          <a:ext cx="9681358"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7383" tIns="63500" rIns="355600" bIns="63500" numCol="1" spcCol="1270" anchor="t" anchorCtr="0">
          <a:noAutofit/>
        </a:bodyPr>
        <a:lstStyle/>
        <a:p>
          <a:pPr marL="285750" lvl="1" indent="-285750" algn="l" defTabSz="1733550">
            <a:lnSpc>
              <a:spcPct val="90000"/>
            </a:lnSpc>
            <a:spcBef>
              <a:spcPct val="0"/>
            </a:spcBef>
            <a:spcAft>
              <a:spcPct val="20000"/>
            </a:spcAft>
            <a:buChar char="•"/>
          </a:pPr>
          <a:endParaRPr lang="en-US" sz="3900" kern="1200" dirty="0">
            <a:latin typeface="Times New Roman" panose="02020603050405020304" pitchFamily="18" charset="0"/>
            <a:cs typeface="Times New Roman" panose="02020603050405020304" pitchFamily="18" charset="0"/>
          </a:endParaRPr>
        </a:p>
      </dsp:txBody>
      <dsp:txXfrm>
        <a:off x="0" y="2821865"/>
        <a:ext cx="9681358" cy="10598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DF432-58EA-49DE-BE6C-3B610FBB80D8}">
      <dsp:nvSpPr>
        <dsp:cNvPr id="0" name=""/>
        <dsp:cNvSpPr/>
      </dsp:nvSpPr>
      <dsp:spPr>
        <a:xfrm>
          <a:off x="0" y="0"/>
          <a:ext cx="9681358" cy="74653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1" kern="1200" dirty="0"/>
            <a:t>Dysbiosis</a:t>
          </a:r>
          <a:endParaRPr lang="en-US" sz="3100" kern="1200" dirty="0"/>
        </a:p>
      </dsp:txBody>
      <dsp:txXfrm>
        <a:off x="36443" y="36443"/>
        <a:ext cx="9608472" cy="673648"/>
      </dsp:txXfrm>
    </dsp:sp>
    <dsp:sp modelId="{AF1F8485-28A4-415B-B7F0-E41AD22A4FC0}">
      <dsp:nvSpPr>
        <dsp:cNvPr id="0" name=""/>
        <dsp:cNvSpPr/>
      </dsp:nvSpPr>
      <dsp:spPr>
        <a:xfrm>
          <a:off x="0" y="2129767"/>
          <a:ext cx="9681358"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7383" tIns="39370" rIns="220472" bIns="39370" numCol="1" spcCol="1270" anchor="t" anchorCtr="0">
          <a:noAutofit/>
        </a:bodyPr>
        <a:lstStyle/>
        <a:p>
          <a:pPr marL="228600" lvl="1" indent="-228600" algn="l" defTabSz="1066800">
            <a:lnSpc>
              <a:spcPct val="90000"/>
            </a:lnSpc>
            <a:spcBef>
              <a:spcPct val="0"/>
            </a:spcBef>
            <a:spcAft>
              <a:spcPct val="20000"/>
            </a:spcAft>
            <a:buChar char="•"/>
          </a:pPr>
          <a:endParaRPr lang="en-US" sz="2400" kern="1200" dirty="0">
            <a:latin typeface="Times New Roman" panose="02020603050405020304" pitchFamily="18" charset="0"/>
            <a:cs typeface="Times New Roman" panose="02020603050405020304" pitchFamily="18" charset="0"/>
          </a:endParaRPr>
        </a:p>
      </dsp:txBody>
      <dsp:txXfrm>
        <a:off x="0" y="2129767"/>
        <a:ext cx="9681358" cy="1059840"/>
      </dsp:txXfrm>
    </dsp:sp>
    <dsp:sp modelId="{6F11BC35-7368-4BAE-B43C-608698B5ED36}">
      <dsp:nvSpPr>
        <dsp:cNvPr id="0" name=""/>
        <dsp:cNvSpPr/>
      </dsp:nvSpPr>
      <dsp:spPr>
        <a:xfrm>
          <a:off x="0" y="3347015"/>
          <a:ext cx="9681358" cy="92205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1" kern="1200" dirty="0"/>
            <a:t>Associated diseases:</a:t>
          </a:r>
        </a:p>
      </dsp:txBody>
      <dsp:txXfrm>
        <a:off x="45011" y="3392026"/>
        <a:ext cx="9591336" cy="83203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DF432-58EA-49DE-BE6C-3B610FBB80D8}">
      <dsp:nvSpPr>
        <dsp:cNvPr id="0" name=""/>
        <dsp:cNvSpPr/>
      </dsp:nvSpPr>
      <dsp:spPr>
        <a:xfrm>
          <a:off x="0" y="0"/>
          <a:ext cx="10367752" cy="93162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Gut Microbiota and Inflammation</a:t>
          </a:r>
          <a:endParaRPr lang="en-US" sz="3800" kern="1200" dirty="0"/>
        </a:p>
      </dsp:txBody>
      <dsp:txXfrm>
        <a:off x="45478" y="45478"/>
        <a:ext cx="10276796" cy="840672"/>
      </dsp:txXfrm>
    </dsp:sp>
    <dsp:sp modelId="{AF1F8485-28A4-415B-B7F0-E41AD22A4FC0}">
      <dsp:nvSpPr>
        <dsp:cNvPr id="0" name=""/>
        <dsp:cNvSpPr/>
      </dsp:nvSpPr>
      <dsp:spPr>
        <a:xfrm>
          <a:off x="0" y="2195365"/>
          <a:ext cx="10367752"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176" tIns="48260" rIns="270256" bIns="48260" numCol="1" spcCol="1270" anchor="t" anchorCtr="0">
          <a:noAutofit/>
        </a:bodyPr>
        <a:lstStyle/>
        <a:p>
          <a:pPr marL="285750" lvl="1" indent="-285750" algn="l" defTabSz="1333500">
            <a:lnSpc>
              <a:spcPct val="90000"/>
            </a:lnSpc>
            <a:spcBef>
              <a:spcPct val="0"/>
            </a:spcBef>
            <a:spcAft>
              <a:spcPct val="20000"/>
            </a:spcAft>
            <a:buChar char="•"/>
          </a:pPr>
          <a:endParaRPr lang="en-US" sz="3000" kern="1200" dirty="0">
            <a:latin typeface="Times New Roman" panose="02020603050405020304" pitchFamily="18" charset="0"/>
            <a:cs typeface="Times New Roman" panose="02020603050405020304" pitchFamily="18" charset="0"/>
          </a:endParaRPr>
        </a:p>
      </dsp:txBody>
      <dsp:txXfrm>
        <a:off x="0" y="2195365"/>
        <a:ext cx="10367752" cy="1059840"/>
      </dsp:txXfrm>
    </dsp:sp>
    <dsp:sp modelId="{F0C6D108-66F7-4109-A4DC-3D41EED87D10}">
      <dsp:nvSpPr>
        <dsp:cNvPr id="0" name=""/>
        <dsp:cNvSpPr/>
      </dsp:nvSpPr>
      <dsp:spPr>
        <a:xfrm>
          <a:off x="0" y="2931604"/>
          <a:ext cx="10367752" cy="97595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Methods of Studying Gut Microbiota</a:t>
          </a:r>
        </a:p>
      </dsp:txBody>
      <dsp:txXfrm>
        <a:off x="47642" y="2979246"/>
        <a:ext cx="10272468" cy="88066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DF432-58EA-49DE-BE6C-3B610FBB80D8}">
      <dsp:nvSpPr>
        <dsp:cNvPr id="0" name=""/>
        <dsp:cNvSpPr/>
      </dsp:nvSpPr>
      <dsp:spPr>
        <a:xfrm>
          <a:off x="0" y="0"/>
          <a:ext cx="9681358" cy="167081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b="1" kern="1200" dirty="0"/>
            <a:t> Therapeutic Modulation of Gut Microbiota</a:t>
          </a:r>
          <a:endParaRPr lang="en-US" sz="4200" kern="1200" dirty="0"/>
        </a:p>
      </dsp:txBody>
      <dsp:txXfrm>
        <a:off x="81563" y="81563"/>
        <a:ext cx="9518232" cy="1507690"/>
      </dsp:txXfrm>
    </dsp:sp>
    <dsp:sp modelId="{AF1F8485-28A4-415B-B7F0-E41AD22A4FC0}">
      <dsp:nvSpPr>
        <dsp:cNvPr id="0" name=""/>
        <dsp:cNvSpPr/>
      </dsp:nvSpPr>
      <dsp:spPr>
        <a:xfrm>
          <a:off x="0" y="3052936"/>
          <a:ext cx="9681358"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7383" tIns="53340" rIns="298704" bIns="53340" numCol="1" spcCol="1270" anchor="t" anchorCtr="0">
          <a:noAutofit/>
        </a:bodyPr>
        <a:lstStyle/>
        <a:p>
          <a:pPr marL="285750" lvl="1" indent="-285750" algn="l" defTabSz="1466850">
            <a:lnSpc>
              <a:spcPct val="90000"/>
            </a:lnSpc>
            <a:spcBef>
              <a:spcPct val="0"/>
            </a:spcBef>
            <a:spcAft>
              <a:spcPct val="20000"/>
            </a:spcAft>
            <a:buChar char="•"/>
          </a:pPr>
          <a:endParaRPr lang="en-US" sz="3300" kern="1200" dirty="0">
            <a:latin typeface="Times New Roman" panose="02020603050405020304" pitchFamily="18" charset="0"/>
            <a:cs typeface="Times New Roman" panose="02020603050405020304" pitchFamily="18" charset="0"/>
          </a:endParaRPr>
        </a:p>
      </dsp:txBody>
      <dsp:txXfrm>
        <a:off x="0" y="3052936"/>
        <a:ext cx="9681358" cy="105984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DF432-58EA-49DE-BE6C-3B610FBB80D8}">
      <dsp:nvSpPr>
        <dsp:cNvPr id="0" name=""/>
        <dsp:cNvSpPr/>
      </dsp:nvSpPr>
      <dsp:spPr>
        <a:xfrm>
          <a:off x="0" y="0"/>
          <a:ext cx="9681358" cy="154074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b="1" kern="1200" dirty="0"/>
            <a:t> Lifestyle Strategies to Support Gut Health</a:t>
          </a:r>
        </a:p>
        <a:p>
          <a:pPr marL="0" lvl="0" indent="0" algn="l" defTabSz="1466850">
            <a:lnSpc>
              <a:spcPct val="90000"/>
            </a:lnSpc>
            <a:spcBef>
              <a:spcPct val="0"/>
            </a:spcBef>
            <a:spcAft>
              <a:spcPct val="35000"/>
            </a:spcAft>
            <a:buNone/>
          </a:pPr>
          <a:r>
            <a:rPr lang="en-US" sz="3300" b="1" kern="1200" dirty="0"/>
            <a:t>High-fiber diet</a:t>
          </a:r>
          <a:endParaRPr lang="en-US" sz="3300" kern="1200" dirty="0"/>
        </a:p>
      </dsp:txBody>
      <dsp:txXfrm>
        <a:off x="75213" y="75213"/>
        <a:ext cx="9530932" cy="1390319"/>
      </dsp:txXfrm>
    </dsp:sp>
    <dsp:sp modelId="{AF1F8485-28A4-415B-B7F0-E41AD22A4FC0}">
      <dsp:nvSpPr>
        <dsp:cNvPr id="0" name=""/>
        <dsp:cNvSpPr/>
      </dsp:nvSpPr>
      <dsp:spPr>
        <a:xfrm>
          <a:off x="0" y="2127080"/>
          <a:ext cx="9681358" cy="105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7383" tIns="41910" rIns="234696" bIns="41910" numCol="1" spcCol="1270" anchor="t" anchorCtr="0">
          <a:noAutofit/>
        </a:bodyPr>
        <a:lstStyle/>
        <a:p>
          <a:pPr marL="228600" lvl="1" indent="-228600" algn="l" defTabSz="1155700">
            <a:lnSpc>
              <a:spcPct val="90000"/>
            </a:lnSpc>
            <a:spcBef>
              <a:spcPct val="0"/>
            </a:spcBef>
            <a:spcAft>
              <a:spcPct val="20000"/>
            </a:spcAft>
            <a:buChar char="•"/>
          </a:pPr>
          <a:endParaRPr lang="en-US" sz="2600" kern="1200" dirty="0">
            <a:latin typeface="Times New Roman" panose="02020603050405020304" pitchFamily="18" charset="0"/>
            <a:cs typeface="Times New Roman" panose="02020603050405020304" pitchFamily="18" charset="0"/>
          </a:endParaRPr>
        </a:p>
      </dsp:txBody>
      <dsp:txXfrm>
        <a:off x="0" y="2127080"/>
        <a:ext cx="9681358" cy="1059840"/>
      </dsp:txXfrm>
    </dsp:sp>
    <dsp:sp modelId="{02BC4AE0-D30F-4B95-8F21-B97F19CB6461}">
      <dsp:nvSpPr>
        <dsp:cNvPr id="0" name=""/>
        <dsp:cNvSpPr/>
      </dsp:nvSpPr>
      <dsp:spPr>
        <a:xfrm>
          <a:off x="0" y="3773256"/>
          <a:ext cx="9681358" cy="85246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b="1" kern="1200" dirty="0"/>
            <a:t>Future Perspectives</a:t>
          </a:r>
        </a:p>
      </dsp:txBody>
      <dsp:txXfrm>
        <a:off x="41614" y="3814870"/>
        <a:ext cx="9598130" cy="76923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91359-6247-C717-0656-8519377EAF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9FD7C75-9988-B7D3-1871-CD6E27BC10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C920768-BE3F-D97D-F235-CE5C30F8139B}"/>
              </a:ext>
            </a:extLst>
          </p:cNvPr>
          <p:cNvSpPr>
            <a:spLocks noGrp="1"/>
          </p:cNvSpPr>
          <p:nvPr>
            <p:ph type="dt" sz="half" idx="10"/>
          </p:nvPr>
        </p:nvSpPr>
        <p:spPr/>
        <p:txBody>
          <a:bodyPr/>
          <a:lstStyle/>
          <a:p>
            <a:fld id="{103378B0-9151-412E-BE0E-0F8C7E71B843}" type="datetimeFigureOut">
              <a:rPr lang="en-US" smtClean="0"/>
              <a:t>6/2/2026</a:t>
            </a:fld>
            <a:endParaRPr lang="en-US"/>
          </a:p>
        </p:txBody>
      </p:sp>
      <p:sp>
        <p:nvSpPr>
          <p:cNvPr id="5" name="Footer Placeholder 4">
            <a:extLst>
              <a:ext uri="{FF2B5EF4-FFF2-40B4-BE49-F238E27FC236}">
                <a16:creationId xmlns:a16="http://schemas.microsoft.com/office/drawing/2014/main" id="{84A04B61-6009-B8F2-DA67-AE7A44A30E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CEBF6A-1F85-2F92-6F02-796ACA0B8089}"/>
              </a:ext>
            </a:extLst>
          </p:cNvPr>
          <p:cNvSpPr>
            <a:spLocks noGrp="1"/>
          </p:cNvSpPr>
          <p:nvPr>
            <p:ph type="sldNum" sz="quarter" idx="12"/>
          </p:nvPr>
        </p:nvSpPr>
        <p:spPr/>
        <p:txBody>
          <a:bodyPr/>
          <a:lstStyle/>
          <a:p>
            <a:fld id="{04924776-593F-4F89-8BF3-A24187C73396}" type="slidenum">
              <a:rPr lang="en-US" smtClean="0"/>
              <a:t>‹#›</a:t>
            </a:fld>
            <a:endParaRPr lang="en-US"/>
          </a:p>
        </p:txBody>
      </p:sp>
    </p:spTree>
    <p:extLst>
      <p:ext uri="{BB962C8B-B14F-4D97-AF65-F5344CB8AC3E}">
        <p14:creationId xmlns:p14="http://schemas.microsoft.com/office/powerpoint/2010/main" val="1059234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B5C66-4BB5-C78F-65BE-4FE4BC78067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2EB9D6-48FD-277D-66AD-0448FD60DE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FB8F70-BE65-CCA8-FF44-56377CF0047B}"/>
              </a:ext>
            </a:extLst>
          </p:cNvPr>
          <p:cNvSpPr>
            <a:spLocks noGrp="1"/>
          </p:cNvSpPr>
          <p:nvPr>
            <p:ph type="dt" sz="half" idx="10"/>
          </p:nvPr>
        </p:nvSpPr>
        <p:spPr/>
        <p:txBody>
          <a:bodyPr/>
          <a:lstStyle/>
          <a:p>
            <a:fld id="{103378B0-9151-412E-BE0E-0F8C7E71B843}" type="datetimeFigureOut">
              <a:rPr lang="en-US" smtClean="0"/>
              <a:t>6/2/2026</a:t>
            </a:fld>
            <a:endParaRPr lang="en-US"/>
          </a:p>
        </p:txBody>
      </p:sp>
      <p:sp>
        <p:nvSpPr>
          <p:cNvPr id="5" name="Footer Placeholder 4">
            <a:extLst>
              <a:ext uri="{FF2B5EF4-FFF2-40B4-BE49-F238E27FC236}">
                <a16:creationId xmlns:a16="http://schemas.microsoft.com/office/drawing/2014/main" id="{36F67924-FE2B-6745-AD32-01E024900D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728413-CD88-5F03-6BC8-62618EE356E6}"/>
              </a:ext>
            </a:extLst>
          </p:cNvPr>
          <p:cNvSpPr>
            <a:spLocks noGrp="1"/>
          </p:cNvSpPr>
          <p:nvPr>
            <p:ph type="sldNum" sz="quarter" idx="12"/>
          </p:nvPr>
        </p:nvSpPr>
        <p:spPr/>
        <p:txBody>
          <a:bodyPr/>
          <a:lstStyle/>
          <a:p>
            <a:fld id="{04924776-593F-4F89-8BF3-A24187C73396}" type="slidenum">
              <a:rPr lang="en-US" smtClean="0"/>
              <a:t>‹#›</a:t>
            </a:fld>
            <a:endParaRPr lang="en-US"/>
          </a:p>
        </p:txBody>
      </p:sp>
    </p:spTree>
    <p:extLst>
      <p:ext uri="{BB962C8B-B14F-4D97-AF65-F5344CB8AC3E}">
        <p14:creationId xmlns:p14="http://schemas.microsoft.com/office/powerpoint/2010/main" val="2891721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33D101A-3117-A6C6-5066-9B532920CC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30E1BF1-E418-EAF7-C3BF-C6844EFF2D8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77FBF4-4502-6D35-E4A1-D6E0FC3F09DF}"/>
              </a:ext>
            </a:extLst>
          </p:cNvPr>
          <p:cNvSpPr>
            <a:spLocks noGrp="1"/>
          </p:cNvSpPr>
          <p:nvPr>
            <p:ph type="dt" sz="half" idx="10"/>
          </p:nvPr>
        </p:nvSpPr>
        <p:spPr/>
        <p:txBody>
          <a:bodyPr/>
          <a:lstStyle/>
          <a:p>
            <a:fld id="{103378B0-9151-412E-BE0E-0F8C7E71B843}" type="datetimeFigureOut">
              <a:rPr lang="en-US" smtClean="0"/>
              <a:t>6/2/2026</a:t>
            </a:fld>
            <a:endParaRPr lang="en-US"/>
          </a:p>
        </p:txBody>
      </p:sp>
      <p:sp>
        <p:nvSpPr>
          <p:cNvPr id="5" name="Footer Placeholder 4">
            <a:extLst>
              <a:ext uri="{FF2B5EF4-FFF2-40B4-BE49-F238E27FC236}">
                <a16:creationId xmlns:a16="http://schemas.microsoft.com/office/drawing/2014/main" id="{803BC180-19C4-E610-E309-3E34FEECBB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403E03-F0DD-6CC5-9230-4AAB7493955F}"/>
              </a:ext>
            </a:extLst>
          </p:cNvPr>
          <p:cNvSpPr>
            <a:spLocks noGrp="1"/>
          </p:cNvSpPr>
          <p:nvPr>
            <p:ph type="sldNum" sz="quarter" idx="12"/>
          </p:nvPr>
        </p:nvSpPr>
        <p:spPr/>
        <p:txBody>
          <a:bodyPr/>
          <a:lstStyle/>
          <a:p>
            <a:fld id="{04924776-593F-4F89-8BF3-A24187C73396}" type="slidenum">
              <a:rPr lang="en-US" smtClean="0"/>
              <a:t>‹#›</a:t>
            </a:fld>
            <a:endParaRPr lang="en-US"/>
          </a:p>
        </p:txBody>
      </p:sp>
    </p:spTree>
    <p:extLst>
      <p:ext uri="{BB962C8B-B14F-4D97-AF65-F5344CB8AC3E}">
        <p14:creationId xmlns:p14="http://schemas.microsoft.com/office/powerpoint/2010/main" val="2546333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11A82-0360-1C9C-53D6-223C4B65ED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3777B0-B7D9-A118-63E3-867F3D6FEE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94DE83-8B9D-EE4F-1222-CA117136D606}"/>
              </a:ext>
            </a:extLst>
          </p:cNvPr>
          <p:cNvSpPr>
            <a:spLocks noGrp="1"/>
          </p:cNvSpPr>
          <p:nvPr>
            <p:ph type="dt" sz="half" idx="10"/>
          </p:nvPr>
        </p:nvSpPr>
        <p:spPr/>
        <p:txBody>
          <a:bodyPr/>
          <a:lstStyle/>
          <a:p>
            <a:fld id="{103378B0-9151-412E-BE0E-0F8C7E71B843}" type="datetimeFigureOut">
              <a:rPr lang="en-US" smtClean="0"/>
              <a:t>6/2/2026</a:t>
            </a:fld>
            <a:endParaRPr lang="en-US"/>
          </a:p>
        </p:txBody>
      </p:sp>
      <p:sp>
        <p:nvSpPr>
          <p:cNvPr id="5" name="Footer Placeholder 4">
            <a:extLst>
              <a:ext uri="{FF2B5EF4-FFF2-40B4-BE49-F238E27FC236}">
                <a16:creationId xmlns:a16="http://schemas.microsoft.com/office/drawing/2014/main" id="{C6842012-84B4-6C14-FCA6-4FAE26663D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3B5FA9-7174-BF94-D4FB-F75713316F4C}"/>
              </a:ext>
            </a:extLst>
          </p:cNvPr>
          <p:cNvSpPr>
            <a:spLocks noGrp="1"/>
          </p:cNvSpPr>
          <p:nvPr>
            <p:ph type="sldNum" sz="quarter" idx="12"/>
          </p:nvPr>
        </p:nvSpPr>
        <p:spPr/>
        <p:txBody>
          <a:bodyPr/>
          <a:lstStyle/>
          <a:p>
            <a:fld id="{04924776-593F-4F89-8BF3-A24187C73396}" type="slidenum">
              <a:rPr lang="en-US" smtClean="0"/>
              <a:t>‹#›</a:t>
            </a:fld>
            <a:endParaRPr lang="en-US"/>
          </a:p>
        </p:txBody>
      </p:sp>
    </p:spTree>
    <p:extLst>
      <p:ext uri="{BB962C8B-B14F-4D97-AF65-F5344CB8AC3E}">
        <p14:creationId xmlns:p14="http://schemas.microsoft.com/office/powerpoint/2010/main" val="1062449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BFB41-1179-BC52-C7DE-FB5D653DE7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18B886D-750A-D5A3-4C6C-00367979F0C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1890AE4-64C4-0E2A-56F5-8BA6675F5D6A}"/>
              </a:ext>
            </a:extLst>
          </p:cNvPr>
          <p:cNvSpPr>
            <a:spLocks noGrp="1"/>
          </p:cNvSpPr>
          <p:nvPr>
            <p:ph type="dt" sz="half" idx="10"/>
          </p:nvPr>
        </p:nvSpPr>
        <p:spPr/>
        <p:txBody>
          <a:bodyPr/>
          <a:lstStyle/>
          <a:p>
            <a:fld id="{103378B0-9151-412E-BE0E-0F8C7E71B843}" type="datetimeFigureOut">
              <a:rPr lang="en-US" smtClean="0"/>
              <a:t>6/2/2026</a:t>
            </a:fld>
            <a:endParaRPr lang="en-US"/>
          </a:p>
        </p:txBody>
      </p:sp>
      <p:sp>
        <p:nvSpPr>
          <p:cNvPr id="5" name="Footer Placeholder 4">
            <a:extLst>
              <a:ext uri="{FF2B5EF4-FFF2-40B4-BE49-F238E27FC236}">
                <a16:creationId xmlns:a16="http://schemas.microsoft.com/office/drawing/2014/main" id="{0BB1DD0B-0904-F324-9B49-55A5AA8D30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F8EABF-CFEC-9701-7F79-4D56D01544EB}"/>
              </a:ext>
            </a:extLst>
          </p:cNvPr>
          <p:cNvSpPr>
            <a:spLocks noGrp="1"/>
          </p:cNvSpPr>
          <p:nvPr>
            <p:ph type="sldNum" sz="quarter" idx="12"/>
          </p:nvPr>
        </p:nvSpPr>
        <p:spPr/>
        <p:txBody>
          <a:bodyPr/>
          <a:lstStyle/>
          <a:p>
            <a:fld id="{04924776-593F-4F89-8BF3-A24187C73396}" type="slidenum">
              <a:rPr lang="en-US" smtClean="0"/>
              <a:t>‹#›</a:t>
            </a:fld>
            <a:endParaRPr lang="en-US"/>
          </a:p>
        </p:txBody>
      </p:sp>
    </p:spTree>
    <p:extLst>
      <p:ext uri="{BB962C8B-B14F-4D97-AF65-F5344CB8AC3E}">
        <p14:creationId xmlns:p14="http://schemas.microsoft.com/office/powerpoint/2010/main" val="2043228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94CA3-046C-2200-84D5-E21EA5747A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6B3349-53C6-154F-7C65-13B9BEDA0C0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74C063-76B4-868E-BBE6-995A39E2F7B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5AD2871-E3FA-253F-00F0-B5F390BD0B8B}"/>
              </a:ext>
            </a:extLst>
          </p:cNvPr>
          <p:cNvSpPr>
            <a:spLocks noGrp="1"/>
          </p:cNvSpPr>
          <p:nvPr>
            <p:ph type="dt" sz="half" idx="10"/>
          </p:nvPr>
        </p:nvSpPr>
        <p:spPr/>
        <p:txBody>
          <a:bodyPr/>
          <a:lstStyle/>
          <a:p>
            <a:fld id="{103378B0-9151-412E-BE0E-0F8C7E71B843}" type="datetimeFigureOut">
              <a:rPr lang="en-US" smtClean="0"/>
              <a:t>6/2/2026</a:t>
            </a:fld>
            <a:endParaRPr lang="en-US"/>
          </a:p>
        </p:txBody>
      </p:sp>
      <p:sp>
        <p:nvSpPr>
          <p:cNvPr id="6" name="Footer Placeholder 5">
            <a:extLst>
              <a:ext uri="{FF2B5EF4-FFF2-40B4-BE49-F238E27FC236}">
                <a16:creationId xmlns:a16="http://schemas.microsoft.com/office/drawing/2014/main" id="{71F4ED3D-C84C-9537-CCCE-85807125DA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D377FD-F950-F7BD-ECC9-E60BB71206C1}"/>
              </a:ext>
            </a:extLst>
          </p:cNvPr>
          <p:cNvSpPr>
            <a:spLocks noGrp="1"/>
          </p:cNvSpPr>
          <p:nvPr>
            <p:ph type="sldNum" sz="quarter" idx="12"/>
          </p:nvPr>
        </p:nvSpPr>
        <p:spPr/>
        <p:txBody>
          <a:bodyPr/>
          <a:lstStyle/>
          <a:p>
            <a:fld id="{04924776-593F-4F89-8BF3-A24187C73396}" type="slidenum">
              <a:rPr lang="en-US" smtClean="0"/>
              <a:t>‹#›</a:t>
            </a:fld>
            <a:endParaRPr lang="en-US"/>
          </a:p>
        </p:txBody>
      </p:sp>
    </p:spTree>
    <p:extLst>
      <p:ext uri="{BB962C8B-B14F-4D97-AF65-F5344CB8AC3E}">
        <p14:creationId xmlns:p14="http://schemas.microsoft.com/office/powerpoint/2010/main" val="3082947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45E85-D4B9-17A9-95A1-B2A0C3DC5E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9C89F1A-6701-4AC9-2722-1C277D3171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573DA66-D034-9EE0-ABB5-2CB500D240F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5827CC8-D866-4D4E-A978-479D9C893B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233D48-B900-8C1B-758C-DF6E2A61E7F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A9B456F-E032-983A-A239-7AF998E8CC6D}"/>
              </a:ext>
            </a:extLst>
          </p:cNvPr>
          <p:cNvSpPr>
            <a:spLocks noGrp="1"/>
          </p:cNvSpPr>
          <p:nvPr>
            <p:ph type="dt" sz="half" idx="10"/>
          </p:nvPr>
        </p:nvSpPr>
        <p:spPr/>
        <p:txBody>
          <a:bodyPr/>
          <a:lstStyle/>
          <a:p>
            <a:fld id="{103378B0-9151-412E-BE0E-0F8C7E71B843}" type="datetimeFigureOut">
              <a:rPr lang="en-US" smtClean="0"/>
              <a:t>6/2/2026</a:t>
            </a:fld>
            <a:endParaRPr lang="en-US"/>
          </a:p>
        </p:txBody>
      </p:sp>
      <p:sp>
        <p:nvSpPr>
          <p:cNvPr id="8" name="Footer Placeholder 7">
            <a:extLst>
              <a:ext uri="{FF2B5EF4-FFF2-40B4-BE49-F238E27FC236}">
                <a16:creationId xmlns:a16="http://schemas.microsoft.com/office/drawing/2014/main" id="{BFF18BF5-F8FB-E8E3-DEF1-6B0AC986453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1E65BE4-BB71-AC8D-314A-ED62B37B7100}"/>
              </a:ext>
            </a:extLst>
          </p:cNvPr>
          <p:cNvSpPr>
            <a:spLocks noGrp="1"/>
          </p:cNvSpPr>
          <p:nvPr>
            <p:ph type="sldNum" sz="quarter" idx="12"/>
          </p:nvPr>
        </p:nvSpPr>
        <p:spPr/>
        <p:txBody>
          <a:bodyPr/>
          <a:lstStyle/>
          <a:p>
            <a:fld id="{04924776-593F-4F89-8BF3-A24187C73396}" type="slidenum">
              <a:rPr lang="en-US" smtClean="0"/>
              <a:t>‹#›</a:t>
            </a:fld>
            <a:endParaRPr lang="en-US"/>
          </a:p>
        </p:txBody>
      </p:sp>
    </p:spTree>
    <p:extLst>
      <p:ext uri="{BB962C8B-B14F-4D97-AF65-F5344CB8AC3E}">
        <p14:creationId xmlns:p14="http://schemas.microsoft.com/office/powerpoint/2010/main" val="819270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683D3-7D68-6597-8501-ABA9AFCBE26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36E749A-41BB-FD5A-5EDB-3CF95A551E29}"/>
              </a:ext>
            </a:extLst>
          </p:cNvPr>
          <p:cNvSpPr>
            <a:spLocks noGrp="1"/>
          </p:cNvSpPr>
          <p:nvPr>
            <p:ph type="dt" sz="half" idx="10"/>
          </p:nvPr>
        </p:nvSpPr>
        <p:spPr/>
        <p:txBody>
          <a:bodyPr/>
          <a:lstStyle/>
          <a:p>
            <a:fld id="{103378B0-9151-412E-BE0E-0F8C7E71B843}" type="datetimeFigureOut">
              <a:rPr lang="en-US" smtClean="0"/>
              <a:t>6/2/2026</a:t>
            </a:fld>
            <a:endParaRPr lang="en-US"/>
          </a:p>
        </p:txBody>
      </p:sp>
      <p:sp>
        <p:nvSpPr>
          <p:cNvPr id="4" name="Footer Placeholder 3">
            <a:extLst>
              <a:ext uri="{FF2B5EF4-FFF2-40B4-BE49-F238E27FC236}">
                <a16:creationId xmlns:a16="http://schemas.microsoft.com/office/drawing/2014/main" id="{053B92B3-EC0C-0F94-3418-C15751155F9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6F3C7E9-3036-A749-A6CB-B50100D28195}"/>
              </a:ext>
            </a:extLst>
          </p:cNvPr>
          <p:cNvSpPr>
            <a:spLocks noGrp="1"/>
          </p:cNvSpPr>
          <p:nvPr>
            <p:ph type="sldNum" sz="quarter" idx="12"/>
          </p:nvPr>
        </p:nvSpPr>
        <p:spPr/>
        <p:txBody>
          <a:bodyPr/>
          <a:lstStyle/>
          <a:p>
            <a:fld id="{04924776-593F-4F89-8BF3-A24187C73396}" type="slidenum">
              <a:rPr lang="en-US" smtClean="0"/>
              <a:t>‹#›</a:t>
            </a:fld>
            <a:endParaRPr lang="en-US"/>
          </a:p>
        </p:txBody>
      </p:sp>
    </p:spTree>
    <p:extLst>
      <p:ext uri="{BB962C8B-B14F-4D97-AF65-F5344CB8AC3E}">
        <p14:creationId xmlns:p14="http://schemas.microsoft.com/office/powerpoint/2010/main" val="136188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CBD5CD-1C07-78CF-0357-C2584AD742D2}"/>
              </a:ext>
            </a:extLst>
          </p:cNvPr>
          <p:cNvSpPr>
            <a:spLocks noGrp="1"/>
          </p:cNvSpPr>
          <p:nvPr>
            <p:ph type="dt" sz="half" idx="10"/>
          </p:nvPr>
        </p:nvSpPr>
        <p:spPr/>
        <p:txBody>
          <a:bodyPr/>
          <a:lstStyle/>
          <a:p>
            <a:fld id="{103378B0-9151-412E-BE0E-0F8C7E71B843}" type="datetimeFigureOut">
              <a:rPr lang="en-US" smtClean="0"/>
              <a:t>6/2/2026</a:t>
            </a:fld>
            <a:endParaRPr lang="en-US"/>
          </a:p>
        </p:txBody>
      </p:sp>
      <p:sp>
        <p:nvSpPr>
          <p:cNvPr id="3" name="Footer Placeholder 2">
            <a:extLst>
              <a:ext uri="{FF2B5EF4-FFF2-40B4-BE49-F238E27FC236}">
                <a16:creationId xmlns:a16="http://schemas.microsoft.com/office/drawing/2014/main" id="{DB9D84C7-693E-EC63-A010-D595218E2B3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51CB34A-3B99-03F7-AB04-76E7B61780EA}"/>
              </a:ext>
            </a:extLst>
          </p:cNvPr>
          <p:cNvSpPr>
            <a:spLocks noGrp="1"/>
          </p:cNvSpPr>
          <p:nvPr>
            <p:ph type="sldNum" sz="quarter" idx="12"/>
          </p:nvPr>
        </p:nvSpPr>
        <p:spPr/>
        <p:txBody>
          <a:bodyPr/>
          <a:lstStyle/>
          <a:p>
            <a:fld id="{04924776-593F-4F89-8BF3-A24187C73396}" type="slidenum">
              <a:rPr lang="en-US" smtClean="0"/>
              <a:t>‹#›</a:t>
            </a:fld>
            <a:endParaRPr lang="en-US"/>
          </a:p>
        </p:txBody>
      </p:sp>
    </p:spTree>
    <p:extLst>
      <p:ext uri="{BB962C8B-B14F-4D97-AF65-F5344CB8AC3E}">
        <p14:creationId xmlns:p14="http://schemas.microsoft.com/office/powerpoint/2010/main" val="603915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E3384-80D6-0458-B746-E6B5ECBB16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65D0E0A-93C5-AACD-6259-81FFE86FDD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83F82BF-A240-90B1-D96A-A53B72143C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5519BD-C4EC-F0C6-9B1E-453A071508CF}"/>
              </a:ext>
            </a:extLst>
          </p:cNvPr>
          <p:cNvSpPr>
            <a:spLocks noGrp="1"/>
          </p:cNvSpPr>
          <p:nvPr>
            <p:ph type="dt" sz="half" idx="10"/>
          </p:nvPr>
        </p:nvSpPr>
        <p:spPr/>
        <p:txBody>
          <a:bodyPr/>
          <a:lstStyle/>
          <a:p>
            <a:fld id="{103378B0-9151-412E-BE0E-0F8C7E71B843}" type="datetimeFigureOut">
              <a:rPr lang="en-US" smtClean="0"/>
              <a:t>6/2/2026</a:t>
            </a:fld>
            <a:endParaRPr lang="en-US"/>
          </a:p>
        </p:txBody>
      </p:sp>
      <p:sp>
        <p:nvSpPr>
          <p:cNvPr id="6" name="Footer Placeholder 5">
            <a:extLst>
              <a:ext uri="{FF2B5EF4-FFF2-40B4-BE49-F238E27FC236}">
                <a16:creationId xmlns:a16="http://schemas.microsoft.com/office/drawing/2014/main" id="{CB5ED571-84F8-6192-E797-DBEC0067B4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515336-8BBF-B1E6-238C-0F82414DC46C}"/>
              </a:ext>
            </a:extLst>
          </p:cNvPr>
          <p:cNvSpPr>
            <a:spLocks noGrp="1"/>
          </p:cNvSpPr>
          <p:nvPr>
            <p:ph type="sldNum" sz="quarter" idx="12"/>
          </p:nvPr>
        </p:nvSpPr>
        <p:spPr/>
        <p:txBody>
          <a:bodyPr/>
          <a:lstStyle/>
          <a:p>
            <a:fld id="{04924776-593F-4F89-8BF3-A24187C73396}" type="slidenum">
              <a:rPr lang="en-US" smtClean="0"/>
              <a:t>‹#›</a:t>
            </a:fld>
            <a:endParaRPr lang="en-US"/>
          </a:p>
        </p:txBody>
      </p:sp>
    </p:spTree>
    <p:extLst>
      <p:ext uri="{BB962C8B-B14F-4D97-AF65-F5344CB8AC3E}">
        <p14:creationId xmlns:p14="http://schemas.microsoft.com/office/powerpoint/2010/main" val="3473025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77921-9B74-A363-9DA4-FECD0095A0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FB5AF87-9CB9-040E-D441-4EF0807243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25E597C-D7B3-D05D-19A3-6F3F137E96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6F7DED-580C-71D9-F4D6-4A3064AB00B1}"/>
              </a:ext>
            </a:extLst>
          </p:cNvPr>
          <p:cNvSpPr>
            <a:spLocks noGrp="1"/>
          </p:cNvSpPr>
          <p:nvPr>
            <p:ph type="dt" sz="half" idx="10"/>
          </p:nvPr>
        </p:nvSpPr>
        <p:spPr/>
        <p:txBody>
          <a:bodyPr/>
          <a:lstStyle/>
          <a:p>
            <a:fld id="{103378B0-9151-412E-BE0E-0F8C7E71B843}" type="datetimeFigureOut">
              <a:rPr lang="en-US" smtClean="0"/>
              <a:t>6/2/2026</a:t>
            </a:fld>
            <a:endParaRPr lang="en-US"/>
          </a:p>
        </p:txBody>
      </p:sp>
      <p:sp>
        <p:nvSpPr>
          <p:cNvPr id="6" name="Footer Placeholder 5">
            <a:extLst>
              <a:ext uri="{FF2B5EF4-FFF2-40B4-BE49-F238E27FC236}">
                <a16:creationId xmlns:a16="http://schemas.microsoft.com/office/drawing/2014/main" id="{05C673CD-0FCC-9CC2-DEDB-3D3597EB28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85F8FA-8EAB-B111-DB6C-4C492CD756D2}"/>
              </a:ext>
            </a:extLst>
          </p:cNvPr>
          <p:cNvSpPr>
            <a:spLocks noGrp="1"/>
          </p:cNvSpPr>
          <p:nvPr>
            <p:ph type="sldNum" sz="quarter" idx="12"/>
          </p:nvPr>
        </p:nvSpPr>
        <p:spPr/>
        <p:txBody>
          <a:bodyPr/>
          <a:lstStyle/>
          <a:p>
            <a:fld id="{04924776-593F-4F89-8BF3-A24187C73396}" type="slidenum">
              <a:rPr lang="en-US" smtClean="0"/>
              <a:t>‹#›</a:t>
            </a:fld>
            <a:endParaRPr lang="en-US"/>
          </a:p>
        </p:txBody>
      </p:sp>
    </p:spTree>
    <p:extLst>
      <p:ext uri="{BB962C8B-B14F-4D97-AF65-F5344CB8AC3E}">
        <p14:creationId xmlns:p14="http://schemas.microsoft.com/office/powerpoint/2010/main" val="93903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93BB2B-D95B-A24C-AF4F-A8EE76F313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BE226A-3375-4AD7-BEA0-F78EED3323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8B80FA-0C8A-BB8D-5144-A4B6160BF9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03378B0-9151-412E-BE0E-0F8C7E71B843}" type="datetimeFigureOut">
              <a:rPr lang="en-US" smtClean="0"/>
              <a:t>6/2/2026</a:t>
            </a:fld>
            <a:endParaRPr lang="en-US"/>
          </a:p>
        </p:txBody>
      </p:sp>
      <p:sp>
        <p:nvSpPr>
          <p:cNvPr id="5" name="Footer Placeholder 4">
            <a:extLst>
              <a:ext uri="{FF2B5EF4-FFF2-40B4-BE49-F238E27FC236}">
                <a16:creationId xmlns:a16="http://schemas.microsoft.com/office/drawing/2014/main" id="{13E2A0EF-6B2F-A14F-40FA-B5C36A2A71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88DA6AF-8FAB-9DD5-0094-5231F26AF4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4924776-593F-4F89-8BF3-A24187C73396}" type="slidenum">
              <a:rPr lang="en-US" smtClean="0"/>
              <a:t>‹#›</a:t>
            </a:fld>
            <a:endParaRPr lang="en-US"/>
          </a:p>
        </p:txBody>
      </p:sp>
    </p:spTree>
    <p:extLst>
      <p:ext uri="{BB962C8B-B14F-4D97-AF65-F5344CB8AC3E}">
        <p14:creationId xmlns:p14="http://schemas.microsoft.com/office/powerpoint/2010/main" val="37021015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 /><Relationship Id="rId2" Type="http://schemas.openxmlformats.org/officeDocument/2006/relationships/diagramData" Target="../diagrams/data8.xml" /><Relationship Id="rId1" Type="http://schemas.openxmlformats.org/officeDocument/2006/relationships/slideLayout" Target="../slideLayouts/slideLayout7.xml" /><Relationship Id="rId6" Type="http://schemas.microsoft.com/office/2007/relationships/diagramDrawing" Target="../diagrams/drawing8.xml" /><Relationship Id="rId5" Type="http://schemas.openxmlformats.org/officeDocument/2006/relationships/diagramColors" Target="../diagrams/colors8.xml" /><Relationship Id="rId4" Type="http://schemas.openxmlformats.org/officeDocument/2006/relationships/diagramQuickStyle" Target="../diagrams/quickStyle8.xml" /></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 /><Relationship Id="rId2" Type="http://schemas.openxmlformats.org/officeDocument/2006/relationships/diagramData" Target="../diagrams/data9.xml" /><Relationship Id="rId1" Type="http://schemas.openxmlformats.org/officeDocument/2006/relationships/slideLayout" Target="../slideLayouts/slideLayout7.xml" /><Relationship Id="rId6" Type="http://schemas.microsoft.com/office/2007/relationships/diagramDrawing" Target="../diagrams/drawing9.xml" /><Relationship Id="rId5" Type="http://schemas.openxmlformats.org/officeDocument/2006/relationships/diagramColors" Target="../diagrams/colors9.xml" /><Relationship Id="rId4" Type="http://schemas.openxmlformats.org/officeDocument/2006/relationships/diagramQuickStyle" Target="../diagrams/quickStyle9.xml" /></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 /><Relationship Id="rId2" Type="http://schemas.openxmlformats.org/officeDocument/2006/relationships/diagramData" Target="../diagrams/data10.xml" /><Relationship Id="rId1" Type="http://schemas.openxmlformats.org/officeDocument/2006/relationships/slideLayout" Target="../slideLayouts/slideLayout7.xml" /><Relationship Id="rId6" Type="http://schemas.microsoft.com/office/2007/relationships/diagramDrawing" Target="../diagrams/drawing10.xml" /><Relationship Id="rId5" Type="http://schemas.openxmlformats.org/officeDocument/2006/relationships/diagramColors" Target="../diagrams/colors10.xml" /><Relationship Id="rId4" Type="http://schemas.openxmlformats.org/officeDocument/2006/relationships/diagramQuickStyle" Target="../diagrams/quickStyle10.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 /><Relationship Id="rId2" Type="http://schemas.openxmlformats.org/officeDocument/2006/relationships/diagramData" Target="../diagrams/data1.xml" /><Relationship Id="rId1" Type="http://schemas.openxmlformats.org/officeDocument/2006/relationships/slideLayout" Target="../slideLayouts/slideLayout7.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 /><Relationship Id="rId2" Type="http://schemas.openxmlformats.org/officeDocument/2006/relationships/diagramData" Target="../diagrams/data2.xml" /><Relationship Id="rId1" Type="http://schemas.openxmlformats.org/officeDocument/2006/relationships/slideLayout" Target="../slideLayouts/slideLayout7.xml" /><Relationship Id="rId6" Type="http://schemas.microsoft.com/office/2007/relationships/diagramDrawing" Target="../diagrams/drawing2.xml" /><Relationship Id="rId5" Type="http://schemas.openxmlformats.org/officeDocument/2006/relationships/diagramColors" Target="../diagrams/colors2.xml" /><Relationship Id="rId4" Type="http://schemas.openxmlformats.org/officeDocument/2006/relationships/diagramQuickStyle" Target="../diagrams/quickStyle2.xml" /></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 /><Relationship Id="rId2" Type="http://schemas.openxmlformats.org/officeDocument/2006/relationships/diagramData" Target="../diagrams/data3.xml" /><Relationship Id="rId1" Type="http://schemas.openxmlformats.org/officeDocument/2006/relationships/slideLayout" Target="../slideLayouts/slideLayout7.xml" /><Relationship Id="rId6" Type="http://schemas.microsoft.com/office/2007/relationships/diagramDrawing" Target="../diagrams/drawing3.xml" /><Relationship Id="rId5" Type="http://schemas.openxmlformats.org/officeDocument/2006/relationships/diagramColors" Target="../diagrams/colors3.xml" /><Relationship Id="rId4" Type="http://schemas.openxmlformats.org/officeDocument/2006/relationships/diagramQuickStyle" Target="../diagrams/quickStyle3.xml" /></Relationships>
</file>

<file path=ppt/slides/_rels/slide5.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 /><Relationship Id="rId2" Type="http://schemas.openxmlformats.org/officeDocument/2006/relationships/diagramData" Target="../diagrams/data4.xml" /><Relationship Id="rId1" Type="http://schemas.openxmlformats.org/officeDocument/2006/relationships/slideLayout" Target="../slideLayouts/slideLayout7.xml" /><Relationship Id="rId6" Type="http://schemas.microsoft.com/office/2007/relationships/diagramDrawing" Target="../diagrams/drawing4.xml" /><Relationship Id="rId5" Type="http://schemas.openxmlformats.org/officeDocument/2006/relationships/diagramColors" Target="../diagrams/colors4.xml" /><Relationship Id="rId4" Type="http://schemas.openxmlformats.org/officeDocument/2006/relationships/diagramQuickStyle" Target="../diagrams/quickStyle4.xml" /></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 /><Relationship Id="rId2" Type="http://schemas.openxmlformats.org/officeDocument/2006/relationships/diagramData" Target="../diagrams/data5.xml" /><Relationship Id="rId1" Type="http://schemas.openxmlformats.org/officeDocument/2006/relationships/slideLayout" Target="../slideLayouts/slideLayout7.xml" /><Relationship Id="rId6" Type="http://schemas.microsoft.com/office/2007/relationships/diagramDrawing" Target="../diagrams/drawing5.xml" /><Relationship Id="rId5" Type="http://schemas.openxmlformats.org/officeDocument/2006/relationships/diagramColors" Target="../diagrams/colors5.xml" /><Relationship Id="rId4" Type="http://schemas.openxmlformats.org/officeDocument/2006/relationships/diagramQuickStyle" Target="../diagrams/quickStyle5.xml" /></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 /><Relationship Id="rId2" Type="http://schemas.openxmlformats.org/officeDocument/2006/relationships/diagramData" Target="../diagrams/data6.xml" /><Relationship Id="rId1" Type="http://schemas.openxmlformats.org/officeDocument/2006/relationships/slideLayout" Target="../slideLayouts/slideLayout7.xml" /><Relationship Id="rId6" Type="http://schemas.microsoft.com/office/2007/relationships/diagramDrawing" Target="../diagrams/drawing6.xml" /><Relationship Id="rId5" Type="http://schemas.openxmlformats.org/officeDocument/2006/relationships/diagramColors" Target="../diagrams/colors6.xml" /><Relationship Id="rId4" Type="http://schemas.openxmlformats.org/officeDocument/2006/relationships/diagramQuickStyle" Target="../diagrams/quickStyle6.xml" /></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 /><Relationship Id="rId2" Type="http://schemas.openxmlformats.org/officeDocument/2006/relationships/diagramData" Target="../diagrams/data7.xml" /><Relationship Id="rId1" Type="http://schemas.openxmlformats.org/officeDocument/2006/relationships/slideLayout" Target="../slideLayouts/slideLayout7.xml" /><Relationship Id="rId6" Type="http://schemas.microsoft.com/office/2007/relationships/diagramDrawing" Target="../diagrams/drawing7.xml" /><Relationship Id="rId5" Type="http://schemas.openxmlformats.org/officeDocument/2006/relationships/diagramColors" Target="../diagrams/colors7.xml" /><Relationship Id="rId4" Type="http://schemas.openxmlformats.org/officeDocument/2006/relationships/diagramQuickStyle" Target="../diagrams/quickStyle7.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47766EE-4192-4B2D-A5A0-F60F9A5F74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AA60ACF-EA30-63AE-8C85-FE9C758FA1F8}"/>
              </a:ext>
            </a:extLst>
          </p:cNvPr>
          <p:cNvPicPr>
            <a:picLocks noChangeAspect="1"/>
          </p:cNvPicPr>
          <p:nvPr/>
        </p:nvPicPr>
        <p:blipFill>
          <a:blip r:embed="rId2"/>
          <a:srcRect l="7474" r="3637"/>
          <a:stretch>
            <a:fillRect/>
          </a:stretch>
        </p:blipFill>
        <p:spPr>
          <a:xfrm>
            <a:off x="20" y="10"/>
            <a:ext cx="12191980" cy="6857990"/>
          </a:xfrm>
          <a:prstGeom prst="rect">
            <a:avLst/>
          </a:prstGeom>
        </p:spPr>
      </p:pic>
      <p:sp>
        <p:nvSpPr>
          <p:cNvPr id="12" name="Graphic 1">
            <a:extLst>
              <a:ext uri="{FF2B5EF4-FFF2-40B4-BE49-F238E27FC236}">
                <a16:creationId xmlns:a16="http://schemas.microsoft.com/office/drawing/2014/main" id="{D6705569-F545-4F47-A260-A9202826EA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2655438" y="838201"/>
            <a:ext cx="7098161" cy="4549051"/>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2" name="Title 1">
            <a:extLst>
              <a:ext uri="{FF2B5EF4-FFF2-40B4-BE49-F238E27FC236}">
                <a16:creationId xmlns:a16="http://schemas.microsoft.com/office/drawing/2014/main" id="{A1AD0098-179D-93EE-3E2C-5CD502EC717B}"/>
              </a:ext>
            </a:extLst>
          </p:cNvPr>
          <p:cNvSpPr>
            <a:spLocks noGrp="1"/>
          </p:cNvSpPr>
          <p:nvPr>
            <p:ph type="ctrTitle"/>
          </p:nvPr>
        </p:nvSpPr>
        <p:spPr>
          <a:xfrm>
            <a:off x="3325473" y="1924619"/>
            <a:ext cx="5541054" cy="1655378"/>
          </a:xfrm>
        </p:spPr>
        <p:txBody>
          <a:bodyPr>
            <a:normAutofit/>
          </a:bodyPr>
          <a:lstStyle/>
          <a:p>
            <a:r>
              <a:rPr lang="en-US" sz="3700" b="1">
                <a:ln w="22225">
                  <a:solidFill>
                    <a:schemeClr val="tx1"/>
                  </a:solidFill>
                  <a:miter lim="800000"/>
                </a:ln>
              </a:rPr>
              <a:t>Biological insight into the gut microbiota and gut brain axis </a:t>
            </a:r>
          </a:p>
        </p:txBody>
      </p:sp>
      <p:sp>
        <p:nvSpPr>
          <p:cNvPr id="3" name="Subtitle 2">
            <a:extLst>
              <a:ext uri="{FF2B5EF4-FFF2-40B4-BE49-F238E27FC236}">
                <a16:creationId xmlns:a16="http://schemas.microsoft.com/office/drawing/2014/main" id="{C3E60184-38F1-CC65-4F10-54195174DAF1}"/>
              </a:ext>
            </a:extLst>
          </p:cNvPr>
          <p:cNvSpPr>
            <a:spLocks noGrp="1"/>
          </p:cNvSpPr>
          <p:nvPr>
            <p:ph type="subTitle" idx="1"/>
          </p:nvPr>
        </p:nvSpPr>
        <p:spPr>
          <a:xfrm>
            <a:off x="2075606" y="4681833"/>
            <a:ext cx="6743247" cy="1337967"/>
          </a:xfrm>
        </p:spPr>
        <p:txBody>
          <a:bodyPr>
            <a:normAutofit/>
          </a:bodyPr>
          <a:lstStyle/>
          <a:p>
            <a:r>
              <a:rPr lang="en-US" dirty="0" err="1"/>
              <a:t>Asst.Lec</a:t>
            </a:r>
            <a:r>
              <a:rPr lang="en-US" dirty="0"/>
              <a:t>. </a:t>
            </a:r>
            <a:r>
              <a:rPr lang="en-US" b="1" dirty="0"/>
              <a:t>Ghufran Salman   </a:t>
            </a:r>
            <a:r>
              <a:rPr lang="en-US" dirty="0" err="1"/>
              <a:t>Asst.Lec</a:t>
            </a:r>
            <a:r>
              <a:rPr lang="en-US" dirty="0"/>
              <a:t> </a:t>
            </a:r>
            <a:r>
              <a:rPr lang="en-US" b="1" dirty="0"/>
              <a:t>Lujain Ali</a:t>
            </a:r>
          </a:p>
        </p:txBody>
      </p:sp>
    </p:spTree>
    <p:extLst>
      <p:ext uri="{BB962C8B-B14F-4D97-AF65-F5344CB8AC3E}">
        <p14:creationId xmlns:p14="http://schemas.microsoft.com/office/powerpoint/2010/main" val="20702311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A17BA-AC93-9684-2D8D-8B4621111E87}"/>
            </a:ext>
          </a:extLst>
        </p:cNvPr>
        <p:cNvGrpSpPr/>
        <p:nvPr/>
      </p:nvGrpSpPr>
      <p:grpSpPr>
        <a:xfrm>
          <a:off x="0" y="0"/>
          <a:ext cx="0" cy="0"/>
          <a:chOff x="0" y="0"/>
          <a:chExt cx="0" cy="0"/>
        </a:xfrm>
      </p:grpSpPr>
      <p:graphicFrame>
        <p:nvGraphicFramePr>
          <p:cNvPr id="5" name="TextBox 2">
            <a:extLst>
              <a:ext uri="{FF2B5EF4-FFF2-40B4-BE49-F238E27FC236}">
                <a16:creationId xmlns:a16="http://schemas.microsoft.com/office/drawing/2014/main" id="{98C58445-7ADB-D233-E20B-F66DFEA8B330}"/>
              </a:ext>
            </a:extLst>
          </p:cNvPr>
          <p:cNvGraphicFramePr/>
          <p:nvPr>
            <p:extLst>
              <p:ext uri="{D42A27DB-BD31-4B8C-83A1-F6EECF244321}">
                <p14:modId xmlns:p14="http://schemas.microsoft.com/office/powerpoint/2010/main" val="681384705"/>
              </p:ext>
            </p:extLst>
          </p:nvPr>
        </p:nvGraphicFramePr>
        <p:xfrm>
          <a:off x="996934" y="343013"/>
          <a:ext cx="9681358" cy="54948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4E664AA6-5DF1-536C-16F4-F1EB355E4D32}"/>
              </a:ext>
            </a:extLst>
          </p:cNvPr>
          <p:cNvSpPr txBox="1"/>
          <p:nvPr/>
        </p:nvSpPr>
        <p:spPr>
          <a:xfrm>
            <a:off x="996934" y="2230098"/>
            <a:ext cx="8550828" cy="3416320"/>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A. Probiotics</a:t>
            </a:r>
          </a:p>
          <a:p>
            <a:r>
              <a:rPr lang="en-US" sz="2400" dirty="0">
                <a:latin typeface="Times New Roman" panose="02020603050405020304" pitchFamily="18" charset="0"/>
                <a:cs typeface="Times New Roman" panose="02020603050405020304" pitchFamily="18" charset="0"/>
              </a:rPr>
              <a:t>Live beneficial microorganisms.</a:t>
            </a:r>
          </a:p>
          <a:p>
            <a:r>
              <a:rPr lang="en-US" sz="2400" b="1" dirty="0">
                <a:latin typeface="Times New Roman" panose="02020603050405020304" pitchFamily="18" charset="0"/>
                <a:cs typeface="Times New Roman" panose="02020603050405020304" pitchFamily="18" charset="0"/>
              </a:rPr>
              <a:t>B. Prebiotics</a:t>
            </a:r>
          </a:p>
          <a:p>
            <a:r>
              <a:rPr lang="en-US" sz="2400" dirty="0">
                <a:latin typeface="Times New Roman" panose="02020603050405020304" pitchFamily="18" charset="0"/>
                <a:cs typeface="Times New Roman" panose="02020603050405020304" pitchFamily="18" charset="0"/>
              </a:rPr>
              <a:t>Non-digestible fibers that promote growth of beneficial bacteria</a:t>
            </a:r>
          </a:p>
          <a:p>
            <a:r>
              <a:rPr lang="en-US" sz="2400" b="1" dirty="0">
                <a:latin typeface="Times New Roman" panose="02020603050405020304" pitchFamily="18" charset="0"/>
                <a:cs typeface="Times New Roman" panose="02020603050405020304" pitchFamily="18" charset="0"/>
              </a:rPr>
              <a:t>C. </a:t>
            </a:r>
            <a:r>
              <a:rPr lang="en-US" sz="2400" b="1" dirty="0" err="1">
                <a:latin typeface="Times New Roman" panose="02020603050405020304" pitchFamily="18" charset="0"/>
                <a:cs typeface="Times New Roman" panose="02020603050405020304" pitchFamily="18" charset="0"/>
              </a:rPr>
              <a:t>Synbiotics</a:t>
            </a:r>
            <a:endParaRPr lang="en-US" sz="2400" b="1"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Combination of probiotics and prebiotics.</a:t>
            </a:r>
          </a:p>
          <a:p>
            <a:r>
              <a:rPr lang="en-US" sz="2400" b="1" dirty="0">
                <a:latin typeface="Times New Roman" panose="02020603050405020304" pitchFamily="18" charset="0"/>
                <a:cs typeface="Times New Roman" panose="02020603050405020304" pitchFamily="18" charset="0"/>
              </a:rPr>
              <a:t>D. Fecal Microbiota Transplantation (FMT)</a:t>
            </a:r>
          </a:p>
          <a:p>
            <a:r>
              <a:rPr lang="en-US" sz="2400" dirty="0">
                <a:latin typeface="Times New Roman" panose="02020603050405020304" pitchFamily="18" charset="0"/>
                <a:cs typeface="Times New Roman" panose="02020603050405020304" pitchFamily="18" charset="0"/>
              </a:rPr>
              <a:t>Transfer of stool from a healthy donor to restore microbial balance</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395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04280-8033-F695-5C3A-52DAD471642F}"/>
            </a:ext>
          </a:extLst>
        </p:cNvPr>
        <p:cNvGrpSpPr/>
        <p:nvPr/>
      </p:nvGrpSpPr>
      <p:grpSpPr>
        <a:xfrm>
          <a:off x="0" y="0"/>
          <a:ext cx="0" cy="0"/>
          <a:chOff x="0" y="0"/>
          <a:chExt cx="0" cy="0"/>
        </a:xfrm>
      </p:grpSpPr>
      <p:graphicFrame>
        <p:nvGraphicFramePr>
          <p:cNvPr id="5" name="TextBox 2">
            <a:extLst>
              <a:ext uri="{FF2B5EF4-FFF2-40B4-BE49-F238E27FC236}">
                <a16:creationId xmlns:a16="http://schemas.microsoft.com/office/drawing/2014/main" id="{E8416BBE-D989-02D2-0740-6BB70C7FDE7D}"/>
              </a:ext>
            </a:extLst>
          </p:cNvPr>
          <p:cNvGraphicFramePr/>
          <p:nvPr>
            <p:extLst>
              <p:ext uri="{D42A27DB-BD31-4B8C-83A1-F6EECF244321}">
                <p14:modId xmlns:p14="http://schemas.microsoft.com/office/powerpoint/2010/main" val="2558851480"/>
              </p:ext>
            </p:extLst>
          </p:nvPr>
        </p:nvGraphicFramePr>
        <p:xfrm>
          <a:off x="996934" y="173283"/>
          <a:ext cx="9681358" cy="4625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138C520A-7454-AEA2-A678-BF4A0970883F}"/>
              </a:ext>
            </a:extLst>
          </p:cNvPr>
          <p:cNvSpPr txBox="1"/>
          <p:nvPr/>
        </p:nvSpPr>
        <p:spPr>
          <a:xfrm>
            <a:off x="996934" y="1885714"/>
            <a:ext cx="8550828" cy="1938992"/>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Fermented foods</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Regular physical activity</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Adequate sleep</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Stress management</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Avoid unnecessary antibiotics</a:t>
            </a:r>
          </a:p>
        </p:txBody>
      </p:sp>
      <p:sp>
        <p:nvSpPr>
          <p:cNvPr id="2" name="TextBox 1">
            <a:extLst>
              <a:ext uri="{FF2B5EF4-FFF2-40B4-BE49-F238E27FC236}">
                <a16:creationId xmlns:a16="http://schemas.microsoft.com/office/drawing/2014/main" id="{F8AD09E5-CE35-D0BA-09CB-428B1CAC58F7}"/>
              </a:ext>
            </a:extLst>
          </p:cNvPr>
          <p:cNvSpPr txBox="1"/>
          <p:nvPr/>
        </p:nvSpPr>
        <p:spPr>
          <a:xfrm>
            <a:off x="996934" y="5115057"/>
            <a:ext cx="7185165" cy="1569660"/>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Personalized microbiome-based therapy</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Microbiota as diagnostic biomarkers</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Precision nutrition</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Microbiome-targeted drugs</a:t>
            </a:r>
          </a:p>
        </p:txBody>
      </p:sp>
    </p:spTree>
    <p:extLst>
      <p:ext uri="{BB962C8B-B14F-4D97-AF65-F5344CB8AC3E}">
        <p14:creationId xmlns:p14="http://schemas.microsoft.com/office/powerpoint/2010/main" val="1868442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A1236-C4F3-C750-D34C-329E14FCA10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63DD3CC-9F75-48C1-8611-9496B7FDF520}"/>
              </a:ext>
            </a:extLst>
          </p:cNvPr>
          <p:cNvSpPr txBox="1"/>
          <p:nvPr/>
        </p:nvSpPr>
        <p:spPr>
          <a:xfrm>
            <a:off x="3048990" y="2277807"/>
            <a:ext cx="6097978" cy="369332"/>
          </a:xfrm>
          <a:prstGeom prst="rect">
            <a:avLst/>
          </a:prstGeom>
          <a:noFill/>
        </p:spPr>
        <p:txBody>
          <a:bodyPr wrap="square">
            <a:spAutoFit/>
          </a:bodyPr>
          <a:lstStyle/>
          <a:p>
            <a:endParaRPr lang="en-US" b="1" dirty="0"/>
          </a:p>
        </p:txBody>
      </p:sp>
      <p:graphicFrame>
        <p:nvGraphicFramePr>
          <p:cNvPr id="7" name="TextBox 4">
            <a:extLst>
              <a:ext uri="{FF2B5EF4-FFF2-40B4-BE49-F238E27FC236}">
                <a16:creationId xmlns:a16="http://schemas.microsoft.com/office/drawing/2014/main" id="{177F6691-ED78-E83E-F15A-95D2311A3C09}"/>
              </a:ext>
            </a:extLst>
          </p:cNvPr>
          <p:cNvGraphicFramePr/>
          <p:nvPr>
            <p:extLst>
              <p:ext uri="{D42A27DB-BD31-4B8C-83A1-F6EECF244321}">
                <p14:modId xmlns:p14="http://schemas.microsoft.com/office/powerpoint/2010/main" val="3296958683"/>
              </p:ext>
            </p:extLst>
          </p:nvPr>
        </p:nvGraphicFramePr>
        <p:xfrm>
          <a:off x="570016" y="1154088"/>
          <a:ext cx="10635046" cy="33229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719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C8465-DE08-0AB7-50D3-9593007AD2A1}"/>
            </a:ext>
          </a:extLst>
        </p:cNvPr>
        <p:cNvGrpSpPr/>
        <p:nvPr/>
      </p:nvGrpSpPr>
      <p:grpSpPr>
        <a:xfrm>
          <a:off x="0" y="0"/>
          <a:ext cx="0" cy="0"/>
          <a:chOff x="0" y="0"/>
          <a:chExt cx="0" cy="0"/>
        </a:xfrm>
      </p:grpSpPr>
    </p:spTree>
    <p:extLst>
      <p:ext uri="{BB962C8B-B14F-4D97-AF65-F5344CB8AC3E}">
        <p14:creationId xmlns:p14="http://schemas.microsoft.com/office/powerpoint/2010/main" val="1392727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8D61B-4A11-B966-D050-A49FEB2B8E55}"/>
            </a:ext>
          </a:extLst>
        </p:cNvPr>
        <p:cNvGrpSpPr/>
        <p:nvPr/>
      </p:nvGrpSpPr>
      <p:grpSpPr>
        <a:xfrm>
          <a:off x="0" y="0"/>
          <a:ext cx="0" cy="0"/>
          <a:chOff x="0" y="0"/>
          <a:chExt cx="0" cy="0"/>
        </a:xfrm>
      </p:grpSpPr>
    </p:spTree>
    <p:extLst>
      <p:ext uri="{BB962C8B-B14F-4D97-AF65-F5344CB8AC3E}">
        <p14:creationId xmlns:p14="http://schemas.microsoft.com/office/powerpoint/2010/main" val="3897804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extBox 2">
            <a:extLst>
              <a:ext uri="{FF2B5EF4-FFF2-40B4-BE49-F238E27FC236}">
                <a16:creationId xmlns:a16="http://schemas.microsoft.com/office/drawing/2014/main" id="{64F33934-2530-D558-BE4D-FC461185EA0C}"/>
              </a:ext>
            </a:extLst>
          </p:cNvPr>
          <p:cNvGraphicFramePr/>
          <p:nvPr>
            <p:extLst>
              <p:ext uri="{D42A27DB-BD31-4B8C-83A1-F6EECF244321}">
                <p14:modId xmlns:p14="http://schemas.microsoft.com/office/powerpoint/2010/main" val="1114385406"/>
              </p:ext>
            </p:extLst>
          </p:nvPr>
        </p:nvGraphicFramePr>
        <p:xfrm>
          <a:off x="866305" y="248011"/>
          <a:ext cx="9681358" cy="54948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20999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91A79-0857-C0C2-DED4-3895547DAE4A}"/>
            </a:ext>
          </a:extLst>
        </p:cNvPr>
        <p:cNvGrpSpPr/>
        <p:nvPr/>
      </p:nvGrpSpPr>
      <p:grpSpPr>
        <a:xfrm>
          <a:off x="0" y="0"/>
          <a:ext cx="0" cy="0"/>
          <a:chOff x="0" y="0"/>
          <a:chExt cx="0" cy="0"/>
        </a:xfrm>
      </p:grpSpPr>
      <p:graphicFrame>
        <p:nvGraphicFramePr>
          <p:cNvPr id="5" name="TextBox 2">
            <a:extLst>
              <a:ext uri="{FF2B5EF4-FFF2-40B4-BE49-F238E27FC236}">
                <a16:creationId xmlns:a16="http://schemas.microsoft.com/office/drawing/2014/main" id="{A29CBD08-283A-7C15-CA0E-626C66E430BC}"/>
              </a:ext>
            </a:extLst>
          </p:cNvPr>
          <p:cNvGraphicFramePr/>
          <p:nvPr>
            <p:extLst>
              <p:ext uri="{D42A27DB-BD31-4B8C-83A1-F6EECF244321}">
                <p14:modId xmlns:p14="http://schemas.microsoft.com/office/powerpoint/2010/main" val="363665269"/>
              </p:ext>
            </p:extLst>
          </p:nvPr>
        </p:nvGraphicFramePr>
        <p:xfrm>
          <a:off x="996934" y="343013"/>
          <a:ext cx="9681358" cy="54948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3A69632B-0407-1CCA-5086-EB2F1865390C}"/>
              </a:ext>
            </a:extLst>
          </p:cNvPr>
          <p:cNvSpPr txBox="1"/>
          <p:nvPr/>
        </p:nvSpPr>
        <p:spPr>
          <a:xfrm>
            <a:off x="843148" y="1923803"/>
            <a:ext cx="10351918" cy="3046988"/>
          </a:xfrm>
          <a:prstGeom prst="rect">
            <a:avLst/>
          </a:prstGeom>
          <a:noFill/>
        </p:spPr>
        <p:txBody>
          <a:bodyPr wrap="square" rtlCol="0">
            <a:spAutoFit/>
          </a:bodyPr>
          <a:lstStyle/>
          <a:p>
            <a:pPr marL="342900" indent="-342900">
              <a:buFont typeface="Arial" panose="020B0604020202020204" pitchFamily="34" charset="0"/>
              <a:buChar char="•"/>
            </a:pPr>
            <a:r>
              <a:rPr lang="en-US" sz="2400" dirty="0"/>
              <a:t>Understanding the biological characteristics and functions of the gut microbiota is therefore essential for exploring how alterations in this microbial ecosystem may influence not only gastrointestinal health but also neurological and psychological outcomes.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In this lecture, we will focus on the biological aspects of the gut microbiota, including its composition, development, and functional roles, as a foundation for understanding its interaction with the brain.</a:t>
            </a:r>
          </a:p>
        </p:txBody>
      </p:sp>
    </p:spTree>
    <p:extLst>
      <p:ext uri="{BB962C8B-B14F-4D97-AF65-F5344CB8AC3E}">
        <p14:creationId xmlns:p14="http://schemas.microsoft.com/office/powerpoint/2010/main" val="1158582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0CE5A-3FA3-533F-484F-5EA29522D747}"/>
            </a:ext>
          </a:extLst>
        </p:cNvPr>
        <p:cNvGrpSpPr/>
        <p:nvPr/>
      </p:nvGrpSpPr>
      <p:grpSpPr>
        <a:xfrm>
          <a:off x="0" y="0"/>
          <a:ext cx="0" cy="0"/>
          <a:chOff x="0" y="0"/>
          <a:chExt cx="0" cy="0"/>
        </a:xfrm>
      </p:grpSpPr>
      <p:graphicFrame>
        <p:nvGraphicFramePr>
          <p:cNvPr id="5" name="TextBox 2">
            <a:extLst>
              <a:ext uri="{FF2B5EF4-FFF2-40B4-BE49-F238E27FC236}">
                <a16:creationId xmlns:a16="http://schemas.microsoft.com/office/drawing/2014/main" id="{C01D5EC3-5509-6627-2330-AAEB3C8FB1E0}"/>
              </a:ext>
            </a:extLst>
          </p:cNvPr>
          <p:cNvGraphicFramePr/>
          <p:nvPr>
            <p:extLst>
              <p:ext uri="{D42A27DB-BD31-4B8C-83A1-F6EECF244321}">
                <p14:modId xmlns:p14="http://schemas.microsoft.com/office/powerpoint/2010/main" val="1400519766"/>
              </p:ext>
            </p:extLst>
          </p:nvPr>
        </p:nvGraphicFramePr>
        <p:xfrm>
          <a:off x="996934" y="343013"/>
          <a:ext cx="9681358" cy="54948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1F30F9B4-3B19-FCA4-54D9-6E16F6E16F7F}"/>
              </a:ext>
            </a:extLst>
          </p:cNvPr>
          <p:cNvSpPr txBox="1"/>
          <p:nvPr/>
        </p:nvSpPr>
        <p:spPr>
          <a:xfrm>
            <a:off x="996934" y="2090172"/>
            <a:ext cx="10351918" cy="2677656"/>
          </a:xfrm>
          <a:prstGeom prst="rect">
            <a:avLst/>
          </a:prstGeom>
          <a:noFill/>
        </p:spPr>
        <p:txBody>
          <a:bodyPr wrap="square" rtlCol="0">
            <a:spAutoFit/>
          </a:bodyPr>
          <a:lstStyle/>
          <a:p>
            <a:r>
              <a:rPr lang="en-US" sz="2400" dirty="0"/>
              <a:t>     </a:t>
            </a:r>
            <a:r>
              <a:rPr lang="en-US" sz="2400" b="1" dirty="0">
                <a:latin typeface="Times New Roman" panose="02020603050405020304" pitchFamily="18" charset="0"/>
                <a:cs typeface="Times New Roman" panose="02020603050405020304" pitchFamily="18" charset="0"/>
              </a:rPr>
              <a:t>Colonization begins at birth, Influenced by:</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Mode of delivery (vaginal vs. cesarean section)</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Breastfeeding vs. formula feeding</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Antibiotic exposure</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Diet and environment</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Microbiota stabilizes around age 2–3 years.</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Continues to change with aging.</a:t>
            </a:r>
          </a:p>
        </p:txBody>
      </p:sp>
    </p:spTree>
    <p:extLst>
      <p:ext uri="{BB962C8B-B14F-4D97-AF65-F5344CB8AC3E}">
        <p14:creationId xmlns:p14="http://schemas.microsoft.com/office/powerpoint/2010/main" val="1859038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35DF2-69B6-ABDD-A2D2-891724DD504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818DCD1-9E90-E7FA-4996-9C66FFE14B9E}"/>
              </a:ext>
            </a:extLst>
          </p:cNvPr>
          <p:cNvPicPr>
            <a:picLocks noChangeAspect="1"/>
          </p:cNvPicPr>
          <p:nvPr/>
        </p:nvPicPr>
        <p:blipFill>
          <a:blip r:embed="rId2"/>
          <a:stretch>
            <a:fillRect/>
          </a:stretch>
        </p:blipFill>
        <p:spPr>
          <a:xfrm>
            <a:off x="0" y="83127"/>
            <a:ext cx="11910773" cy="6858000"/>
          </a:xfrm>
          <a:prstGeom prst="rect">
            <a:avLst/>
          </a:prstGeom>
        </p:spPr>
      </p:pic>
    </p:spTree>
    <p:extLst>
      <p:ext uri="{BB962C8B-B14F-4D97-AF65-F5344CB8AC3E}">
        <p14:creationId xmlns:p14="http://schemas.microsoft.com/office/powerpoint/2010/main" val="3888858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089D0-18C2-BBE5-E5DE-9570CACF8323}"/>
            </a:ext>
          </a:extLst>
        </p:cNvPr>
        <p:cNvGrpSpPr/>
        <p:nvPr/>
      </p:nvGrpSpPr>
      <p:grpSpPr>
        <a:xfrm>
          <a:off x="0" y="0"/>
          <a:ext cx="0" cy="0"/>
          <a:chOff x="0" y="0"/>
          <a:chExt cx="0" cy="0"/>
        </a:xfrm>
      </p:grpSpPr>
      <p:graphicFrame>
        <p:nvGraphicFramePr>
          <p:cNvPr id="5" name="TextBox 2">
            <a:extLst>
              <a:ext uri="{FF2B5EF4-FFF2-40B4-BE49-F238E27FC236}">
                <a16:creationId xmlns:a16="http://schemas.microsoft.com/office/drawing/2014/main" id="{80C16E9B-E7DB-F162-8564-E1C0D53A6134}"/>
              </a:ext>
            </a:extLst>
          </p:cNvPr>
          <p:cNvGraphicFramePr/>
          <p:nvPr>
            <p:extLst>
              <p:ext uri="{D42A27DB-BD31-4B8C-83A1-F6EECF244321}">
                <p14:modId xmlns:p14="http://schemas.microsoft.com/office/powerpoint/2010/main" val="4447824"/>
              </p:ext>
            </p:extLst>
          </p:nvPr>
        </p:nvGraphicFramePr>
        <p:xfrm>
          <a:off x="783771" y="212720"/>
          <a:ext cx="9681358" cy="54948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AD027965-0107-62BE-EF22-69D1F7BC968A}"/>
              </a:ext>
            </a:extLst>
          </p:cNvPr>
          <p:cNvSpPr txBox="1"/>
          <p:nvPr/>
        </p:nvSpPr>
        <p:spPr>
          <a:xfrm>
            <a:off x="783771" y="1150384"/>
            <a:ext cx="10411295" cy="5632311"/>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   </a:t>
            </a:r>
          </a:p>
          <a:p>
            <a:r>
              <a:rPr lang="en-US" sz="2400" b="1" dirty="0">
                <a:latin typeface="Times New Roman" panose="02020603050405020304" pitchFamily="18" charset="0"/>
                <a:cs typeface="Times New Roman" panose="02020603050405020304" pitchFamily="18" charset="0"/>
              </a:rPr>
              <a:t> A. Metabolic Functions</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Fermentation of dietary fibers</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Production of short-chain fatty acids (SCFAs):</a:t>
            </a:r>
          </a:p>
          <a:p>
            <a:pPr marL="342900" indent="-342900">
              <a:buFont typeface="Courier New" panose="02070309020205020404" pitchFamily="49" charset="0"/>
              <a:buChar char="o"/>
            </a:pPr>
            <a:r>
              <a:rPr lang="en-US" sz="2400" dirty="0">
                <a:latin typeface="Times New Roman" panose="02020603050405020304" pitchFamily="18" charset="0"/>
                <a:cs typeface="Times New Roman" panose="02020603050405020304" pitchFamily="18" charset="0"/>
              </a:rPr>
              <a:t>Butyrate</a:t>
            </a:r>
          </a:p>
          <a:p>
            <a:pPr marL="342900" indent="-342900">
              <a:buFont typeface="Courier New" panose="02070309020205020404" pitchFamily="49" charset="0"/>
              <a:buChar char="o"/>
            </a:pPr>
            <a:r>
              <a:rPr lang="en-US" sz="2400" dirty="0">
                <a:latin typeface="Times New Roman" panose="02020603050405020304" pitchFamily="18" charset="0"/>
                <a:cs typeface="Times New Roman" panose="02020603050405020304" pitchFamily="18" charset="0"/>
              </a:rPr>
              <a:t>Propionate</a:t>
            </a:r>
          </a:p>
          <a:p>
            <a:pPr marL="342900" indent="-342900">
              <a:buFont typeface="Courier New" panose="02070309020205020404" pitchFamily="49" charset="0"/>
              <a:buChar char="o"/>
            </a:pPr>
            <a:r>
              <a:rPr lang="en-US" sz="2400" dirty="0">
                <a:latin typeface="Times New Roman" panose="02020603050405020304" pitchFamily="18" charset="0"/>
                <a:cs typeface="Times New Roman" panose="02020603050405020304" pitchFamily="18" charset="0"/>
              </a:rPr>
              <a:t>Acetate</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Synthesis of vitamins:</a:t>
            </a:r>
          </a:p>
          <a:p>
            <a:pPr marL="342900" indent="-342900">
              <a:buFont typeface="Courier New" panose="02070309020205020404" pitchFamily="49" charset="0"/>
              <a:buChar char="o"/>
            </a:pPr>
            <a:r>
              <a:rPr lang="en-US" sz="2400" dirty="0">
                <a:latin typeface="Times New Roman" panose="02020603050405020304" pitchFamily="18" charset="0"/>
                <a:cs typeface="Times New Roman" panose="02020603050405020304" pitchFamily="18" charset="0"/>
              </a:rPr>
              <a:t>Vitamin K</a:t>
            </a:r>
          </a:p>
          <a:p>
            <a:pPr marL="342900" indent="-342900">
              <a:buFont typeface="Courier New" panose="02070309020205020404" pitchFamily="49" charset="0"/>
              <a:buChar char="o"/>
            </a:pPr>
            <a:r>
              <a:rPr lang="en-US" sz="2400" dirty="0">
                <a:latin typeface="Times New Roman" panose="02020603050405020304" pitchFamily="18" charset="0"/>
                <a:cs typeface="Times New Roman" panose="02020603050405020304" pitchFamily="18" charset="0"/>
              </a:rPr>
              <a:t>B vitamins</a:t>
            </a:r>
          </a:p>
          <a:p>
            <a:endParaRPr lang="en-US" sz="2400"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 B. Protective Functions</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Prevent colonization by pathogens</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Maintain intestinal barrier integrity</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Regulate mucus production</a:t>
            </a:r>
          </a:p>
        </p:txBody>
      </p:sp>
    </p:spTree>
    <p:extLst>
      <p:ext uri="{BB962C8B-B14F-4D97-AF65-F5344CB8AC3E}">
        <p14:creationId xmlns:p14="http://schemas.microsoft.com/office/powerpoint/2010/main" val="3168437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E8AED-0F2C-2446-B3AA-C80A33556719}"/>
            </a:ext>
          </a:extLst>
        </p:cNvPr>
        <p:cNvGrpSpPr/>
        <p:nvPr/>
      </p:nvGrpSpPr>
      <p:grpSpPr>
        <a:xfrm>
          <a:off x="0" y="0"/>
          <a:ext cx="0" cy="0"/>
          <a:chOff x="0" y="0"/>
          <a:chExt cx="0" cy="0"/>
        </a:xfrm>
      </p:grpSpPr>
      <p:graphicFrame>
        <p:nvGraphicFramePr>
          <p:cNvPr id="5" name="TextBox 2">
            <a:extLst>
              <a:ext uri="{FF2B5EF4-FFF2-40B4-BE49-F238E27FC236}">
                <a16:creationId xmlns:a16="http://schemas.microsoft.com/office/drawing/2014/main" id="{13418120-D8A9-11A8-BCE2-A61D4DA1C08C}"/>
              </a:ext>
            </a:extLst>
          </p:cNvPr>
          <p:cNvGraphicFramePr/>
          <p:nvPr>
            <p:extLst>
              <p:ext uri="{D42A27DB-BD31-4B8C-83A1-F6EECF244321}">
                <p14:modId xmlns:p14="http://schemas.microsoft.com/office/powerpoint/2010/main" val="60530097"/>
              </p:ext>
            </p:extLst>
          </p:nvPr>
        </p:nvGraphicFramePr>
        <p:xfrm>
          <a:off x="996934" y="343013"/>
          <a:ext cx="9681358" cy="54948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774C657D-2161-9E11-3BBE-04B02CC33D54}"/>
              </a:ext>
            </a:extLst>
          </p:cNvPr>
          <p:cNvSpPr txBox="1"/>
          <p:nvPr/>
        </p:nvSpPr>
        <p:spPr>
          <a:xfrm>
            <a:off x="996933" y="1766960"/>
            <a:ext cx="8550828" cy="4154984"/>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C. Immunological Functions</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Modulate innate and adaptive immunity</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Promote immune tolerance</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Prevent excessive inflammation</a:t>
            </a:r>
          </a:p>
          <a:p>
            <a:pPr marL="342900" indent="-342900">
              <a:buFont typeface="Arial" panose="020B0604020202020204" pitchFamily="34" charset="0"/>
              <a:buChar char="•"/>
            </a:pPr>
            <a:endParaRPr lang="en-US" sz="2400">
              <a:latin typeface="Times New Roman" panose="02020603050405020304" pitchFamily="18" charset="0"/>
              <a:cs typeface="Times New Roman" panose="02020603050405020304" pitchFamily="18" charset="0"/>
            </a:endParaRPr>
          </a:p>
          <a:p>
            <a:r>
              <a:rPr lang="en-US" sz="2400" b="1">
                <a:latin typeface="Times New Roman" panose="02020603050405020304" pitchFamily="18" charset="0"/>
                <a:cs typeface="Times New Roman" panose="02020603050405020304" pitchFamily="18" charset="0"/>
              </a:rPr>
              <a:t>D. Gut–Brain Axis</a:t>
            </a:r>
          </a:p>
          <a:p>
            <a:pPr marL="342900" indent="-342900">
              <a:buFont typeface="Arial" panose="020B0604020202020204" pitchFamily="34" charset="0"/>
              <a:buChar char="•"/>
            </a:pPr>
            <a:r>
              <a:rPr lang="en-US" sz="2400">
                <a:latin typeface="Times New Roman" panose="02020603050405020304" pitchFamily="18" charset="0"/>
                <a:cs typeface="Times New Roman" panose="02020603050405020304" pitchFamily="18" charset="0"/>
              </a:rPr>
              <a:t>Bidirectional communication between gut and brain Influences:</a:t>
            </a:r>
          </a:p>
          <a:p>
            <a:pPr marL="342900" indent="-342900">
              <a:buFont typeface="Courier New" panose="02070309020205020404" pitchFamily="49" charset="0"/>
              <a:buChar char="o"/>
            </a:pPr>
            <a:r>
              <a:rPr lang="en-US" sz="2400">
                <a:latin typeface="Times New Roman" panose="02020603050405020304" pitchFamily="18" charset="0"/>
                <a:cs typeface="Times New Roman" panose="02020603050405020304" pitchFamily="18" charset="0"/>
              </a:rPr>
              <a:t>Mood</a:t>
            </a:r>
          </a:p>
          <a:p>
            <a:pPr marL="342900" indent="-342900">
              <a:buFont typeface="Courier New" panose="02070309020205020404" pitchFamily="49" charset="0"/>
              <a:buChar char="o"/>
            </a:pPr>
            <a:r>
              <a:rPr lang="en-US" sz="2400">
                <a:latin typeface="Times New Roman" panose="02020603050405020304" pitchFamily="18" charset="0"/>
                <a:cs typeface="Times New Roman" panose="02020603050405020304" pitchFamily="18" charset="0"/>
              </a:rPr>
              <a:t>Anxiety</a:t>
            </a:r>
          </a:p>
          <a:p>
            <a:pPr marL="342900" indent="-342900">
              <a:buFont typeface="Courier New" panose="02070309020205020404" pitchFamily="49" charset="0"/>
              <a:buChar char="o"/>
            </a:pPr>
            <a:r>
              <a:rPr lang="en-US" sz="2400">
                <a:latin typeface="Times New Roman" panose="02020603050405020304" pitchFamily="18" charset="0"/>
                <a:cs typeface="Times New Roman" panose="02020603050405020304" pitchFamily="18" charset="0"/>
              </a:rPr>
              <a:t>Cognitive function</a:t>
            </a:r>
          </a:p>
          <a:p>
            <a:pPr marL="342900" indent="-342900">
              <a:buFont typeface="Courier New" panose="02070309020205020404" pitchFamily="49" charset="0"/>
              <a:buChar char="o"/>
            </a:pPr>
            <a:r>
              <a:rPr lang="en-US" sz="2400">
                <a:latin typeface="Times New Roman" panose="02020603050405020304" pitchFamily="18" charset="0"/>
                <a:cs typeface="Times New Roman" panose="02020603050405020304" pitchFamily="18" charset="0"/>
              </a:rPr>
              <a:t>Via neural, immune, and endocrine pathways</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2887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8921B-284B-81EF-BE0E-FE56566F7B4D}"/>
            </a:ext>
          </a:extLst>
        </p:cNvPr>
        <p:cNvGrpSpPr/>
        <p:nvPr/>
      </p:nvGrpSpPr>
      <p:grpSpPr>
        <a:xfrm>
          <a:off x="0" y="0"/>
          <a:ext cx="0" cy="0"/>
          <a:chOff x="0" y="0"/>
          <a:chExt cx="0" cy="0"/>
        </a:xfrm>
      </p:grpSpPr>
      <p:graphicFrame>
        <p:nvGraphicFramePr>
          <p:cNvPr id="5" name="TextBox 2">
            <a:extLst>
              <a:ext uri="{FF2B5EF4-FFF2-40B4-BE49-F238E27FC236}">
                <a16:creationId xmlns:a16="http://schemas.microsoft.com/office/drawing/2014/main" id="{45F2A47B-E19E-F313-BD8B-ED9343F16A92}"/>
              </a:ext>
            </a:extLst>
          </p:cNvPr>
          <p:cNvGraphicFramePr/>
          <p:nvPr>
            <p:extLst>
              <p:ext uri="{D42A27DB-BD31-4B8C-83A1-F6EECF244321}">
                <p14:modId xmlns:p14="http://schemas.microsoft.com/office/powerpoint/2010/main" val="3580782136"/>
              </p:ext>
            </p:extLst>
          </p:nvPr>
        </p:nvGraphicFramePr>
        <p:xfrm>
          <a:off x="996934" y="343013"/>
          <a:ext cx="9681358" cy="54948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AA471FE2-4969-1646-51D6-D63E174E514B}"/>
              </a:ext>
            </a:extLst>
          </p:cNvPr>
          <p:cNvSpPr txBox="1"/>
          <p:nvPr/>
        </p:nvSpPr>
        <p:spPr>
          <a:xfrm>
            <a:off x="996934" y="1351323"/>
            <a:ext cx="9857115" cy="2308324"/>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Dysbiosis</a:t>
            </a:r>
            <a:r>
              <a:rPr lang="en-US" sz="2400" dirty="0">
                <a:latin typeface="Times New Roman" panose="02020603050405020304" pitchFamily="18" charset="0"/>
                <a:cs typeface="Times New Roman" panose="02020603050405020304" pitchFamily="18" charset="0"/>
              </a:rPr>
              <a:t> refers to an imbalance in the microbial community.</a:t>
            </a:r>
          </a:p>
          <a:p>
            <a:r>
              <a:rPr lang="en-US" sz="2400" b="1" dirty="0">
                <a:latin typeface="Times New Roman" panose="02020603050405020304" pitchFamily="18" charset="0"/>
                <a:cs typeface="Times New Roman" panose="02020603050405020304" pitchFamily="18" charset="0"/>
              </a:rPr>
              <a:t>Causes:</a:t>
            </a:r>
          </a:p>
          <a:p>
            <a:pPr marL="342900" indent="-342900">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Antibiotic overuse</a:t>
            </a:r>
          </a:p>
          <a:p>
            <a:pPr marL="342900" indent="-342900">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Poor diet (high fat, high sugar)</a:t>
            </a:r>
          </a:p>
          <a:p>
            <a:pPr marL="342900" indent="-342900">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Chronic stress</a:t>
            </a:r>
          </a:p>
          <a:p>
            <a:pPr marL="342900" indent="-342900">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Infections</a:t>
            </a:r>
          </a:p>
        </p:txBody>
      </p:sp>
      <p:sp>
        <p:nvSpPr>
          <p:cNvPr id="2" name="TextBox 1">
            <a:extLst>
              <a:ext uri="{FF2B5EF4-FFF2-40B4-BE49-F238E27FC236}">
                <a16:creationId xmlns:a16="http://schemas.microsoft.com/office/drawing/2014/main" id="{780E822A-2346-73CA-E109-2CA152F23654}"/>
              </a:ext>
            </a:extLst>
          </p:cNvPr>
          <p:cNvSpPr txBox="1"/>
          <p:nvPr/>
        </p:nvSpPr>
        <p:spPr>
          <a:xfrm>
            <a:off x="1128155" y="4667957"/>
            <a:ext cx="5617029" cy="1569660"/>
          </a:xfrm>
          <a:prstGeom prst="rect">
            <a:avLst/>
          </a:prstGeom>
          <a:noFill/>
        </p:spPr>
        <p:txBody>
          <a:bodyPr wrap="square" rtlCol="0">
            <a:spAutoFit/>
          </a:bodyPr>
          <a:lstStyle/>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Obesity</a:t>
            </a:r>
          </a:p>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Type 2 diabetes</a:t>
            </a:r>
          </a:p>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Inflammatory bowel disease (IBD)</a:t>
            </a:r>
          </a:p>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Irritable bowel syndrome (IBS)</a:t>
            </a:r>
          </a:p>
        </p:txBody>
      </p:sp>
      <p:sp>
        <p:nvSpPr>
          <p:cNvPr id="4" name="TextBox 3">
            <a:extLst>
              <a:ext uri="{FF2B5EF4-FFF2-40B4-BE49-F238E27FC236}">
                <a16:creationId xmlns:a16="http://schemas.microsoft.com/office/drawing/2014/main" id="{EA3E2659-8074-134B-96CB-5D2836918933}"/>
              </a:ext>
            </a:extLst>
          </p:cNvPr>
          <p:cNvSpPr txBox="1"/>
          <p:nvPr/>
        </p:nvSpPr>
        <p:spPr>
          <a:xfrm>
            <a:off x="6096000" y="4637580"/>
            <a:ext cx="4758049" cy="1200329"/>
          </a:xfrm>
          <a:prstGeom prst="rect">
            <a:avLst/>
          </a:prstGeom>
          <a:noFill/>
        </p:spPr>
        <p:txBody>
          <a:bodyPr wrap="square" rtlCol="0">
            <a:spAutoFit/>
          </a:bodyPr>
          <a:lstStyle/>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Allergies</a:t>
            </a:r>
          </a:p>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Colorectal cancer</a:t>
            </a:r>
          </a:p>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Depression and anxiety disorders</a:t>
            </a:r>
          </a:p>
        </p:txBody>
      </p:sp>
    </p:spTree>
    <p:extLst>
      <p:ext uri="{BB962C8B-B14F-4D97-AF65-F5344CB8AC3E}">
        <p14:creationId xmlns:p14="http://schemas.microsoft.com/office/powerpoint/2010/main" val="3694509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8066E-BD3F-1509-AE55-22E830321434}"/>
            </a:ext>
          </a:extLst>
        </p:cNvPr>
        <p:cNvGrpSpPr/>
        <p:nvPr/>
      </p:nvGrpSpPr>
      <p:grpSpPr>
        <a:xfrm>
          <a:off x="0" y="0"/>
          <a:ext cx="0" cy="0"/>
          <a:chOff x="0" y="0"/>
          <a:chExt cx="0" cy="0"/>
        </a:xfrm>
      </p:grpSpPr>
      <p:graphicFrame>
        <p:nvGraphicFramePr>
          <p:cNvPr id="5" name="TextBox 2">
            <a:extLst>
              <a:ext uri="{FF2B5EF4-FFF2-40B4-BE49-F238E27FC236}">
                <a16:creationId xmlns:a16="http://schemas.microsoft.com/office/drawing/2014/main" id="{39AEF51A-D189-E5A5-224E-E949688C63A3}"/>
              </a:ext>
            </a:extLst>
          </p:cNvPr>
          <p:cNvGraphicFramePr/>
          <p:nvPr>
            <p:extLst>
              <p:ext uri="{D42A27DB-BD31-4B8C-83A1-F6EECF244321}">
                <p14:modId xmlns:p14="http://schemas.microsoft.com/office/powerpoint/2010/main" val="212923520"/>
              </p:ext>
            </p:extLst>
          </p:nvPr>
        </p:nvGraphicFramePr>
        <p:xfrm>
          <a:off x="996934" y="343013"/>
          <a:ext cx="10367752" cy="54948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01117B4F-2A98-0279-8F9B-DCF6BA585504}"/>
              </a:ext>
            </a:extLst>
          </p:cNvPr>
          <p:cNvSpPr txBox="1"/>
          <p:nvPr/>
        </p:nvSpPr>
        <p:spPr>
          <a:xfrm>
            <a:off x="996934" y="1335629"/>
            <a:ext cx="8550828" cy="1938992"/>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SCFAs (especially butyrate) reduce inflammation.</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Dysbiosis may increase intestinal permeability ("leaky gut").</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Translocation of bacterial endotoxins (e.g., LPS) may trigger systemic inflammation.</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Linked to metabolic syndrome and autoimmune diseases.</a:t>
            </a:r>
          </a:p>
        </p:txBody>
      </p:sp>
      <p:sp>
        <p:nvSpPr>
          <p:cNvPr id="2" name="TextBox 1">
            <a:extLst>
              <a:ext uri="{FF2B5EF4-FFF2-40B4-BE49-F238E27FC236}">
                <a16:creationId xmlns:a16="http://schemas.microsoft.com/office/drawing/2014/main" id="{6CD23926-187F-B9D6-4FAE-6ED13E012B47}"/>
              </a:ext>
            </a:extLst>
          </p:cNvPr>
          <p:cNvSpPr txBox="1"/>
          <p:nvPr/>
        </p:nvSpPr>
        <p:spPr>
          <a:xfrm>
            <a:off x="996933" y="4368209"/>
            <a:ext cx="9583981" cy="1938992"/>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Stool sample analysis</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16S rRNA sequencing</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Metagenomics</a:t>
            </a:r>
          </a:p>
          <a:p>
            <a:pPr marL="342900"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Metabolomics</a:t>
            </a:r>
          </a:p>
          <a:p>
            <a:r>
              <a:rPr lang="en-US" sz="2400" dirty="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These techniques help identify microbial composition and function.</a:t>
            </a:r>
          </a:p>
        </p:txBody>
      </p:sp>
    </p:spTree>
    <p:extLst>
      <p:ext uri="{BB962C8B-B14F-4D97-AF65-F5344CB8AC3E}">
        <p14:creationId xmlns:p14="http://schemas.microsoft.com/office/powerpoint/2010/main" val="19269320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74</TotalTime>
  <Words>613</Words>
  <Application>Microsoft Office PowerPoint</Application>
  <PresentationFormat>Widescreen</PresentationFormat>
  <Paragraphs>95</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Biological insight into the gut microbiota and gut brain axis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Biological insight into the gut microbiota and gut brain axis </dc:title>
  <dc:creator>Prem 6820</dc:creator>
  <cp:lastModifiedBy>ghassan salman</cp:lastModifiedBy>
  <cp:revision>4</cp:revision>
  <dcterms:created xsi:type="dcterms:W3CDTF">2026-02-16T20:57:21Z</dcterms:created>
  <dcterms:modified xsi:type="dcterms:W3CDTF">2026-06-02T08:35:28Z</dcterms:modified>
</cp:coreProperties>
</file>