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66" r:id="rId5"/>
    <p:sldId id="260" r:id="rId6"/>
    <p:sldId id="271" r:id="rId7"/>
    <p:sldId id="263" r:id="rId8"/>
    <p:sldId id="261" r:id="rId9"/>
    <p:sldId id="272" r:id="rId10"/>
    <p:sldId id="265" r:id="rId11"/>
    <p:sldId id="264" r:id="rId12"/>
    <p:sldId id="267" r:id="rId13"/>
    <p:sldId id="269" r:id="rId14"/>
    <p:sldId id="268" r:id="rId15"/>
    <p:sldId id="262" r:id="rId16"/>
    <p:sldId id="259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C480F-6067-453B-9ADB-4B7D419E9B9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11BD6-CF8C-4F5B-8FDA-25E529BA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0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11BD6-CF8C-4F5B-8FDA-25E529BA9A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9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11BD6-CF8C-4F5B-8FDA-25E529BA9A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8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11BD6-CF8C-4F5B-8FDA-25E529BA9A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11BD6-CF8C-4F5B-8FDA-25E529BA9A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30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90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50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8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79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2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3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3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5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2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2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3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7BF69-AEDC-4AD0-A74E-B862B330DB47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33F67-685A-49F7-A7BE-E40C650C0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8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C81906-052D-4DFB-39C7-6E73E3099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716" y="955309"/>
            <a:ext cx="7074568" cy="2898975"/>
          </a:xfrm>
        </p:spPr>
        <p:txBody>
          <a:bodyPr>
            <a:normAutofit/>
          </a:bodyPr>
          <a:lstStyle/>
          <a:p>
            <a:r>
              <a:rPr lang="en-US" sz="6100" b="1" dirty="0">
                <a:solidFill>
                  <a:srgbClr val="FFFFFF"/>
                </a:solidFill>
              </a:rPr>
              <a:t>Introduction to disease vectors and vector borne diseases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ACD47-902C-4812-7D31-E7D109E34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916" y="4533813"/>
            <a:ext cx="6930189" cy="9384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Asst.Lec. Ghufran Salman 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8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6412E5-3215-4A85-1C09-EF01FB033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28488"/>
              </p:ext>
            </p:extLst>
          </p:nvPr>
        </p:nvGraphicFramePr>
        <p:xfrm>
          <a:off x="846365" y="847343"/>
          <a:ext cx="10499271" cy="516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272">
                  <a:extLst>
                    <a:ext uri="{9D8B030D-6E8A-4147-A177-3AD203B41FA5}">
                      <a16:colId xmlns:a16="http://schemas.microsoft.com/office/drawing/2014/main" val="1909399516"/>
                    </a:ext>
                  </a:extLst>
                </a:gridCol>
                <a:gridCol w="8545999">
                  <a:extLst>
                    <a:ext uri="{9D8B030D-6E8A-4147-A177-3AD203B41FA5}">
                      <a16:colId xmlns:a16="http://schemas.microsoft.com/office/drawing/2014/main" val="3810314210"/>
                    </a:ext>
                  </a:extLst>
                </a:gridCol>
              </a:tblGrid>
              <a:tr h="7627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3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Title</a:t>
                      </a:r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742929"/>
                  </a:ext>
                </a:extLst>
              </a:tr>
              <a:tr h="1181862"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1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disease vectors and vector borne diseases 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347900"/>
                  </a:ext>
                </a:extLst>
              </a:tr>
              <a:tr h="678942"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pollution and water borne diseases 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423205"/>
                  </a:ext>
                </a:extLst>
              </a:tr>
              <a:tr h="678942"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3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Sexual transmission diseases 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431563"/>
                  </a:ext>
                </a:extLst>
              </a:tr>
              <a:tr h="1181862"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4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Antimicrobial perspective on the black death (plaque)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617761"/>
                  </a:ext>
                </a:extLst>
              </a:tr>
              <a:tr h="678942"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5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Food transmission diseases </a:t>
                      </a:r>
                    </a:p>
                  </a:txBody>
                  <a:tcPr marL="125730" marR="125730" marT="62865" marB="62865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05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930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D03D2-9772-610E-1D31-67C2AD53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Grasshopper">
            <a:extLst>
              <a:ext uri="{FF2B5EF4-FFF2-40B4-BE49-F238E27FC236}">
                <a16:creationId xmlns:a16="http://schemas.microsoft.com/office/drawing/2014/main" id="{F16649A9-20DA-DA34-4BC5-64C1C227B4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4988" y="1744515"/>
            <a:ext cx="3368969" cy="3368969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4D8537-96F5-260F-3DB7-3502647ABBA0}"/>
              </a:ext>
            </a:extLst>
          </p:cNvPr>
          <p:cNvSpPr txBox="1"/>
          <p:nvPr/>
        </p:nvSpPr>
        <p:spPr>
          <a:xfrm>
            <a:off x="5622061" y="762538"/>
            <a:ext cx="5649349" cy="3199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38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18288"/>
          </a:xfrm>
          <a:custGeom>
            <a:avLst/>
            <a:gdLst>
              <a:gd name="connsiteX0" fmla="*/ 0 w 5303520"/>
              <a:gd name="connsiteY0" fmla="*/ 0 h 18288"/>
              <a:gd name="connsiteX1" fmla="*/ 556870 w 5303520"/>
              <a:gd name="connsiteY1" fmla="*/ 0 h 18288"/>
              <a:gd name="connsiteX2" fmla="*/ 1272845 w 5303520"/>
              <a:gd name="connsiteY2" fmla="*/ 0 h 18288"/>
              <a:gd name="connsiteX3" fmla="*/ 1882750 w 5303520"/>
              <a:gd name="connsiteY3" fmla="*/ 0 h 18288"/>
              <a:gd name="connsiteX4" fmla="*/ 2439619 w 5303520"/>
              <a:gd name="connsiteY4" fmla="*/ 0 h 18288"/>
              <a:gd name="connsiteX5" fmla="*/ 3155594 w 5303520"/>
              <a:gd name="connsiteY5" fmla="*/ 0 h 18288"/>
              <a:gd name="connsiteX6" fmla="*/ 3818534 w 5303520"/>
              <a:gd name="connsiteY6" fmla="*/ 0 h 18288"/>
              <a:gd name="connsiteX7" fmla="*/ 4481474 w 5303520"/>
              <a:gd name="connsiteY7" fmla="*/ 0 h 18288"/>
              <a:gd name="connsiteX8" fmla="*/ 5303520 w 5303520"/>
              <a:gd name="connsiteY8" fmla="*/ 0 h 18288"/>
              <a:gd name="connsiteX9" fmla="*/ 5303520 w 5303520"/>
              <a:gd name="connsiteY9" fmla="*/ 18288 h 18288"/>
              <a:gd name="connsiteX10" fmla="*/ 4746650 w 5303520"/>
              <a:gd name="connsiteY10" fmla="*/ 18288 h 18288"/>
              <a:gd name="connsiteX11" fmla="*/ 4242816 w 5303520"/>
              <a:gd name="connsiteY11" fmla="*/ 18288 h 18288"/>
              <a:gd name="connsiteX12" fmla="*/ 3526841 w 5303520"/>
              <a:gd name="connsiteY12" fmla="*/ 18288 h 18288"/>
              <a:gd name="connsiteX13" fmla="*/ 2969971 w 5303520"/>
              <a:gd name="connsiteY13" fmla="*/ 18288 h 18288"/>
              <a:gd name="connsiteX14" fmla="*/ 2253996 w 5303520"/>
              <a:gd name="connsiteY14" fmla="*/ 18288 h 18288"/>
              <a:gd name="connsiteX15" fmla="*/ 1484986 w 5303520"/>
              <a:gd name="connsiteY15" fmla="*/ 18288 h 18288"/>
              <a:gd name="connsiteX16" fmla="*/ 875081 w 5303520"/>
              <a:gd name="connsiteY16" fmla="*/ 18288 h 18288"/>
              <a:gd name="connsiteX17" fmla="*/ 0 w 5303520"/>
              <a:gd name="connsiteY17" fmla="*/ 18288 h 18288"/>
              <a:gd name="connsiteX18" fmla="*/ 0 w 530352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03520" h="18288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4050" y="6954"/>
                  <a:pt x="5304254" y="12839"/>
                  <a:pt x="5303520" y="18288"/>
                </a:cubicBezTo>
                <a:cubicBezTo>
                  <a:pt x="5132450" y="501"/>
                  <a:pt x="4953391" y="18714"/>
                  <a:pt x="4746650" y="18288"/>
                </a:cubicBezTo>
                <a:cubicBezTo>
                  <a:pt x="4539909" y="17863"/>
                  <a:pt x="4361261" y="7168"/>
                  <a:pt x="4242816" y="18288"/>
                </a:cubicBezTo>
                <a:cubicBezTo>
                  <a:pt x="4124371" y="29408"/>
                  <a:pt x="3754907" y="21026"/>
                  <a:pt x="3526841" y="18288"/>
                </a:cubicBezTo>
                <a:cubicBezTo>
                  <a:pt x="3298775" y="15550"/>
                  <a:pt x="3164473" y="3913"/>
                  <a:pt x="2969971" y="18288"/>
                </a:cubicBezTo>
                <a:cubicBezTo>
                  <a:pt x="2775469" y="32664"/>
                  <a:pt x="2608536" y="2050"/>
                  <a:pt x="2253996" y="18288"/>
                </a:cubicBezTo>
                <a:cubicBezTo>
                  <a:pt x="1899456" y="34526"/>
                  <a:pt x="1752044" y="28789"/>
                  <a:pt x="1484986" y="18288"/>
                </a:cubicBezTo>
                <a:cubicBezTo>
                  <a:pt x="1217928" y="7788"/>
                  <a:pt x="1060609" y="-4784"/>
                  <a:pt x="875081" y="18288"/>
                </a:cubicBezTo>
                <a:cubicBezTo>
                  <a:pt x="689553" y="41360"/>
                  <a:pt x="188846" y="2522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303520" h="18288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2837" y="5414"/>
                  <a:pt x="5302800" y="12510"/>
                  <a:pt x="5303520" y="18288"/>
                </a:cubicBezTo>
                <a:cubicBezTo>
                  <a:pt x="5082751" y="18456"/>
                  <a:pt x="4993374" y="24100"/>
                  <a:pt x="4746650" y="18288"/>
                </a:cubicBezTo>
                <a:cubicBezTo>
                  <a:pt x="4499926" y="12477"/>
                  <a:pt x="4368648" y="-7187"/>
                  <a:pt x="4083710" y="18288"/>
                </a:cubicBezTo>
                <a:cubicBezTo>
                  <a:pt x="3798772" y="43763"/>
                  <a:pt x="3729434" y="5501"/>
                  <a:pt x="3473806" y="18288"/>
                </a:cubicBezTo>
                <a:cubicBezTo>
                  <a:pt x="3218178" y="31075"/>
                  <a:pt x="3056855" y="30003"/>
                  <a:pt x="2704795" y="18288"/>
                </a:cubicBezTo>
                <a:cubicBezTo>
                  <a:pt x="2352735" y="6573"/>
                  <a:pt x="2319447" y="29257"/>
                  <a:pt x="1935785" y="18288"/>
                </a:cubicBezTo>
                <a:cubicBezTo>
                  <a:pt x="1552123" y="7320"/>
                  <a:pt x="1532619" y="-467"/>
                  <a:pt x="1378915" y="18288"/>
                </a:cubicBezTo>
                <a:cubicBezTo>
                  <a:pt x="1225211" y="37043"/>
                  <a:pt x="1038692" y="34308"/>
                  <a:pt x="715975" y="18288"/>
                </a:cubicBezTo>
                <a:cubicBezTo>
                  <a:pt x="393258" y="2268"/>
                  <a:pt x="303768" y="26944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15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A77932-069F-7BE5-5558-2B258571F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EE1BA7-998B-46BF-E7CF-FFAA143A99C4}"/>
              </a:ext>
            </a:extLst>
          </p:cNvPr>
          <p:cNvSpPr txBox="1"/>
          <p:nvPr/>
        </p:nvSpPr>
        <p:spPr>
          <a:xfrm>
            <a:off x="380528" y="2347414"/>
            <a:ext cx="11427895" cy="3590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Vector-borne diseases account for over 17% of all infectious diseases          globally, causing millions of infections and deaths each year.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Unlike direct transmission, these diseases require an intermediate living organism known as a vector to transfer pathogens between hosts.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Vectors not only transmit pathogens but, in many cases, are essential for the pathogen’s survival, development, or multiplication. This makes prevention and control more complex.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especially problematic in developing countries due to: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infrastructure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control programs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Favorable environmental conditions for vector breeding and survival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public health systems</a:t>
            </a:r>
          </a:p>
          <a:p>
            <a:pPr marL="114300" defTabSz="9144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D7B76B-794B-D844-1015-79A60E2D7E9A}"/>
              </a:ext>
            </a:extLst>
          </p:cNvPr>
          <p:cNvSpPr txBox="1"/>
          <p:nvPr/>
        </p:nvSpPr>
        <p:spPr>
          <a:xfrm>
            <a:off x="1204685" y="1173707"/>
            <a:ext cx="471714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Health Importance</a:t>
            </a:r>
          </a:p>
        </p:txBody>
      </p:sp>
    </p:spTree>
    <p:extLst>
      <p:ext uri="{BB962C8B-B14F-4D97-AF65-F5344CB8AC3E}">
        <p14:creationId xmlns:p14="http://schemas.microsoft.com/office/powerpoint/2010/main" val="427589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92BC4-EE6C-9F48-66EE-D7B32143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7E6F93-0D8B-0909-DED8-CBB8874AF6C3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vector is a living organism—usually an arthropod—that transmits infectious agents from one host to another.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Pathogens transmitted include: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Viruses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Parasite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A3EB37-FF0B-AB5F-0E7B-E077CFCE6D8B}"/>
              </a:ext>
            </a:extLst>
          </p:cNvPr>
          <p:cNvSpPr txBox="1"/>
          <p:nvPr/>
        </p:nvSpPr>
        <p:spPr>
          <a:xfrm>
            <a:off x="972457" y="1204686"/>
            <a:ext cx="4165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a Vector</a:t>
            </a:r>
          </a:p>
        </p:txBody>
      </p:sp>
    </p:spTree>
    <p:extLst>
      <p:ext uri="{BB962C8B-B14F-4D97-AF65-F5344CB8AC3E}">
        <p14:creationId xmlns:p14="http://schemas.microsoft.com/office/powerpoint/2010/main" val="1994303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9E4F60-0C17-0E25-1BC0-27B312ACD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CA8839-0628-E58A-9BF9-CD992706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681C148A-C226-80A7-FD4F-34EE0987F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54857C-76D3-9FB2-F2FD-753A32F82649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 organism to function effectively as a vector, it typically has the following features: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Hematophagous behavior (feeds on blood)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harbor and transmit pathogens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Sufficient lifespan to allow pathogen development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 association with human habitats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reproductive capacity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Adaptability to environmental conditions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335071-C42B-DB03-E28C-A3B5D2164DA7}"/>
              </a:ext>
            </a:extLst>
          </p:cNvPr>
          <p:cNvSpPr txBox="1"/>
          <p:nvPr/>
        </p:nvSpPr>
        <p:spPr>
          <a:xfrm>
            <a:off x="972456" y="1204686"/>
            <a:ext cx="512354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Characteristics of Vectors</a:t>
            </a:r>
          </a:p>
        </p:txBody>
      </p:sp>
    </p:spTree>
    <p:extLst>
      <p:ext uri="{BB962C8B-B14F-4D97-AF65-F5344CB8AC3E}">
        <p14:creationId xmlns:p14="http://schemas.microsoft.com/office/powerpoint/2010/main" val="262636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FEBB1-C2C5-D88D-8793-3BF752663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arison of a mosquito and a mosquito">
            <a:extLst>
              <a:ext uri="{FF2B5EF4-FFF2-40B4-BE49-F238E27FC236}">
                <a16:creationId xmlns:a16="http://schemas.microsoft.com/office/drawing/2014/main" id="{9D94CA9B-C385-9662-9500-9945D5E4F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0071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0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F5941-0691-F1D2-F21B-D5FA05C72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AE349-457A-BF61-6DD6-DD0E484A7435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1. Biological Vectors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biological transmission, the pathogen: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Enters the vector’s body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Undergoes development and/or multiplication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 infective before transmission to another host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5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14930F-18BF-5602-9344-916EAB6D6807}"/>
              </a:ext>
            </a:extLst>
          </p:cNvPr>
          <p:cNvSpPr txBox="1"/>
          <p:nvPr/>
        </p:nvSpPr>
        <p:spPr>
          <a:xfrm>
            <a:off x="838200" y="1102018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Vectors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04DCE-EA4C-8038-A034-6A27733A2769}"/>
              </a:ext>
            </a:extLst>
          </p:cNvPr>
          <p:cNvSpPr txBox="1"/>
          <p:nvPr/>
        </p:nvSpPr>
        <p:spPr>
          <a:xfrm>
            <a:off x="752094" y="4168298"/>
            <a:ext cx="106847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🧪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Biological vectors include: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Propagative vector→ the pathogen multiplies only inside the vector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Mosquito transmitting Plague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Cyclodevelopmental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vector→ the pathogen develops (changes stage) but does not multiply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Mosquito transmitting Filariasis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Cyclopropagative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vector→ the pathogen both develops and multiplies inside the vector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Anopheles mosquito transmitting Malaria</a:t>
            </a:r>
          </a:p>
        </p:txBody>
      </p:sp>
    </p:spTree>
    <p:extLst>
      <p:ext uri="{BB962C8B-B14F-4D97-AF65-F5344CB8AC3E}">
        <p14:creationId xmlns:p14="http://schemas.microsoft.com/office/powerpoint/2010/main" val="4001010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3528E-3D63-29AE-A9D2-FE1DCB1CE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F19EA3-3FD2-A369-FB1B-ACE35C37E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C12DC6E5-BBC3-45B0-8421-F4636E43B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0E045-4151-3066-8BD8-2B6958784810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4F306F-3CB5-426A-2A51-084AE12A6BE5}"/>
              </a:ext>
            </a:extLst>
          </p:cNvPr>
          <p:cNvSpPr txBox="1"/>
          <p:nvPr/>
        </p:nvSpPr>
        <p:spPr>
          <a:xfrm>
            <a:off x="838200" y="1102018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Vectors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6C4AB4-704F-0168-F5F2-96959EFC8D91}"/>
              </a:ext>
            </a:extLst>
          </p:cNvPr>
          <p:cNvSpPr txBox="1"/>
          <p:nvPr/>
        </p:nvSpPr>
        <p:spPr>
          <a:xfrm>
            <a:off x="669036" y="1730749"/>
            <a:ext cx="1051559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2.Mechanical Vectors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support pathogen development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Carry pathogens externally (e.g., on body parts)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 infection through contamination.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🧪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vectors include: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Flies (especially Housefly)→ can transmit Cholera, Typhoid fever, Dysentery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Cockroaches→ can transmit Salmonellosis, Diarrhea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Contaminated food→ can transmit Food poisoning, Hepatitis 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Contaminated water→ can transmit Cholera, Typhoid fever,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GiardiasisHumans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(hands, clothing, fomites)→ can transmit Common cold, COVID-19, Conjunctivitis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Contaminated objects/surfaces→ can transmit Tetanus, Hepatitis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99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00783D-7AE8-30E1-D824-1C509B74548E}"/>
              </a:ext>
            </a:extLst>
          </p:cNvPr>
          <p:cNvSpPr txBox="1"/>
          <p:nvPr/>
        </p:nvSpPr>
        <p:spPr>
          <a:xfrm>
            <a:off x="572492" y="2071316"/>
            <a:ext cx="7103165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typical cycle involves: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Reservoir host (human or animal) carrying the pathogen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acquires the pathogen during  blood feeding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 develops inside vector (in biological transmission)</a:t>
            </a:r>
          </a:p>
          <a:p>
            <a:pPr marL="4572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transmits the pathogen to a new host.</a:t>
            </a:r>
          </a:p>
          <a:p>
            <a:pPr marL="1143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cycle is often called the host–vector–pathogen interaction.</a:t>
            </a:r>
          </a:p>
        </p:txBody>
      </p:sp>
      <p:pic>
        <p:nvPicPr>
          <p:cNvPr id="2" name="Picture 1" descr="A diagram of a person with a bug&#10;&#10;AI-generated content may be incorrect.">
            <a:extLst>
              <a:ext uri="{FF2B5EF4-FFF2-40B4-BE49-F238E27FC236}">
                <a16:creationId xmlns:a16="http://schemas.microsoft.com/office/drawing/2014/main" id="{EF1CD10B-395B-CE14-83BA-0D59002E7E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2" r="980" b="-3"/>
          <a:stretch>
            <a:fillRect/>
          </a:stretch>
        </p:blipFill>
        <p:spPr>
          <a:xfrm>
            <a:off x="7675657" y="2093976"/>
            <a:ext cx="4269599" cy="40965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091873-C42A-C272-B9C0-0695264A74CB}"/>
              </a:ext>
            </a:extLst>
          </p:cNvPr>
          <p:cNvSpPr txBox="1"/>
          <p:nvPr/>
        </p:nvSpPr>
        <p:spPr>
          <a:xfrm>
            <a:off x="572493" y="1116584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Transmission Cycle of Vector-Borne Diseases</a:t>
            </a:r>
          </a:p>
        </p:txBody>
      </p:sp>
    </p:spTree>
    <p:extLst>
      <p:ext uri="{BB962C8B-B14F-4D97-AF65-F5344CB8AC3E}">
        <p14:creationId xmlns:p14="http://schemas.microsoft.com/office/powerpoint/2010/main" val="2903385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D6BC-6167-2276-5495-81D51ABDB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986D0D-8DCA-A590-2140-53443965B414}"/>
              </a:ext>
            </a:extLst>
          </p:cNvPr>
          <p:cNvSpPr txBox="1"/>
          <p:nvPr/>
        </p:nvSpPr>
        <p:spPr>
          <a:xfrm>
            <a:off x="369027" y="226814"/>
            <a:ext cx="609382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Vectors and Associated Diseases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🦟 Mosquitoes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important vectors worldwide.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Malaria (Plasmodium)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Dengue fever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Zika virus disease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Chikungunya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 Nile virus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EA006-3EBC-0562-D95C-0642A46EBBDE}"/>
              </a:ext>
            </a:extLst>
          </p:cNvPr>
          <p:cNvSpPr txBox="1"/>
          <p:nvPr/>
        </p:nvSpPr>
        <p:spPr>
          <a:xfrm>
            <a:off x="5868489" y="1055724"/>
            <a:ext cx="609382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🕷️ Ticks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Lyme disease (Borrelia burgdorferi)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Crimean-Congo hemorrhagic fever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🪰 Flies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mechanical vectors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Cholera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Typhoid fever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Dysentery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B75F8-145F-4705-BBD3-13F673E3E983}"/>
              </a:ext>
            </a:extLst>
          </p:cNvPr>
          <p:cNvSpPr txBox="1"/>
          <p:nvPr/>
        </p:nvSpPr>
        <p:spPr>
          <a:xfrm>
            <a:off x="369027" y="5657671"/>
            <a:ext cx="60938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🧷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Epidemic typhus (Rickettsia prowazekii)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358847-1FF4-D8D4-F429-C1C514082202}"/>
              </a:ext>
            </a:extLst>
          </p:cNvPr>
          <p:cNvSpPr txBox="1"/>
          <p:nvPr/>
        </p:nvSpPr>
        <p:spPr>
          <a:xfrm>
            <a:off x="369027" y="4241211"/>
            <a:ext cx="60938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🐜 Fleas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Plague (Yersinia pestis)</a:t>
            </a:r>
          </a:p>
        </p:txBody>
      </p:sp>
    </p:spTree>
    <p:extLst>
      <p:ext uri="{BB962C8B-B14F-4D97-AF65-F5344CB8AC3E}">
        <p14:creationId xmlns:p14="http://schemas.microsoft.com/office/powerpoint/2010/main" val="2161667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D6C7-A9CE-23FC-AAE8-51D3BA4C7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30C1ED-4F08-5958-EE34-DCB8459889AB}"/>
              </a:ext>
            </a:extLst>
          </p:cNvPr>
          <p:cNvSpPr txBox="1"/>
          <p:nvPr/>
        </p:nvSpPr>
        <p:spPr>
          <a:xfrm>
            <a:off x="303712" y="117693"/>
            <a:ext cx="954568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Influencing Transmission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Environmental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(affects vector survival and pathogen development)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Humidity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Rainfall (creates breeding sites)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Climate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Biological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lifespan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frequency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Extrinsic incubation period (EIP)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time required for pathogen development inside the vector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Socioeconomic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sanitation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density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healthcare access</a:t>
            </a:r>
          </a:p>
        </p:txBody>
      </p:sp>
    </p:spTree>
    <p:extLst>
      <p:ext uri="{BB962C8B-B14F-4D97-AF65-F5344CB8AC3E}">
        <p14:creationId xmlns:p14="http://schemas.microsoft.com/office/powerpoint/2010/main" val="3423257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FDD00-492E-0936-918E-7AF066695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1D529E-68DE-1B29-F289-1792ACE8C20D}"/>
              </a:ext>
            </a:extLst>
          </p:cNvPr>
          <p:cNvSpPr txBox="1"/>
          <p:nvPr/>
        </p:nvSpPr>
        <p:spPr>
          <a:xfrm>
            <a:off x="5932341" y="471568"/>
            <a:ext cx="572081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Environmental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waste disposal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housing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Public Health Measures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Surveillance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Vaccination (where available, e.g.,  dengue in some regions)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3576FE-7967-A7FA-05A2-7919C60EBA7A}"/>
              </a:ext>
            </a:extLst>
          </p:cNvPr>
          <p:cNvSpPr txBox="1"/>
          <p:nvPr/>
        </p:nvSpPr>
        <p:spPr>
          <a:xfrm>
            <a:off x="538843" y="249432"/>
            <a:ext cx="576642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Control Strategies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Insecticide spraying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Larval source management (removing standing water)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control (e.g., fish that eat larvae)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Personal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Insect repellents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 nets (especially insecticide-treated nets)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Protective clothing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025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4F8274-B746-8B38-E286-6F409CD8E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DD77349-6ADE-99FE-8E04-12919EE56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5B2B92C-44DF-B41D-C67A-EBF175DF52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1EB2F1-D26A-D7C9-E9AC-B63BE629A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D16430-53D3-47E5-F4B8-B441E710D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13D4CE0-2878-07F4-1657-B406C819DAD4}"/>
              </a:ext>
            </a:extLst>
          </p:cNvPr>
          <p:cNvSpPr txBox="1"/>
          <p:nvPr/>
        </p:nvSpPr>
        <p:spPr>
          <a:xfrm>
            <a:off x="1428840" y="766333"/>
            <a:ext cx="6103256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Emerging Challenges</a:t>
            </a:r>
          </a:p>
        </p:txBody>
      </p:sp>
      <p:pic>
        <p:nvPicPr>
          <p:cNvPr id="7" name="Picture 6" descr="A close-up of several icons&#10;&#10;AI-generated content may be incorrect.">
            <a:extLst>
              <a:ext uri="{FF2B5EF4-FFF2-40B4-BE49-F238E27FC236}">
                <a16:creationId xmlns:a16="http://schemas.microsoft.com/office/drawing/2014/main" id="{21C5CFB9-C729-E424-9DD6-55EF614F6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483471"/>
            <a:ext cx="12036830" cy="537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95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478E05-7ACD-B75F-ECA0-4A13B93B5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59AC0-F02F-91F2-C5DD-FB2C0E7E4BB2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Vector-borne diseases account for more than 17% of all infectious diseases, causing more than 700 000 deaths annually.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be caused by either parasites, bacteria or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viruses.Malaria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parasitic infection transmitted by Anopheline mosquitoes.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causes an estimated 249 million cases globally, and results in more than 608 000 deaths every year.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deaths occur in children under the age of 5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years.Dengue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most prevalent viral infection transmitted by Aedes mosquitoes.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3.9 billion people in over 132 countries are at risk of contracting dengue, with an estimated 96 million symptomatic cases and an estimated 40 000 deaths every year.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viral diseases transmitted by vectors include  Zika virus fever, yellow fever, West Nile fever, Japanese encephalitis (all transmitted by mosquitoes), tick-borne encephalitis (transmitted by ticks)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of vector-borne diseases are preventable through protective measures and community mobilization.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F5D54-3B4A-DDB4-773C-7254DFC22923}"/>
              </a:ext>
            </a:extLst>
          </p:cNvPr>
          <p:cNvSpPr txBox="1"/>
          <p:nvPr/>
        </p:nvSpPr>
        <p:spPr>
          <a:xfrm>
            <a:off x="1030514" y="1088571"/>
            <a:ext cx="217714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facts</a:t>
            </a:r>
          </a:p>
        </p:txBody>
      </p:sp>
    </p:spTree>
    <p:extLst>
      <p:ext uri="{BB962C8B-B14F-4D97-AF65-F5344CB8AC3E}">
        <p14:creationId xmlns:p14="http://schemas.microsoft.com/office/powerpoint/2010/main" val="533710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83B83-FD6D-7C16-131F-39018ECE8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6781C-69A5-FAC8-7C5F-DFCE120D9A93}"/>
              </a:ext>
            </a:extLst>
          </p:cNvPr>
          <p:cNvSpPr txBox="1"/>
          <p:nvPr/>
        </p:nvSpPr>
        <p:spPr>
          <a:xfrm>
            <a:off x="804576" y="170057"/>
            <a:ext cx="5196106" cy="5974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Conclusion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21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6F8AF8D-4E86-8C17-2EC6-E69F3E424938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Vector-borne diseases remain a major global health issue.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control requires:</a:t>
            </a:r>
          </a:p>
          <a:p>
            <a:pPr marL="5715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vector biology</a:t>
            </a:r>
          </a:p>
          <a:p>
            <a:pPr marL="5715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control strategies</a:t>
            </a:r>
          </a:p>
          <a:p>
            <a:pPr marL="5715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participation</a:t>
            </a:r>
          </a:p>
          <a:p>
            <a:pPr marL="571500" indent="-3429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Preventing these diseases is often more effective and less costly than treating them after infection.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841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FCEA2E-34A9-3636-70F7-C50A61625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5AE9FC70-8A26-4CF2-8E04-EBDADB8B8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09CB703-C563-4F1F-BF28-83C06E978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D8F5EE-4F33-6FE7-E49E-53DDC1D2729F}"/>
              </a:ext>
            </a:extLst>
          </p:cNvPr>
          <p:cNvSpPr txBox="1"/>
          <p:nvPr/>
        </p:nvSpPr>
        <p:spPr>
          <a:xfrm>
            <a:off x="651626" y="598088"/>
            <a:ext cx="5833787" cy="2274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i="1" kern="12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Thanks</a:t>
            </a:r>
            <a:r>
              <a:rPr lang="en-US" sz="56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7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041" y="259737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Grasshopper">
            <a:extLst>
              <a:ext uri="{FF2B5EF4-FFF2-40B4-BE49-F238E27FC236}">
                <a16:creationId xmlns:a16="http://schemas.microsoft.com/office/drawing/2014/main" id="{08B087E8-E896-9F09-09B5-FD8C7FE9F6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8391" y="1080655"/>
            <a:ext cx="8217500" cy="5028736"/>
          </a:xfrm>
          <a:prstGeom prst="rect">
            <a:avLst/>
          </a:prstGeom>
        </p:spPr>
      </p:pic>
      <p:sp>
        <p:nvSpPr>
          <p:cNvPr id="56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7821" y="282667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9869" y="610939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1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200</TotalTime>
  <Words>917</Words>
  <Application>Microsoft Office PowerPoint</Application>
  <PresentationFormat>Widescreen</PresentationFormat>
  <Paragraphs>173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2013 - 2022 Theme</vt:lpstr>
      <vt:lpstr>Introduction to disease vectors and vector borne diseases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disease vectors and vector borne diseases  </dc:title>
  <dc:creator>Prem 6820</dc:creator>
  <cp:lastModifiedBy>ghassan salman</cp:lastModifiedBy>
  <cp:revision>13</cp:revision>
  <dcterms:created xsi:type="dcterms:W3CDTF">2026-03-27T18:33:32Z</dcterms:created>
  <dcterms:modified xsi:type="dcterms:W3CDTF">2026-05-03T05:42:18Z</dcterms:modified>
</cp:coreProperties>
</file>