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57" r:id="rId4"/>
    <p:sldId id="263" r:id="rId5"/>
    <p:sldId id="287" r:id="rId6"/>
    <p:sldId id="264" r:id="rId7"/>
    <p:sldId id="262" r:id="rId8"/>
    <p:sldId id="282" r:id="rId9"/>
    <p:sldId id="260" r:id="rId10"/>
    <p:sldId id="281" r:id="rId11"/>
    <p:sldId id="289" r:id="rId12"/>
    <p:sldId id="285" r:id="rId13"/>
    <p:sldId id="286" r:id="rId14"/>
    <p:sldId id="284" r:id="rId15"/>
    <p:sldId id="280" r:id="rId16"/>
    <p:sldId id="291" r:id="rId17"/>
    <p:sldId id="290" r:id="rId18"/>
    <p:sldId id="283" r:id="rId19"/>
    <p:sldId id="273" r:id="rId20"/>
    <p:sldId id="277" r:id="rId21"/>
    <p:sldId id="278" r:id="rId22"/>
    <p:sldId id="274" r:id="rId23"/>
    <p:sldId id="276" r:id="rId24"/>
    <p:sldId id="259" r:id="rId25"/>
    <p:sldId id="258" r:id="rId26"/>
    <p:sldId id="271" r:id="rId27"/>
    <p:sldId id="270" r:id="rId28"/>
    <p:sldId id="269" r:id="rId29"/>
    <p:sldId id="272" r:id="rId30"/>
    <p:sldId id="268" r:id="rId31"/>
    <p:sldId id="267" r:id="rId32"/>
    <p:sldId id="266" r:id="rId33"/>
    <p:sldId id="265" r:id="rId34"/>
    <p:sldId id="29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9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8617B-BFF3-717D-9D79-C073F540D2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267197-1F22-1DB5-18BB-26E82622DE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4D3D5F-316F-B139-7A75-9A70B76CA804}"/>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5" name="Footer Placeholder 4">
            <a:extLst>
              <a:ext uri="{FF2B5EF4-FFF2-40B4-BE49-F238E27FC236}">
                <a16:creationId xmlns:a16="http://schemas.microsoft.com/office/drawing/2014/main" id="{A864C3D4-C565-A7F9-3629-6872AEFF0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DA668A-A66D-722B-8EAA-2C1A52AE2543}"/>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686224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CEE4-97EE-F796-5729-96BC10F2D1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BD9E4F-0337-6239-9C96-3175F098B8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34056B-9743-E10E-0C7D-156D012A9BCD}"/>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5" name="Footer Placeholder 4">
            <a:extLst>
              <a:ext uri="{FF2B5EF4-FFF2-40B4-BE49-F238E27FC236}">
                <a16:creationId xmlns:a16="http://schemas.microsoft.com/office/drawing/2014/main" id="{F08C3619-A82E-988C-04E4-EBBDA949F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3C94F3-5B1D-F121-735B-FA9A8C7C6A2A}"/>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3989512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0A3F7-72C5-56F2-0CDB-9ABAF548BB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478C72-0F33-FCB6-B17B-FA206DB4F43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C2AEED-748D-E6E3-9279-70FDE6A154F7}"/>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5" name="Footer Placeholder 4">
            <a:extLst>
              <a:ext uri="{FF2B5EF4-FFF2-40B4-BE49-F238E27FC236}">
                <a16:creationId xmlns:a16="http://schemas.microsoft.com/office/drawing/2014/main" id="{4AD1C0E7-4834-C4A9-BE03-E929980F4A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85F78-B6F8-3606-6073-31C7ADD11A92}"/>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1086958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1647B-7359-1523-0F4C-FBE24770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5B60E8-5361-A8F7-A943-ACE0C63B9B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2BCC2D-B4E9-6FD6-5EE3-52F4C4E59D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2A1B3C-8E40-EC40-9AA3-B9297793E392}"/>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6" name="Footer Placeholder 5">
            <a:extLst>
              <a:ext uri="{FF2B5EF4-FFF2-40B4-BE49-F238E27FC236}">
                <a16:creationId xmlns:a16="http://schemas.microsoft.com/office/drawing/2014/main" id="{B97E9913-578C-33E7-78D2-530770D845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AF6D08-F128-6D14-428A-F0F5F72E9176}"/>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29415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EEDA9-0E3D-A380-58F7-F27B6EF57E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7E60DC-F522-7CAD-D13B-FF3CB030C4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5F66C8-C133-2BED-3EFE-F568A07CE9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72D1D-DAEC-C434-0363-DCE6554A37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B3B05D-C222-E4B4-18D1-4AFDAF483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A26A5D-9CB9-93B2-E10A-7B3DCA11B251}"/>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8" name="Footer Placeholder 7">
            <a:extLst>
              <a:ext uri="{FF2B5EF4-FFF2-40B4-BE49-F238E27FC236}">
                <a16:creationId xmlns:a16="http://schemas.microsoft.com/office/drawing/2014/main" id="{86BD31B9-1E9B-E22A-63CC-CFEA8FAA03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2BE494-6009-99ED-30E8-07C1E9A4DF63}"/>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4133819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3AF8C-BDE7-78A2-3BF8-B642819531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AF7989-AE30-FC52-37AC-3D371F9B484B}"/>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4" name="Footer Placeholder 3">
            <a:extLst>
              <a:ext uri="{FF2B5EF4-FFF2-40B4-BE49-F238E27FC236}">
                <a16:creationId xmlns:a16="http://schemas.microsoft.com/office/drawing/2014/main" id="{16A4405C-C798-AD01-7D7F-0A3CA576FF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EA6D93-C778-05ED-E15D-302441474839}"/>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2446973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3BEC33-D027-521D-9606-E5C7DC687BD5}"/>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3" name="Footer Placeholder 2">
            <a:extLst>
              <a:ext uri="{FF2B5EF4-FFF2-40B4-BE49-F238E27FC236}">
                <a16:creationId xmlns:a16="http://schemas.microsoft.com/office/drawing/2014/main" id="{3C50A4D1-CF46-7979-5CA7-F4B6949B34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7F8AB2-E413-DF83-3837-2E0CF4BE1AB4}"/>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2923690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01776-094A-0673-4F93-9D8F64E8BC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FCC9E1-DE9E-B267-4FC4-16EDF7680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4137AF-DAF8-673A-4C7D-80148E58CA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085B50-EE81-B7F8-6FC7-9A3BE393FC44}"/>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6" name="Footer Placeholder 5">
            <a:extLst>
              <a:ext uri="{FF2B5EF4-FFF2-40B4-BE49-F238E27FC236}">
                <a16:creationId xmlns:a16="http://schemas.microsoft.com/office/drawing/2014/main" id="{B80B4825-ADB0-A813-E2E4-D5382625DF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A03480-2953-611D-B629-5E033397013D}"/>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3451848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D636D-4A31-939E-CFD4-EBB851E49C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47FB32-F5DC-9A05-3550-C3C7FBA758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BB9002-FA1D-63FB-3ACA-0A8E62D6F6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750EC8-32A3-2FBB-EC57-9A6CF1463D36}"/>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6" name="Footer Placeholder 5">
            <a:extLst>
              <a:ext uri="{FF2B5EF4-FFF2-40B4-BE49-F238E27FC236}">
                <a16:creationId xmlns:a16="http://schemas.microsoft.com/office/drawing/2014/main" id="{D58E49FC-E15B-E8C9-F9E6-FA85928BA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0F953B-997A-BBB3-8120-CB5EAB58632E}"/>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1817126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7312-4B38-C0CC-12C7-101706F19B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D3F8D3-E715-DEC8-47C0-A3BBF5D03E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9E963C-D508-7CFA-46F2-90618F58226C}"/>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5" name="Footer Placeholder 4">
            <a:extLst>
              <a:ext uri="{FF2B5EF4-FFF2-40B4-BE49-F238E27FC236}">
                <a16:creationId xmlns:a16="http://schemas.microsoft.com/office/drawing/2014/main" id="{2910E232-832D-F2BB-2CB9-76094324E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637B58-2B4E-7FFA-5769-B1B104B93F66}"/>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1375102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FE1FA6-7262-D2B8-6B3B-EF7A0A979B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777B7-2D4D-D0D0-C27A-92F3967E76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1C9BBD-9B2C-B59D-5542-3E6AF1AB1CC0}"/>
              </a:ext>
            </a:extLst>
          </p:cNvPr>
          <p:cNvSpPr>
            <a:spLocks noGrp="1"/>
          </p:cNvSpPr>
          <p:nvPr>
            <p:ph type="dt" sz="half" idx="10"/>
          </p:nvPr>
        </p:nvSpPr>
        <p:spPr/>
        <p:txBody>
          <a:bodyPr/>
          <a:lstStyle/>
          <a:p>
            <a:fld id="{E495EE0C-776F-4750-A355-DD45AF77FE5D}" type="datetimeFigureOut">
              <a:rPr lang="en-US" smtClean="0"/>
              <a:t>1/9/2026</a:t>
            </a:fld>
            <a:endParaRPr lang="en-US"/>
          </a:p>
        </p:txBody>
      </p:sp>
      <p:sp>
        <p:nvSpPr>
          <p:cNvPr id="5" name="Footer Placeholder 4">
            <a:extLst>
              <a:ext uri="{FF2B5EF4-FFF2-40B4-BE49-F238E27FC236}">
                <a16:creationId xmlns:a16="http://schemas.microsoft.com/office/drawing/2014/main" id="{6583156C-E3B3-14D5-D40C-2F530907C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432B8A-8ABA-992F-0295-D7627C36B927}"/>
              </a:ext>
            </a:extLst>
          </p:cNvPr>
          <p:cNvSpPr>
            <a:spLocks noGrp="1"/>
          </p:cNvSpPr>
          <p:nvPr>
            <p:ph type="sldNum" sz="quarter" idx="12"/>
          </p:nvPr>
        </p:nvSpPr>
        <p:spPr/>
        <p:txBody>
          <a:bodyPr/>
          <a:lstStyle/>
          <a:p>
            <a:fld id="{74A5718D-548C-40AA-B61B-8CDCDB5F6B6A}" type="slidenum">
              <a:rPr lang="en-US" smtClean="0"/>
              <a:t>‹#›</a:t>
            </a:fld>
            <a:endParaRPr lang="en-US"/>
          </a:p>
        </p:txBody>
      </p:sp>
    </p:spTree>
    <p:extLst>
      <p:ext uri="{BB962C8B-B14F-4D97-AF65-F5344CB8AC3E}">
        <p14:creationId xmlns:p14="http://schemas.microsoft.com/office/powerpoint/2010/main" val="4190489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9B5532-84F4-A6C5-3524-4CBCEE8A9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466D59-9EA7-9D90-2F9F-B629584377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58077C-178D-5312-FC8D-3262192BF5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95EE0C-776F-4750-A355-DD45AF77FE5D}" type="datetimeFigureOut">
              <a:rPr lang="en-US" smtClean="0"/>
              <a:t>1/9/2026</a:t>
            </a:fld>
            <a:endParaRPr lang="en-US"/>
          </a:p>
        </p:txBody>
      </p:sp>
      <p:sp>
        <p:nvSpPr>
          <p:cNvPr id="5" name="Footer Placeholder 4">
            <a:extLst>
              <a:ext uri="{FF2B5EF4-FFF2-40B4-BE49-F238E27FC236}">
                <a16:creationId xmlns:a16="http://schemas.microsoft.com/office/drawing/2014/main" id="{18AB75F3-723A-9BD0-2DCA-80BA40F391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C22908-6DBA-86CF-20B6-7525585F59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4A5718D-548C-40AA-B61B-8CDCDB5F6B6A}" type="slidenum">
              <a:rPr lang="en-US" smtClean="0"/>
              <a:t>‹#›</a:t>
            </a:fld>
            <a:endParaRPr lang="en-US"/>
          </a:p>
        </p:txBody>
      </p:sp>
    </p:spTree>
    <p:extLst>
      <p:ext uri="{BB962C8B-B14F-4D97-AF65-F5344CB8AC3E}">
        <p14:creationId xmlns:p14="http://schemas.microsoft.com/office/powerpoint/2010/main" val="1249684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AD35AE2F-5E3A-49D9-8DE1-8A333BA40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C5B579D-7E6F-9C5F-D448-DB1933AD6F98}"/>
              </a:ext>
            </a:extLst>
          </p:cNvPr>
          <p:cNvPicPr>
            <a:picLocks noChangeAspect="1"/>
          </p:cNvPicPr>
          <p:nvPr/>
        </p:nvPicPr>
        <p:blipFill>
          <a:blip r:embed="rId2">
            <a:alphaModFix amt="50000"/>
          </a:blip>
          <a:srcRect r="25"/>
          <a:stretch>
            <a:fillRect/>
          </a:stretch>
        </p:blipFill>
        <p:spPr>
          <a:xfrm>
            <a:off x="20" y="10"/>
            <a:ext cx="12188930" cy="6857990"/>
          </a:xfrm>
          <a:prstGeom prst="rect">
            <a:avLst/>
          </a:prstGeom>
        </p:spPr>
      </p:pic>
      <p:sp>
        <p:nvSpPr>
          <p:cNvPr id="2" name="Title 1">
            <a:extLst>
              <a:ext uri="{FF2B5EF4-FFF2-40B4-BE49-F238E27FC236}">
                <a16:creationId xmlns:a16="http://schemas.microsoft.com/office/drawing/2014/main" id="{0BDE7177-D089-CD9F-A078-D050DAAA0018}"/>
              </a:ext>
            </a:extLst>
          </p:cNvPr>
          <p:cNvSpPr>
            <a:spLocks noGrp="1"/>
          </p:cNvSpPr>
          <p:nvPr>
            <p:ph type="ctrTitle"/>
          </p:nvPr>
        </p:nvSpPr>
        <p:spPr>
          <a:xfrm>
            <a:off x="1524000" y="1122363"/>
            <a:ext cx="9144000" cy="3063240"/>
          </a:xfrm>
        </p:spPr>
        <p:txBody>
          <a:bodyPr>
            <a:normAutofit/>
          </a:bodyPr>
          <a:lstStyle/>
          <a:p>
            <a:r>
              <a:rPr lang="en-US" sz="6600" b="1" i="1" dirty="0">
                <a:solidFill>
                  <a:schemeClr val="bg1"/>
                </a:solidFill>
              </a:rPr>
              <a:t>Toxoplasma gondii</a:t>
            </a:r>
            <a:br>
              <a:rPr lang="en-US" sz="6600" b="1" dirty="0">
                <a:solidFill>
                  <a:schemeClr val="bg1"/>
                </a:solidFill>
              </a:rPr>
            </a:br>
            <a:r>
              <a:rPr lang="en-US" sz="6600" b="1" dirty="0">
                <a:solidFill>
                  <a:schemeClr val="bg1"/>
                </a:solidFill>
              </a:rPr>
              <a:t>misconceptions and antioxidant </a:t>
            </a:r>
          </a:p>
        </p:txBody>
      </p:sp>
      <p:sp>
        <p:nvSpPr>
          <p:cNvPr id="3" name="Subtitle 2">
            <a:extLst>
              <a:ext uri="{FF2B5EF4-FFF2-40B4-BE49-F238E27FC236}">
                <a16:creationId xmlns:a16="http://schemas.microsoft.com/office/drawing/2014/main" id="{8DA9828A-61F0-5FCF-D673-5AFE3DA9C105}"/>
              </a:ext>
            </a:extLst>
          </p:cNvPr>
          <p:cNvSpPr>
            <a:spLocks noGrp="1"/>
          </p:cNvSpPr>
          <p:nvPr>
            <p:ph type="subTitle" idx="1"/>
          </p:nvPr>
        </p:nvSpPr>
        <p:spPr>
          <a:xfrm>
            <a:off x="417575" y="4906546"/>
            <a:ext cx="11353802" cy="1225296"/>
          </a:xfrm>
        </p:spPr>
        <p:txBody>
          <a:bodyPr>
            <a:normAutofit/>
          </a:bodyPr>
          <a:lstStyle/>
          <a:p>
            <a:r>
              <a:rPr lang="en-US" sz="3200" b="1" dirty="0" err="1">
                <a:solidFill>
                  <a:schemeClr val="bg1"/>
                </a:solidFill>
              </a:rPr>
              <a:t>Asst.lec</a:t>
            </a:r>
            <a:r>
              <a:rPr lang="en-US" sz="3200" b="1" dirty="0">
                <a:solidFill>
                  <a:schemeClr val="bg1"/>
                </a:solidFill>
              </a:rPr>
              <a:t>. Ghufran Salman                          Asst. </a:t>
            </a:r>
            <a:r>
              <a:rPr lang="en-US" sz="3200" b="1" dirty="0" err="1">
                <a:solidFill>
                  <a:schemeClr val="bg1"/>
                </a:solidFill>
              </a:rPr>
              <a:t>lec</a:t>
            </a:r>
            <a:r>
              <a:rPr lang="en-US" sz="3200" b="1" dirty="0">
                <a:solidFill>
                  <a:schemeClr val="bg1"/>
                </a:solidFill>
              </a:rPr>
              <a:t>. Omar Yassir</a:t>
            </a:r>
          </a:p>
        </p:txBody>
      </p:sp>
      <p:sp>
        <p:nvSpPr>
          <p:cNvPr id="59" name="Rectangle 2">
            <a:extLst>
              <a:ext uri="{FF2B5EF4-FFF2-40B4-BE49-F238E27FC236}">
                <a16:creationId xmlns:a16="http://schemas.microsoft.com/office/drawing/2014/main" id="{98072727-1E1A-4B8C-8839-AAB69FA2EC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
            <a:extLst>
              <a:ext uri="{FF2B5EF4-FFF2-40B4-BE49-F238E27FC236}">
                <a16:creationId xmlns:a16="http://schemas.microsoft.com/office/drawing/2014/main" id="{79EB4626-023C-436D-9F57-9EB4608090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902700 h 5416094"/>
              <a:gd name="connsiteX1" fmla="*/ 902700 w 10515600"/>
              <a:gd name="connsiteY1" fmla="*/ 0 h 5416094"/>
              <a:gd name="connsiteX2" fmla="*/ 1746919 w 10515600"/>
              <a:gd name="connsiteY2" fmla="*/ 0 h 5416094"/>
              <a:gd name="connsiteX3" fmla="*/ 2329833 w 10515600"/>
              <a:gd name="connsiteY3" fmla="*/ 0 h 5416094"/>
              <a:gd name="connsiteX4" fmla="*/ 2825644 w 10515600"/>
              <a:gd name="connsiteY4" fmla="*/ 0 h 5416094"/>
              <a:gd name="connsiteX5" fmla="*/ 3582762 w 10515600"/>
              <a:gd name="connsiteY5" fmla="*/ 0 h 5416094"/>
              <a:gd name="connsiteX6" fmla="*/ 4165675 w 10515600"/>
              <a:gd name="connsiteY6" fmla="*/ 0 h 5416094"/>
              <a:gd name="connsiteX7" fmla="*/ 5009894 w 10515600"/>
              <a:gd name="connsiteY7" fmla="*/ 0 h 5416094"/>
              <a:gd name="connsiteX8" fmla="*/ 5505706 w 10515600"/>
              <a:gd name="connsiteY8" fmla="*/ 0 h 5416094"/>
              <a:gd name="connsiteX9" fmla="*/ 6349925 w 10515600"/>
              <a:gd name="connsiteY9" fmla="*/ 0 h 5416094"/>
              <a:gd name="connsiteX10" fmla="*/ 6758634 w 10515600"/>
              <a:gd name="connsiteY10" fmla="*/ 0 h 5416094"/>
              <a:gd name="connsiteX11" fmla="*/ 7428650 w 10515600"/>
              <a:gd name="connsiteY11" fmla="*/ 0 h 5416094"/>
              <a:gd name="connsiteX12" fmla="*/ 8098665 w 10515600"/>
              <a:gd name="connsiteY12" fmla="*/ 0 h 5416094"/>
              <a:gd name="connsiteX13" fmla="*/ 8681579 w 10515600"/>
              <a:gd name="connsiteY13" fmla="*/ 0 h 5416094"/>
              <a:gd name="connsiteX14" fmla="*/ 9612900 w 10515600"/>
              <a:gd name="connsiteY14" fmla="*/ 0 h 5416094"/>
              <a:gd name="connsiteX15" fmla="*/ 10515600 w 10515600"/>
              <a:gd name="connsiteY15" fmla="*/ 902700 h 5416094"/>
              <a:gd name="connsiteX16" fmla="*/ 10515600 w 10515600"/>
              <a:gd name="connsiteY16" fmla="*/ 1504482 h 5416094"/>
              <a:gd name="connsiteX17" fmla="*/ 10515600 w 10515600"/>
              <a:gd name="connsiteY17" fmla="*/ 2178479 h 5416094"/>
              <a:gd name="connsiteX18" fmla="*/ 10515600 w 10515600"/>
              <a:gd name="connsiteY18" fmla="*/ 2780261 h 5416094"/>
              <a:gd name="connsiteX19" fmla="*/ 10515600 w 10515600"/>
              <a:gd name="connsiteY19" fmla="*/ 3273722 h 5416094"/>
              <a:gd name="connsiteX20" fmla="*/ 10515600 w 10515600"/>
              <a:gd name="connsiteY20" fmla="*/ 3803291 h 5416094"/>
              <a:gd name="connsiteX21" fmla="*/ 10515600 w 10515600"/>
              <a:gd name="connsiteY21" fmla="*/ 4513394 h 5416094"/>
              <a:gd name="connsiteX22" fmla="*/ 9612900 w 10515600"/>
              <a:gd name="connsiteY22" fmla="*/ 5416094 h 5416094"/>
              <a:gd name="connsiteX23" fmla="*/ 9117089 w 10515600"/>
              <a:gd name="connsiteY23" fmla="*/ 5416094 h 5416094"/>
              <a:gd name="connsiteX24" fmla="*/ 8708379 w 10515600"/>
              <a:gd name="connsiteY24" fmla="*/ 5416094 h 5416094"/>
              <a:gd name="connsiteX25" fmla="*/ 8299670 w 10515600"/>
              <a:gd name="connsiteY25" fmla="*/ 5416094 h 5416094"/>
              <a:gd name="connsiteX26" fmla="*/ 7629654 w 10515600"/>
              <a:gd name="connsiteY26" fmla="*/ 5416094 h 5416094"/>
              <a:gd name="connsiteX27" fmla="*/ 7133843 w 10515600"/>
              <a:gd name="connsiteY27" fmla="*/ 5416094 h 5416094"/>
              <a:gd name="connsiteX28" fmla="*/ 6376726 w 10515600"/>
              <a:gd name="connsiteY28" fmla="*/ 5416094 h 5416094"/>
              <a:gd name="connsiteX29" fmla="*/ 5880914 w 10515600"/>
              <a:gd name="connsiteY29" fmla="*/ 5416094 h 5416094"/>
              <a:gd name="connsiteX30" fmla="*/ 5123797 w 10515600"/>
              <a:gd name="connsiteY30" fmla="*/ 5416094 h 5416094"/>
              <a:gd name="connsiteX31" fmla="*/ 4715088 w 10515600"/>
              <a:gd name="connsiteY31" fmla="*/ 5416094 h 5416094"/>
              <a:gd name="connsiteX32" fmla="*/ 3957970 w 10515600"/>
              <a:gd name="connsiteY32" fmla="*/ 5416094 h 5416094"/>
              <a:gd name="connsiteX33" fmla="*/ 3462159 w 10515600"/>
              <a:gd name="connsiteY33" fmla="*/ 5416094 h 5416094"/>
              <a:gd name="connsiteX34" fmla="*/ 3053449 w 10515600"/>
              <a:gd name="connsiteY34" fmla="*/ 5416094 h 5416094"/>
              <a:gd name="connsiteX35" fmla="*/ 2557638 w 10515600"/>
              <a:gd name="connsiteY35" fmla="*/ 5416094 h 5416094"/>
              <a:gd name="connsiteX36" fmla="*/ 1800521 w 10515600"/>
              <a:gd name="connsiteY36" fmla="*/ 5416094 h 5416094"/>
              <a:gd name="connsiteX37" fmla="*/ 902700 w 10515600"/>
              <a:gd name="connsiteY37" fmla="*/ 5416094 h 5416094"/>
              <a:gd name="connsiteX38" fmla="*/ 0 w 10515600"/>
              <a:gd name="connsiteY38" fmla="*/ 4513394 h 5416094"/>
              <a:gd name="connsiteX39" fmla="*/ 0 w 10515600"/>
              <a:gd name="connsiteY39" fmla="*/ 3911612 h 5416094"/>
              <a:gd name="connsiteX40" fmla="*/ 0 w 10515600"/>
              <a:gd name="connsiteY40" fmla="*/ 3309829 h 5416094"/>
              <a:gd name="connsiteX41" fmla="*/ 0 w 10515600"/>
              <a:gd name="connsiteY41" fmla="*/ 2780261 h 5416094"/>
              <a:gd name="connsiteX42" fmla="*/ 0 w 10515600"/>
              <a:gd name="connsiteY42" fmla="*/ 2106265 h 5416094"/>
              <a:gd name="connsiteX43" fmla="*/ 0 w 10515600"/>
              <a:gd name="connsiteY43" fmla="*/ 1504482 h 5416094"/>
              <a:gd name="connsiteX44" fmla="*/ 0 w 10515600"/>
              <a:gd name="connsiteY44" fmla="*/ 90270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515600" h="5416094" extrusionOk="0">
                <a:moveTo>
                  <a:pt x="0" y="902700"/>
                </a:moveTo>
                <a:cubicBezTo>
                  <a:pt x="-57306" y="368805"/>
                  <a:pt x="305054" y="37193"/>
                  <a:pt x="902700" y="0"/>
                </a:cubicBezTo>
                <a:cubicBezTo>
                  <a:pt x="1280419" y="-35006"/>
                  <a:pt x="1407743" y="-35339"/>
                  <a:pt x="1746919" y="0"/>
                </a:cubicBezTo>
                <a:cubicBezTo>
                  <a:pt x="2086095" y="35339"/>
                  <a:pt x="2146539" y="-12333"/>
                  <a:pt x="2329833" y="0"/>
                </a:cubicBezTo>
                <a:cubicBezTo>
                  <a:pt x="2513127" y="12333"/>
                  <a:pt x="2706706" y="12952"/>
                  <a:pt x="2825644" y="0"/>
                </a:cubicBezTo>
                <a:cubicBezTo>
                  <a:pt x="2944582" y="-12952"/>
                  <a:pt x="3420817" y="-27100"/>
                  <a:pt x="3582762" y="0"/>
                </a:cubicBezTo>
                <a:cubicBezTo>
                  <a:pt x="3744707" y="27100"/>
                  <a:pt x="4023584" y="-9167"/>
                  <a:pt x="4165675" y="0"/>
                </a:cubicBezTo>
                <a:cubicBezTo>
                  <a:pt x="4307766" y="9167"/>
                  <a:pt x="4770188" y="27031"/>
                  <a:pt x="5009894" y="0"/>
                </a:cubicBezTo>
                <a:cubicBezTo>
                  <a:pt x="5249600" y="-27031"/>
                  <a:pt x="5349881" y="-194"/>
                  <a:pt x="5505706" y="0"/>
                </a:cubicBezTo>
                <a:cubicBezTo>
                  <a:pt x="5661531" y="194"/>
                  <a:pt x="6129254" y="-29363"/>
                  <a:pt x="6349925" y="0"/>
                </a:cubicBezTo>
                <a:cubicBezTo>
                  <a:pt x="6570596" y="29363"/>
                  <a:pt x="6581199" y="-14617"/>
                  <a:pt x="6758634" y="0"/>
                </a:cubicBezTo>
                <a:cubicBezTo>
                  <a:pt x="6936069" y="14617"/>
                  <a:pt x="7246491" y="25675"/>
                  <a:pt x="7428650" y="0"/>
                </a:cubicBezTo>
                <a:cubicBezTo>
                  <a:pt x="7610809" y="-25675"/>
                  <a:pt x="7825190" y="-17078"/>
                  <a:pt x="8098665" y="0"/>
                </a:cubicBezTo>
                <a:cubicBezTo>
                  <a:pt x="8372141" y="17078"/>
                  <a:pt x="8559625" y="-21568"/>
                  <a:pt x="8681579" y="0"/>
                </a:cubicBezTo>
                <a:cubicBezTo>
                  <a:pt x="8803533" y="21568"/>
                  <a:pt x="9307226" y="-46066"/>
                  <a:pt x="9612900" y="0"/>
                </a:cubicBezTo>
                <a:cubicBezTo>
                  <a:pt x="10119954" y="-10560"/>
                  <a:pt x="10418674" y="366684"/>
                  <a:pt x="10515600" y="902700"/>
                </a:cubicBezTo>
                <a:cubicBezTo>
                  <a:pt x="10494548" y="1140809"/>
                  <a:pt x="10524881" y="1252168"/>
                  <a:pt x="10515600" y="1504482"/>
                </a:cubicBezTo>
                <a:cubicBezTo>
                  <a:pt x="10506319" y="1756796"/>
                  <a:pt x="10494309" y="1995078"/>
                  <a:pt x="10515600" y="2178479"/>
                </a:cubicBezTo>
                <a:cubicBezTo>
                  <a:pt x="10536891" y="2361880"/>
                  <a:pt x="10522845" y="2487483"/>
                  <a:pt x="10515600" y="2780261"/>
                </a:cubicBezTo>
                <a:cubicBezTo>
                  <a:pt x="10508355" y="3073039"/>
                  <a:pt x="10533694" y="3138252"/>
                  <a:pt x="10515600" y="3273722"/>
                </a:cubicBezTo>
                <a:cubicBezTo>
                  <a:pt x="10497506" y="3409192"/>
                  <a:pt x="10514952" y="3569910"/>
                  <a:pt x="10515600" y="3803291"/>
                </a:cubicBezTo>
                <a:cubicBezTo>
                  <a:pt x="10516248" y="4036672"/>
                  <a:pt x="10499126" y="4317688"/>
                  <a:pt x="10515600" y="4513394"/>
                </a:cubicBezTo>
                <a:cubicBezTo>
                  <a:pt x="10585499" y="4997151"/>
                  <a:pt x="10115437" y="5453981"/>
                  <a:pt x="9612900" y="5416094"/>
                </a:cubicBezTo>
                <a:cubicBezTo>
                  <a:pt x="9473271" y="5418358"/>
                  <a:pt x="9316384" y="5423764"/>
                  <a:pt x="9117089" y="5416094"/>
                </a:cubicBezTo>
                <a:cubicBezTo>
                  <a:pt x="8917794" y="5408424"/>
                  <a:pt x="8902141" y="5433256"/>
                  <a:pt x="8708379" y="5416094"/>
                </a:cubicBezTo>
                <a:cubicBezTo>
                  <a:pt x="8514617" y="5398933"/>
                  <a:pt x="8454700" y="5422387"/>
                  <a:pt x="8299670" y="5416094"/>
                </a:cubicBezTo>
                <a:cubicBezTo>
                  <a:pt x="8144640" y="5409801"/>
                  <a:pt x="7907022" y="5398388"/>
                  <a:pt x="7629654" y="5416094"/>
                </a:cubicBezTo>
                <a:cubicBezTo>
                  <a:pt x="7352286" y="5433800"/>
                  <a:pt x="7244777" y="5409877"/>
                  <a:pt x="7133843" y="5416094"/>
                </a:cubicBezTo>
                <a:cubicBezTo>
                  <a:pt x="7022909" y="5422311"/>
                  <a:pt x="6748865" y="5379753"/>
                  <a:pt x="6376726" y="5416094"/>
                </a:cubicBezTo>
                <a:cubicBezTo>
                  <a:pt x="6004587" y="5452435"/>
                  <a:pt x="5991442" y="5438860"/>
                  <a:pt x="5880914" y="5416094"/>
                </a:cubicBezTo>
                <a:cubicBezTo>
                  <a:pt x="5770386" y="5393328"/>
                  <a:pt x="5294303" y="5440618"/>
                  <a:pt x="5123797" y="5416094"/>
                </a:cubicBezTo>
                <a:cubicBezTo>
                  <a:pt x="4953291" y="5391570"/>
                  <a:pt x="4828705" y="5430421"/>
                  <a:pt x="4715088" y="5416094"/>
                </a:cubicBezTo>
                <a:cubicBezTo>
                  <a:pt x="4601471" y="5401767"/>
                  <a:pt x="4227806" y="5381491"/>
                  <a:pt x="3957970" y="5416094"/>
                </a:cubicBezTo>
                <a:cubicBezTo>
                  <a:pt x="3688134" y="5450697"/>
                  <a:pt x="3670638" y="5425309"/>
                  <a:pt x="3462159" y="5416094"/>
                </a:cubicBezTo>
                <a:cubicBezTo>
                  <a:pt x="3253680" y="5406879"/>
                  <a:pt x="3167443" y="5432031"/>
                  <a:pt x="3053449" y="5416094"/>
                </a:cubicBezTo>
                <a:cubicBezTo>
                  <a:pt x="2939455" y="5400158"/>
                  <a:pt x="2701485" y="5433995"/>
                  <a:pt x="2557638" y="5416094"/>
                </a:cubicBezTo>
                <a:cubicBezTo>
                  <a:pt x="2413791" y="5398193"/>
                  <a:pt x="2168647" y="5424510"/>
                  <a:pt x="1800521" y="5416094"/>
                </a:cubicBezTo>
                <a:cubicBezTo>
                  <a:pt x="1432395" y="5407678"/>
                  <a:pt x="1261364" y="5454497"/>
                  <a:pt x="902700" y="5416094"/>
                </a:cubicBezTo>
                <a:cubicBezTo>
                  <a:pt x="519468" y="5419760"/>
                  <a:pt x="63003" y="5077223"/>
                  <a:pt x="0" y="4513394"/>
                </a:cubicBezTo>
                <a:cubicBezTo>
                  <a:pt x="-20265" y="4243495"/>
                  <a:pt x="27650" y="4053844"/>
                  <a:pt x="0" y="3911612"/>
                </a:cubicBezTo>
                <a:cubicBezTo>
                  <a:pt x="-27650" y="3769380"/>
                  <a:pt x="24988" y="3469350"/>
                  <a:pt x="0" y="3309829"/>
                </a:cubicBezTo>
                <a:cubicBezTo>
                  <a:pt x="-24988" y="3150308"/>
                  <a:pt x="-16973" y="2933511"/>
                  <a:pt x="0" y="2780261"/>
                </a:cubicBezTo>
                <a:cubicBezTo>
                  <a:pt x="16973" y="2627011"/>
                  <a:pt x="-11552" y="2315258"/>
                  <a:pt x="0" y="2106265"/>
                </a:cubicBezTo>
                <a:cubicBezTo>
                  <a:pt x="11552" y="1897272"/>
                  <a:pt x="-9167" y="1726905"/>
                  <a:pt x="0" y="1504482"/>
                </a:cubicBezTo>
                <a:cubicBezTo>
                  <a:pt x="9167" y="1282059"/>
                  <a:pt x="10972" y="1160784"/>
                  <a:pt x="0" y="902700"/>
                </a:cubicBezTo>
                <a:close/>
              </a:path>
            </a:pathLst>
          </a:custGeom>
          <a:noFill/>
          <a:ln w="47625" cap="rnd">
            <a:solidFill>
              <a:schemeClr val="bg1">
                <a:alpha val="75000"/>
              </a:schemeClr>
            </a:solidFill>
            <a:round/>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148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8F0D3-A752-735D-8714-6FF530C25A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D74FAA-BA51-AA02-9522-5BF423D77F93}"/>
              </a:ext>
            </a:extLst>
          </p:cNvPr>
          <p:cNvSpPr txBox="1"/>
          <p:nvPr/>
        </p:nvSpPr>
        <p:spPr>
          <a:xfrm>
            <a:off x="721426" y="1256667"/>
            <a:ext cx="8612579" cy="4093428"/>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Toxoplasmosis </a:t>
            </a:r>
            <a:r>
              <a:rPr lang="en-US" sz="2000" dirty="0">
                <a:latin typeface="Times New Roman" panose="02020603050405020304" pitchFamily="18" charset="0"/>
                <a:cs typeface="Times New Roman" panose="02020603050405020304" pitchFamily="18" charset="0"/>
              </a:rPr>
              <a:t>is a parasitic disease caused by Toxoplasma gondii, an obligate intracellular protozoan with worldwide distribution. </a:t>
            </a:r>
          </a:p>
          <a:p>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Humans usually acquire the infection through consumption of undercooked meat or exposure to oocysts shed in cat feces and contaminated soil. </a:t>
            </a: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immunocompetent individuals, the infection is often asymptomatic or mild. </a:t>
            </a: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It can cause serious complications in pregnant women, fetuses, and immunocompromised patients. </a:t>
            </a:r>
          </a:p>
          <a:p>
            <a:pPr marL="342900" indent="-342900" algn="jus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parasite is notable for its ability to establish long-term latent infection within body tissues.</a:t>
            </a:r>
          </a:p>
        </p:txBody>
      </p:sp>
    </p:spTree>
    <p:extLst>
      <p:ext uri="{BB962C8B-B14F-4D97-AF65-F5344CB8AC3E}">
        <p14:creationId xmlns:p14="http://schemas.microsoft.com/office/powerpoint/2010/main" val="358567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2B7A891-8B05-2400-8A31-CE2DB9CE35E2}"/>
              </a:ext>
            </a:extLst>
          </p:cNvPr>
          <p:cNvSpPr txBox="1"/>
          <p:nvPr/>
        </p:nvSpPr>
        <p:spPr>
          <a:xfrm>
            <a:off x="-3049" y="544600"/>
            <a:ext cx="6811377" cy="544056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400" b="1" i="1" dirty="0"/>
          </a:p>
          <a:p>
            <a:pPr>
              <a:lnSpc>
                <a:spcPct val="90000"/>
              </a:lnSpc>
              <a:spcAft>
                <a:spcPts val="600"/>
              </a:spcAft>
            </a:pPr>
            <a:endParaRPr lang="en-US" sz="2900" dirty="0"/>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single-celled intracellular parasite.</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Causes the disease Toxoplasmosis.</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Infects humans and warm-blooded animals.</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Cats are the definitive hosts; humans and other animals are intermediate hosts.</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114300">
              <a:lnSpc>
                <a:spcPct val="90000"/>
              </a:lnSpc>
              <a:spcAft>
                <a:spcPts val="600"/>
              </a:spcAft>
            </a:pPr>
            <a:endParaRPr lang="en-US"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D605B3AB-84BE-1510-94D0-3E5953D22E0A}"/>
              </a:ext>
            </a:extLst>
          </p:cNvPr>
          <p:cNvPicPr>
            <a:picLocks noChangeAspect="1"/>
          </p:cNvPicPr>
          <p:nvPr/>
        </p:nvPicPr>
        <p:blipFill>
          <a:blip r:embed="rId2"/>
          <a:srcRect l="12469"/>
          <a:stretch>
            <a:fillRect/>
          </a:stretch>
        </p:blipFill>
        <p:spPr>
          <a:xfrm>
            <a:off x="6808328" y="268144"/>
            <a:ext cx="5246129" cy="5993476"/>
          </a:xfrm>
          <a:prstGeom prst="rect">
            <a:avLst/>
          </a:prstGeom>
          <a:effectLst/>
        </p:spPr>
      </p:pic>
    </p:spTree>
    <p:extLst>
      <p:ext uri="{BB962C8B-B14F-4D97-AF65-F5344CB8AC3E}">
        <p14:creationId xmlns:p14="http://schemas.microsoft.com/office/powerpoint/2010/main" val="326578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844C3-6E7E-6A51-2B72-7AAED87BA7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370AA3-F22A-09D1-DFC4-79D4462D6DF0}"/>
              </a:ext>
            </a:extLst>
          </p:cNvPr>
          <p:cNvSpPr txBox="1"/>
          <p:nvPr/>
        </p:nvSpPr>
        <p:spPr>
          <a:xfrm>
            <a:off x="638298" y="639288"/>
            <a:ext cx="9859489" cy="5416868"/>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 Morphology </a:t>
            </a:r>
          </a:p>
          <a:p>
            <a:endParaRPr lang="en-US" sz="24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Toxoplasma gondii has three main developmental stages, each with a distinct mode of formation and location</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Tachyzoite: </a:t>
            </a:r>
            <a:r>
              <a:rPr lang="en-US" sz="2000" dirty="0">
                <a:latin typeface="Times New Roman" panose="02020603050405020304" pitchFamily="18" charset="0"/>
                <a:cs typeface="Times New Roman" panose="02020603050405020304" pitchFamily="18" charset="0"/>
              </a:rPr>
              <a:t>The rapidly multiplying form responsible for acute infection, spreading through blood and lymph to invade various tissues such as the brain, muscles, and eyes. It causes active disease and clinical symptoms.</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Bradyzoite: </a:t>
            </a:r>
            <a:r>
              <a:rPr lang="en-US" sz="2000" dirty="0">
                <a:latin typeface="Times New Roman" panose="02020603050405020304" pitchFamily="18" charset="0"/>
                <a:cs typeface="Times New Roman" panose="02020603050405020304" pitchFamily="18" charset="0"/>
              </a:rPr>
              <a:t>The slow-growing latent form that develops under immune control and persists within tissue cysts. It is mainly found in the brain, skeletal and cardiac muscles, and retina, causing chronic infection.</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b="1" dirty="0">
                <a:latin typeface="Times New Roman" panose="02020603050405020304" pitchFamily="18" charset="0"/>
                <a:cs typeface="Times New Roman" panose="02020603050405020304" pitchFamily="18" charset="0"/>
              </a:rPr>
              <a:t>Oocyst: </a:t>
            </a:r>
            <a:r>
              <a:rPr lang="en-US" sz="2000" dirty="0">
                <a:latin typeface="Times New Roman" panose="02020603050405020304" pitchFamily="18" charset="0"/>
                <a:cs typeface="Times New Roman" panose="02020603050405020304" pitchFamily="18" charset="0"/>
              </a:rPr>
              <a:t>The environmental stage produced only in the intestines of cats after sexual reproduction. It is shed in feces and becomes infectious after sporulation, contaminating soil, water, and food</a:t>
            </a:r>
          </a:p>
          <a:p>
            <a:endParaRPr lang="en-US" dirty="0"/>
          </a:p>
        </p:txBody>
      </p:sp>
    </p:spTree>
    <p:extLst>
      <p:ext uri="{BB962C8B-B14F-4D97-AF65-F5344CB8AC3E}">
        <p14:creationId xmlns:p14="http://schemas.microsoft.com/office/powerpoint/2010/main" val="2117575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D5838B-151B-B20D-1871-B36BA70ED6B8}"/>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3C8DCE94-0AE4-D5AB-C873-E005F783AEE8}"/>
              </a:ext>
            </a:extLst>
          </p:cNvPr>
          <p:cNvPicPr>
            <a:picLocks noChangeAspect="1"/>
          </p:cNvPicPr>
          <p:nvPr/>
        </p:nvPicPr>
        <p:blipFill>
          <a:blip r:embed="rId2"/>
          <a:srcRect l="16438" r="18319" b="-3"/>
          <a:stretch>
            <a:fillRect/>
          </a:stretch>
        </p:blipFill>
        <p:spPr>
          <a:xfrm>
            <a:off x="192528" y="171716"/>
            <a:ext cx="3793268" cy="6514565"/>
          </a:xfrm>
          <a:prstGeom prst="rect">
            <a:avLst/>
          </a:prstGeom>
        </p:spPr>
      </p:pic>
      <p:pic>
        <p:nvPicPr>
          <p:cNvPr id="4" name="Picture 3">
            <a:extLst>
              <a:ext uri="{FF2B5EF4-FFF2-40B4-BE49-F238E27FC236}">
                <a16:creationId xmlns:a16="http://schemas.microsoft.com/office/drawing/2014/main" id="{A47094E8-4DB8-BA1F-02E9-115ADB95D03D}"/>
              </a:ext>
            </a:extLst>
          </p:cNvPr>
          <p:cNvPicPr>
            <a:picLocks noChangeAspect="1"/>
          </p:cNvPicPr>
          <p:nvPr/>
        </p:nvPicPr>
        <p:blipFill>
          <a:blip r:embed="rId3"/>
          <a:srcRect l="19836" r="19508" b="-3"/>
          <a:stretch>
            <a:fillRect/>
          </a:stretch>
        </p:blipFill>
        <p:spPr>
          <a:xfrm>
            <a:off x="4184538" y="171716"/>
            <a:ext cx="3822924" cy="6514565"/>
          </a:xfrm>
          <a:prstGeom prst="rect">
            <a:avLst/>
          </a:prstGeom>
        </p:spPr>
      </p:pic>
      <p:pic>
        <p:nvPicPr>
          <p:cNvPr id="8" name="Picture 7">
            <a:extLst>
              <a:ext uri="{FF2B5EF4-FFF2-40B4-BE49-F238E27FC236}">
                <a16:creationId xmlns:a16="http://schemas.microsoft.com/office/drawing/2014/main" id="{AB65A16A-B8D2-2DE2-A8D5-85995514D1A0}"/>
              </a:ext>
            </a:extLst>
          </p:cNvPr>
          <p:cNvPicPr>
            <a:picLocks noChangeAspect="1"/>
          </p:cNvPicPr>
          <p:nvPr/>
        </p:nvPicPr>
        <p:blipFill>
          <a:blip r:embed="rId4"/>
          <a:srcRect l="10213" r="9350" b="-3"/>
          <a:stretch>
            <a:fillRect/>
          </a:stretch>
        </p:blipFill>
        <p:spPr>
          <a:xfrm>
            <a:off x="8188032" y="171716"/>
            <a:ext cx="3799007" cy="6514565"/>
          </a:xfrm>
          <a:prstGeom prst="rect">
            <a:avLst/>
          </a:prstGeom>
        </p:spPr>
      </p:pic>
    </p:spTree>
    <p:extLst>
      <p:ext uri="{BB962C8B-B14F-4D97-AF65-F5344CB8AC3E}">
        <p14:creationId xmlns:p14="http://schemas.microsoft.com/office/powerpoint/2010/main" val="2189908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C2C11E-0199-9493-84D4-E3872FE0BD6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6">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5893" y="2443480"/>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2BB4DA75-FE81-2CDE-0538-8DEE9EAC1FE9}"/>
              </a:ext>
            </a:extLst>
          </p:cNvPr>
          <p:cNvSpPr txBox="1"/>
          <p:nvPr/>
        </p:nvSpPr>
        <p:spPr>
          <a:xfrm>
            <a:off x="886482" y="448887"/>
            <a:ext cx="5630696" cy="5802284"/>
          </a:xfrm>
          <a:prstGeom prst="rect">
            <a:avLst/>
          </a:prstGeom>
        </p:spPr>
        <p:txBody>
          <a:bodyPr vert="horz" lIns="91440" tIns="45720" rIns="91440" bIns="45720" rtlCol="0" anchor="t">
            <a:normAutofit fontScale="92500" lnSpcReduction="10000"/>
          </a:bodyPr>
          <a:lstStyle/>
          <a:p>
            <a:pPr>
              <a:lnSpc>
                <a:spcPct val="90000"/>
              </a:lnSpc>
              <a:spcAft>
                <a:spcPts val="600"/>
              </a:spcAft>
            </a:pPr>
            <a:r>
              <a:rPr lang="en-US" sz="2200" b="1" dirty="0">
                <a:latin typeface="Times New Roman" panose="02020603050405020304" pitchFamily="18" charset="0"/>
                <a:cs typeface="Times New Roman" panose="02020603050405020304" pitchFamily="18" charset="0"/>
              </a:rPr>
              <a:t>     Life Cycle</a:t>
            </a:r>
          </a:p>
          <a:p>
            <a:pPr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Cat (definitive host) eats infected birds or rodents containing tissue cysts (bradyzoites).</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Parasites are released in the cat’s intestine, undergo sexual reproduction, and produce oocysts that are shed in feces.</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Environment: Oocysts sporulate within 1–5 days, becoming infectious and contaminating soil, water, and food.</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Birds or rodents (intermediate hosts): Ingest oocysts; parasites develop as tachyzoites that spread in tissues, then form bradyzoite tissue cysts in muscles and brain.</a:t>
            </a:r>
          </a:p>
          <a:p>
            <a:pPr marL="342900" indent="-228600">
              <a:lnSpc>
                <a:spcPct val="90000"/>
              </a:lnSpc>
              <a:spcAft>
                <a:spcPts val="600"/>
              </a:spcAft>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228600">
              <a:lnSpc>
                <a:spcPct val="90000"/>
              </a:lnSpc>
              <a:spcAft>
                <a:spcPts val="600"/>
              </a:spcAf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Cat preys on infected birds or rodents, ingesting bradyzoites, and sexual reproduction resumes in the intestine, completing the cycle.</a:t>
            </a:r>
          </a:p>
        </p:txBody>
      </p:sp>
      <p:pic>
        <p:nvPicPr>
          <p:cNvPr id="2" name="Picture 1">
            <a:extLst>
              <a:ext uri="{FF2B5EF4-FFF2-40B4-BE49-F238E27FC236}">
                <a16:creationId xmlns:a16="http://schemas.microsoft.com/office/drawing/2014/main" id="{989C093B-AB51-1BC4-B253-0292837DE484}"/>
              </a:ext>
            </a:extLst>
          </p:cNvPr>
          <p:cNvPicPr>
            <a:picLocks noChangeAspect="1"/>
          </p:cNvPicPr>
          <p:nvPr/>
        </p:nvPicPr>
        <p:blipFill>
          <a:blip r:embed="rId2"/>
          <a:stretch>
            <a:fillRect/>
          </a:stretch>
        </p:blipFill>
        <p:spPr>
          <a:xfrm>
            <a:off x="6675653" y="598516"/>
            <a:ext cx="5311299" cy="5652655"/>
          </a:xfrm>
          <a:prstGeom prst="rect">
            <a:avLst/>
          </a:prstGeom>
        </p:spPr>
      </p:pic>
    </p:spTree>
    <p:extLst>
      <p:ext uri="{BB962C8B-B14F-4D97-AF65-F5344CB8AC3E}">
        <p14:creationId xmlns:p14="http://schemas.microsoft.com/office/powerpoint/2010/main" val="1557910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190771-D77B-DE57-E6BF-72480E4B9EF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082F39E8-75D5-1559-DB5B-CD2F271EFA69}"/>
              </a:ext>
            </a:extLst>
          </p:cNvPr>
          <p:cNvSpPr txBox="1"/>
          <p:nvPr/>
        </p:nvSpPr>
        <p:spPr>
          <a:xfrm>
            <a:off x="2166670" y="-20328"/>
            <a:ext cx="6596245" cy="3268520"/>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4800" b="1" kern="1200" dirty="0">
                <a:solidFill>
                  <a:srgbClr val="FFFFFF"/>
                </a:solidFill>
                <a:latin typeface="+mj-lt"/>
                <a:ea typeface="+mj-ea"/>
                <a:cs typeface="+mj-cs"/>
              </a:rPr>
              <a:t>Routes of Transmission</a:t>
            </a:r>
          </a:p>
        </p:txBody>
      </p:sp>
      <p:sp>
        <p:nvSpPr>
          <p:cNvPr id="19" name="Rectangle 18">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5989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0595C-C9D9-AA0C-924F-89952D1F6FB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CADB960-76DC-C8C0-AA45-35408D44C736}"/>
              </a:ext>
            </a:extLst>
          </p:cNvPr>
          <p:cNvSpPr txBox="1"/>
          <p:nvPr/>
        </p:nvSpPr>
        <p:spPr>
          <a:xfrm>
            <a:off x="685800" y="524815"/>
            <a:ext cx="10013868" cy="5324535"/>
          </a:xfrm>
          <a:prstGeom prst="rect">
            <a:avLst/>
          </a:prstGeom>
          <a:noFill/>
        </p:spPr>
        <p:txBody>
          <a:bodyPr wrap="square">
            <a:spAutoFit/>
          </a:bodyPr>
          <a:lstStyle/>
          <a:p>
            <a:endParaRPr lang="en-US" sz="2000" b="1" dirty="0">
              <a:latin typeface="Times New Roman" panose="02020603050405020304" pitchFamily="18" charset="0"/>
              <a:cs typeface="Times New Roman" panose="02020603050405020304" pitchFamily="18" charset="0"/>
            </a:endParaRPr>
          </a:p>
          <a:p>
            <a:r>
              <a:rPr lang="en-US" sz="2000" b="1" i="1" dirty="0">
                <a:latin typeface="Times New Roman" panose="02020603050405020304" pitchFamily="18" charset="0"/>
                <a:cs typeface="Times New Roman" panose="02020603050405020304" pitchFamily="18" charset="0"/>
              </a:rPr>
              <a:t>T. gondii </a:t>
            </a:r>
            <a:r>
              <a:rPr lang="en-US" sz="2000" b="1" dirty="0">
                <a:latin typeface="Times New Roman" panose="02020603050405020304" pitchFamily="18" charset="0"/>
                <a:cs typeface="Times New Roman" panose="02020603050405020304" pitchFamily="18" charset="0"/>
              </a:rPr>
              <a:t>can be transmitted to humans and animals through several well-defined routes:</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Ingestion of oocysts</a:t>
            </a:r>
          </a:p>
          <a:p>
            <a:r>
              <a:rPr lang="en-US" sz="2000" dirty="0">
                <a:latin typeface="Times New Roman" panose="02020603050405020304" pitchFamily="18" charset="0"/>
                <a:cs typeface="Times New Roman" panose="02020603050405020304" pitchFamily="18" charset="0"/>
              </a:rPr>
              <a:t>From food, water, soil, or hands contaminated with cat feces.</a:t>
            </a:r>
          </a:p>
          <a:p>
            <a:r>
              <a:rPr lang="en-US" sz="2000" dirty="0">
                <a:latin typeface="Times New Roman" panose="02020603050405020304" pitchFamily="18" charset="0"/>
                <a:cs typeface="Times New Roman" panose="02020603050405020304" pitchFamily="18" charset="0"/>
              </a:rPr>
              <a:t>Unwashed vegetables or fruits.</a:t>
            </a:r>
          </a:p>
          <a:p>
            <a:r>
              <a:rPr lang="en-US" sz="2000" dirty="0">
                <a:latin typeface="Times New Roman" panose="02020603050405020304" pitchFamily="18" charset="0"/>
                <a:cs typeface="Times New Roman" panose="02020603050405020304" pitchFamily="18" charset="0"/>
              </a:rPr>
              <a:t>Gardening or cleaning litter boxes without proper hygiene.</a:t>
            </a:r>
          </a:p>
          <a:p>
            <a:r>
              <a:rPr lang="en-US" sz="2000" b="1" dirty="0">
                <a:latin typeface="Times New Roman" panose="02020603050405020304" pitchFamily="18" charset="0"/>
                <a:cs typeface="Times New Roman" panose="02020603050405020304" pitchFamily="18" charset="0"/>
              </a:rPr>
              <a:t>Ingestion of tissue cysts (bradyzoites)</a:t>
            </a:r>
          </a:p>
          <a:p>
            <a:r>
              <a:rPr lang="en-US" sz="2000" dirty="0">
                <a:latin typeface="Times New Roman" panose="02020603050405020304" pitchFamily="18" charset="0"/>
                <a:cs typeface="Times New Roman" panose="02020603050405020304" pitchFamily="18" charset="0"/>
              </a:rPr>
              <a:t>Eating raw or undercooked meat, especially pork, lamb, and goat.</a:t>
            </a:r>
          </a:p>
          <a:p>
            <a:r>
              <a:rPr lang="en-US" sz="2000" dirty="0">
                <a:latin typeface="Times New Roman" panose="02020603050405020304" pitchFamily="18" charset="0"/>
                <a:cs typeface="Times New Roman" panose="02020603050405020304" pitchFamily="18" charset="0"/>
              </a:rPr>
              <a:t>Meat containing viable tissue cysts.</a:t>
            </a:r>
          </a:p>
          <a:p>
            <a:r>
              <a:rPr lang="en-US" sz="2000" b="1" dirty="0">
                <a:latin typeface="Times New Roman" panose="02020603050405020304" pitchFamily="18" charset="0"/>
                <a:cs typeface="Times New Roman" panose="02020603050405020304" pitchFamily="18" charset="0"/>
              </a:rPr>
              <a:t>Congenital (vertical) transmission</a:t>
            </a:r>
          </a:p>
          <a:p>
            <a:r>
              <a:rPr lang="en-US" sz="2000" dirty="0">
                <a:latin typeface="Times New Roman" panose="02020603050405020304" pitchFamily="18" charset="0"/>
                <a:cs typeface="Times New Roman" panose="02020603050405020304" pitchFamily="18" charset="0"/>
              </a:rPr>
              <a:t>From an acutely infected mother to the fetus via the placenta during pregnancy.</a:t>
            </a:r>
          </a:p>
          <a:p>
            <a:r>
              <a:rPr lang="en-US" sz="2000" dirty="0">
                <a:latin typeface="Times New Roman" panose="02020603050405020304" pitchFamily="18" charset="0"/>
                <a:cs typeface="Times New Roman" panose="02020603050405020304" pitchFamily="18" charset="0"/>
              </a:rPr>
              <a:t>Can lead to congenital toxoplasmosis.</a:t>
            </a:r>
          </a:p>
          <a:p>
            <a:r>
              <a:rPr lang="en-US" sz="2000" b="1" dirty="0">
                <a:latin typeface="Times New Roman" panose="02020603050405020304" pitchFamily="18" charset="0"/>
                <a:cs typeface="Times New Roman" panose="02020603050405020304" pitchFamily="18" charset="0"/>
              </a:rPr>
              <a:t>Blood transfusion or organ transplantation</a:t>
            </a:r>
          </a:p>
          <a:p>
            <a:r>
              <a:rPr lang="en-US" sz="2000" dirty="0">
                <a:latin typeface="Times New Roman" panose="02020603050405020304" pitchFamily="18" charset="0"/>
                <a:cs typeface="Times New Roman" panose="02020603050405020304" pitchFamily="18" charset="0"/>
              </a:rPr>
              <a:t>Rare, but possible if the donor has an active infection.</a:t>
            </a:r>
          </a:p>
          <a:p>
            <a:r>
              <a:rPr lang="en-US" sz="2000" b="1" dirty="0">
                <a:latin typeface="Times New Roman" panose="02020603050405020304" pitchFamily="18" charset="0"/>
                <a:cs typeface="Times New Roman" panose="02020603050405020304" pitchFamily="18" charset="0"/>
              </a:rPr>
              <a:t>Laboratory accidents</a:t>
            </a:r>
          </a:p>
          <a:p>
            <a:r>
              <a:rPr lang="en-US" sz="2000" dirty="0">
                <a:latin typeface="Times New Roman" panose="02020603050405020304" pitchFamily="18" charset="0"/>
                <a:cs typeface="Times New Roman" panose="02020603050405020304" pitchFamily="18" charset="0"/>
              </a:rPr>
              <a:t>Accidental inoculation or ingestion in laboratory settings (very rare).</a:t>
            </a:r>
          </a:p>
        </p:txBody>
      </p:sp>
    </p:spTree>
    <p:extLst>
      <p:ext uri="{BB962C8B-B14F-4D97-AF65-F5344CB8AC3E}">
        <p14:creationId xmlns:p14="http://schemas.microsoft.com/office/powerpoint/2010/main" val="2504191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5051B5-93DE-C627-0C3F-8E4CC1236EA7}"/>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11999B5-B5E5-958B-5078-7F2E0C0E7BAA}"/>
              </a:ext>
            </a:extLst>
          </p:cNvPr>
          <p:cNvSpPr txBox="1"/>
          <p:nvPr/>
        </p:nvSpPr>
        <p:spPr>
          <a:xfrm>
            <a:off x="2706743" y="1100010"/>
            <a:ext cx="8714945" cy="2665509"/>
          </a:xfrm>
          <a:prstGeom prst="rect">
            <a:avLst/>
          </a:prstGeom>
        </p:spPr>
        <p:txBody>
          <a:bodyPr vert="horz" lIns="91440" tIns="45720" rIns="91440" bIns="45720" rtlCol="0" anchor="b">
            <a:normAutofit/>
          </a:bodyPr>
          <a:lstStyle/>
          <a:p>
            <a:pPr algn="r">
              <a:lnSpc>
                <a:spcPct val="90000"/>
              </a:lnSpc>
              <a:spcBef>
                <a:spcPct val="0"/>
              </a:spcBef>
              <a:spcAft>
                <a:spcPts val="600"/>
              </a:spcAft>
            </a:pPr>
            <a:r>
              <a:rPr lang="en-US" sz="6100" b="1" dirty="0">
                <a:solidFill>
                  <a:schemeClr val="bg1"/>
                </a:solidFill>
                <a:latin typeface="+mj-lt"/>
                <a:ea typeface="+mj-ea"/>
                <a:cs typeface="+mj-cs"/>
              </a:rPr>
              <a:t>Pathogenic of </a:t>
            </a:r>
            <a:r>
              <a:rPr lang="en-US" sz="6100" b="1" i="1" dirty="0">
                <a:solidFill>
                  <a:schemeClr val="bg1"/>
                </a:solidFill>
                <a:latin typeface="+mj-lt"/>
                <a:ea typeface="+mj-ea"/>
                <a:cs typeface="+mj-cs"/>
              </a:rPr>
              <a:t>Toxoplasma</a:t>
            </a:r>
          </a:p>
        </p:txBody>
      </p:sp>
      <p:pic>
        <p:nvPicPr>
          <p:cNvPr id="5" name="Picture 4">
            <a:extLst>
              <a:ext uri="{FF2B5EF4-FFF2-40B4-BE49-F238E27FC236}">
                <a16:creationId xmlns:a16="http://schemas.microsoft.com/office/drawing/2014/main" id="{895D965A-03D0-9D27-8114-709095E36E63}"/>
              </a:ext>
            </a:extLst>
          </p:cNvPr>
          <p:cNvPicPr>
            <a:picLocks noChangeAspect="1"/>
          </p:cNvPicPr>
          <p:nvPr/>
        </p:nvPicPr>
        <p:blipFill>
          <a:blip r:embed="rId2"/>
          <a:srcRect r="50338" b="1"/>
          <a:stretch>
            <a:fillRect/>
          </a:stretch>
        </p:blipFill>
        <p:spPr>
          <a:xfrm>
            <a:off x="1" y="2"/>
            <a:ext cx="627008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29" name="Freeform: Shape 28">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31EC7289-8A81-ADAE-9D2F-56231F8E4196}"/>
              </a:ext>
            </a:extLst>
          </p:cNvPr>
          <p:cNvSpPr txBox="1"/>
          <p:nvPr/>
        </p:nvSpPr>
        <p:spPr>
          <a:xfrm>
            <a:off x="1787175" y="160403"/>
            <a:ext cx="9962866" cy="3178689"/>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800" i="1" kern="1200" dirty="0">
              <a:solidFill>
                <a:srgbClr val="FFFFFF"/>
              </a:solidFill>
              <a:latin typeface="+mj-lt"/>
              <a:ea typeface="+mj-ea"/>
              <a:cs typeface="+mj-cs"/>
            </a:endParaRPr>
          </a:p>
        </p:txBody>
      </p:sp>
    </p:spTree>
    <p:extLst>
      <p:ext uri="{BB962C8B-B14F-4D97-AF65-F5344CB8AC3E}">
        <p14:creationId xmlns:p14="http://schemas.microsoft.com/office/powerpoint/2010/main" val="8593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DC5EF-6773-8F65-BCA0-5E67504B69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3AEBF2A-91E7-5C6F-6B17-AFD4E55FA194}"/>
              </a:ext>
            </a:extLst>
          </p:cNvPr>
          <p:cNvSpPr txBox="1"/>
          <p:nvPr/>
        </p:nvSpPr>
        <p:spPr>
          <a:xfrm>
            <a:off x="210786" y="358287"/>
            <a:ext cx="11415157" cy="3477875"/>
          </a:xfrm>
          <a:prstGeom prst="rect">
            <a:avLst/>
          </a:prstGeom>
          <a:noFill/>
        </p:spPr>
        <p:txBody>
          <a:bodyPr wrap="square">
            <a:spAutoFit/>
          </a:bodyPr>
          <a:lstStyle/>
          <a:p>
            <a:pPr marL="342900" indent="-342900">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In immunocompetent humans:</a:t>
            </a:r>
          </a:p>
          <a:p>
            <a:endParaRPr lang="en-US"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infection with Toxoplasma gondii occurs through ingestion of sporulated oocysts from contaminated food, water, or soil, or tissue cysts (bradyzoites) in undercooked meat. After ingestion, the parasites are released in the intestine and differentiate into tachyzoites, which invade host cells and disseminate via the bloodstream to various tissues.</a:t>
            </a:r>
          </a:p>
          <a:p>
            <a:r>
              <a:rPr lang="en-US" sz="2000" dirty="0">
                <a:latin typeface="Times New Roman" panose="02020603050405020304" pitchFamily="18" charset="0"/>
                <a:cs typeface="Times New Roman" panose="02020603050405020304" pitchFamily="18" charset="0"/>
              </a:rPr>
              <a:t>The host immune response is predominantly cell-mediated, with macrophages and dendritic cells producing interleukin-12 (IL-12) that activates NK cells and CD4⁺/CD8⁺ T lymphocytes. These cells secrete interferon-gamma (IFN-γ), which inhibits tachyzoite replication and drives their conversion into bradyzoites. Consequently, the parasite persists as latent tissue cysts mainly in the brain, muscles, and eyes, remaining dormant and asymptomatic for life in immunocompetent individuals</a:t>
            </a:r>
          </a:p>
        </p:txBody>
      </p:sp>
    </p:spTree>
    <p:extLst>
      <p:ext uri="{BB962C8B-B14F-4D97-AF65-F5344CB8AC3E}">
        <p14:creationId xmlns:p14="http://schemas.microsoft.com/office/powerpoint/2010/main" val="885581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963F5-BE10-1E40-CE3D-4312BF9F66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453901F-EB51-AFAC-5775-A5E65C6093A6}"/>
              </a:ext>
            </a:extLst>
          </p:cNvPr>
          <p:cNvSpPr txBox="1"/>
          <p:nvPr/>
        </p:nvSpPr>
        <p:spPr>
          <a:xfrm>
            <a:off x="175160" y="821424"/>
            <a:ext cx="10393879" cy="4401205"/>
          </a:xfrm>
          <a:prstGeom prst="rect">
            <a:avLst/>
          </a:prstGeom>
          <a:noFill/>
        </p:spPr>
        <p:txBody>
          <a:bodyPr wrap="square">
            <a:spAutoFit/>
          </a:bodyPr>
          <a:lstStyle/>
          <a:p>
            <a:pPr marL="342900" indent="-342900">
              <a:buFont typeface="Wingdings" panose="05000000000000000000" pitchFamily="2" charset="2"/>
              <a:buChar char="q"/>
            </a:pPr>
            <a:r>
              <a:rPr lang="en-US" sz="2000" b="1" dirty="0">
                <a:latin typeface="Times New Roman" panose="02020603050405020304" pitchFamily="18" charset="0"/>
                <a:cs typeface="Times New Roman" panose="02020603050405020304" pitchFamily="18" charset="0"/>
              </a:rPr>
              <a:t>In pregnant women </a:t>
            </a:r>
          </a:p>
          <a:p>
            <a:endParaRPr lang="en-US"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primary infection during pregnancy is of particular concern due to the risk of transplacental transmission. The severity of fetal effects depends on the trimester of infection:</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First trimester: </a:t>
            </a:r>
            <a:r>
              <a:rPr lang="en-US" sz="2000" dirty="0">
                <a:latin typeface="Times New Roman" panose="02020603050405020304" pitchFamily="18" charset="0"/>
                <a:cs typeface="Times New Roman" panose="02020603050405020304" pitchFamily="18" charset="0"/>
              </a:rPr>
              <a:t>Highest risk of severe outcomes, including miscarriage, intrauterine fetal death, or major congenital abnormalities, especially involving the brain and eyes.</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Second trimester: </a:t>
            </a:r>
            <a:r>
              <a:rPr lang="en-US" sz="2000" dirty="0">
                <a:latin typeface="Times New Roman" panose="02020603050405020304" pitchFamily="18" charset="0"/>
                <a:cs typeface="Times New Roman" panose="02020603050405020304" pitchFamily="18" charset="0"/>
              </a:rPr>
              <a:t>May lead to neurological and ocular complications such as hydrocephalus, intracranial calcifications, and chorioretinitis.</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Third trimester: </a:t>
            </a:r>
            <a:r>
              <a:rPr lang="en-US" sz="2000" dirty="0">
                <a:latin typeface="Times New Roman" panose="02020603050405020304" pitchFamily="18" charset="0"/>
                <a:cs typeface="Times New Roman" panose="02020603050405020304" pitchFamily="18" charset="0"/>
              </a:rPr>
              <a:t>Infection is usually milder at birth, and infants may be asymptomatic initially, though late-onset visual or neurodevelopmental problems can occur later in life.</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4923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5A40AB-2347-986D-FAA4-1941B192AF7E}"/>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1BE5B15-B010-3447-E65D-0AD8A499FEB9}"/>
              </a:ext>
            </a:extLst>
          </p:cNvPr>
          <p:cNvSpPr txBox="1"/>
          <p:nvPr/>
        </p:nvSpPr>
        <p:spPr>
          <a:xfrm>
            <a:off x="6392583" y="914400"/>
            <a:ext cx="5045722" cy="5441949"/>
          </a:xfrm>
          <a:prstGeom prst="rect">
            <a:avLst/>
          </a:prstGeom>
        </p:spPr>
        <p:txBody>
          <a:bodyPr vert="horz" lIns="91440" tIns="45720" rIns="91440" bIns="45720" rtlCol="0" anchor="t">
            <a:normAutofit/>
          </a:bodyPr>
          <a:lstStyle/>
          <a:p>
            <a:pPr>
              <a:lnSpc>
                <a:spcPct val="90000"/>
              </a:lnSpc>
              <a:spcAft>
                <a:spcPts val="600"/>
              </a:spcAft>
            </a:pPr>
            <a:r>
              <a:rPr lang="en-US" sz="1400" b="1" dirty="0">
                <a:solidFill>
                  <a:schemeClr val="tx1">
                    <a:alpha val="80000"/>
                  </a:schemeClr>
                </a:solidFill>
              </a:rPr>
              <a:t> </a:t>
            </a:r>
            <a:r>
              <a:rPr lang="en-US" sz="2000" b="1" dirty="0">
                <a:solidFill>
                  <a:schemeClr val="tx1">
                    <a:alpha val="80000"/>
                  </a:schemeClr>
                </a:solidFill>
                <a:latin typeface="Times New Roman" panose="02020603050405020304" pitchFamily="18" charset="0"/>
                <a:cs typeface="Times New Roman" panose="02020603050405020304" pitchFamily="18" charset="0"/>
              </a:rPr>
              <a:t>Congenital toxoplasmosis </a:t>
            </a:r>
          </a:p>
          <a:p>
            <a:pPr indent="-228600">
              <a:lnSpc>
                <a:spcPct val="90000"/>
              </a:lnSpc>
              <a:spcAft>
                <a:spcPts val="600"/>
              </a:spcAft>
              <a:buFont typeface="Arial" panose="020B0604020202020204" pitchFamily="34" charset="0"/>
              <a:buChar char="•"/>
            </a:pPr>
            <a:endParaRPr lang="en-US" sz="2000" b="1" dirty="0">
              <a:solidFill>
                <a:schemeClr val="tx1">
                  <a:alpha val="80000"/>
                </a:schemeClr>
              </a:solidFill>
              <a:latin typeface="Times New Roman" panose="02020603050405020304" pitchFamily="18" charset="0"/>
              <a:cs typeface="Times New Roman" panose="02020603050405020304" pitchFamily="18" charset="0"/>
            </a:endParaRPr>
          </a:p>
          <a:p>
            <a:pPr indent="-228600">
              <a:lnSpc>
                <a:spcPct val="90000"/>
              </a:lnSpc>
              <a:spcAft>
                <a:spcPts val="600"/>
              </a:spcAft>
              <a:buFont typeface="Arial" panose="020B0604020202020204" pitchFamily="34" charset="0"/>
              <a:buChar char="•"/>
            </a:pPr>
            <a:r>
              <a:rPr lang="en-US" sz="2000" dirty="0">
                <a:solidFill>
                  <a:schemeClr val="tx1">
                    <a:alpha val="80000"/>
                  </a:schemeClr>
                </a:solidFill>
                <a:latin typeface="Times New Roman" panose="02020603050405020304" pitchFamily="18" charset="0"/>
                <a:cs typeface="Times New Roman" panose="02020603050405020304" pitchFamily="18" charset="0"/>
              </a:rPr>
              <a:t>occurs when a pregnant woman acquires a primary infection with Toxoplasma gondii during pregnancy and the parasite crosses the placenta to infect the fetus. The risk of transmission increases with gestational age, while the severity of fetal damage is greater when infection occurs early in pregnancy. Clinical manifestations include the classic triad of chorioretinitis, hydrocephalus, and intracranial calcifications, along with possible miscarriage or stillbirth in severe cases. Some infected infants may appear asymptomatic at birth but can develop visual, neurological, or developmental impairments later in life.</a:t>
            </a:r>
          </a:p>
        </p:txBody>
      </p:sp>
      <p:cxnSp>
        <p:nvCxnSpPr>
          <p:cNvPr id="24" name="Straight Connector 2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9D42CED-706B-2702-1E2D-BAA47FB839BD}"/>
              </a:ext>
            </a:extLst>
          </p:cNvPr>
          <p:cNvPicPr>
            <a:picLocks noChangeAspect="1"/>
          </p:cNvPicPr>
          <p:nvPr/>
        </p:nvPicPr>
        <p:blipFill>
          <a:blip r:embed="rId2"/>
          <a:stretch>
            <a:fillRect/>
          </a:stretch>
        </p:blipFill>
        <p:spPr>
          <a:xfrm>
            <a:off x="0" y="0"/>
            <a:ext cx="5759863" cy="6858000"/>
          </a:xfrm>
          <a:prstGeom prst="rect">
            <a:avLst/>
          </a:prstGeom>
        </p:spPr>
      </p:pic>
    </p:spTree>
    <p:extLst>
      <p:ext uri="{BB962C8B-B14F-4D97-AF65-F5344CB8AC3E}">
        <p14:creationId xmlns:p14="http://schemas.microsoft.com/office/powerpoint/2010/main" val="4122803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212533-B736-2F9F-0D9C-A7FA057EE102}"/>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0B10CF4-F365-AAE4-0978-D1D25A068116}"/>
              </a:ext>
            </a:extLst>
          </p:cNvPr>
          <p:cNvSpPr txBox="1"/>
          <p:nvPr/>
        </p:nvSpPr>
        <p:spPr>
          <a:xfrm>
            <a:off x="470064" y="1157639"/>
            <a:ext cx="5313219" cy="3843666"/>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endParaRPr lang="en-US" sz="1700" dirty="0"/>
          </a:p>
          <a:p>
            <a:pPr marL="400050" indent="-285750">
              <a:lnSpc>
                <a:spcPct val="90000"/>
              </a:lnSpc>
              <a:spcAft>
                <a:spcPts val="600"/>
              </a:spcAft>
              <a:buFont typeface="Wingdings" panose="05000000000000000000" pitchFamily="2" charset="2"/>
              <a:buChar char="q"/>
            </a:pPr>
            <a:r>
              <a:rPr lang="en-US" sz="1700" dirty="0"/>
              <a:t> </a:t>
            </a:r>
            <a:r>
              <a:rPr lang="en-US" sz="2000" b="1" dirty="0">
                <a:latin typeface="Times New Roman" panose="02020603050405020304" pitchFamily="18" charset="0"/>
                <a:cs typeface="Times New Roman" panose="02020603050405020304" pitchFamily="18" charset="0"/>
              </a:rPr>
              <a:t>In immunocompromised individuals</a:t>
            </a:r>
          </a:p>
          <a:p>
            <a:pPr marL="114300">
              <a:lnSpc>
                <a:spcPct val="90000"/>
              </a:lnSpc>
              <a:spcAft>
                <a:spcPts val="600"/>
              </a:spcAft>
            </a:pPr>
            <a:endParaRPr lang="en-US" sz="2000" b="1" dirty="0">
              <a:latin typeface="Times New Roman" panose="02020603050405020304" pitchFamily="18" charset="0"/>
              <a:cs typeface="Times New Roman" panose="02020603050405020304" pitchFamily="18" charset="0"/>
            </a:endParaRPr>
          </a:p>
          <a:p>
            <a:pPr marL="114300">
              <a:lnSpc>
                <a:spcPct val="90000"/>
              </a:lnSpc>
              <a:spcAft>
                <a:spcPts val="600"/>
              </a:spcAft>
            </a:pPr>
            <a:r>
              <a:rPr lang="en-US" sz="2000" dirty="0">
                <a:latin typeface="Times New Roman" panose="02020603050405020304" pitchFamily="18" charset="0"/>
                <a:cs typeface="Times New Roman" panose="02020603050405020304" pitchFamily="18" charset="0"/>
              </a:rPr>
              <a:t> such as patients with HIV/AIDS, cancer, or organ transplant recipients, toxoplasmosis may result from reactivation of latent infection and cause severe, life-threatening complications. The most common manifestation is </a:t>
            </a:r>
            <a:r>
              <a:rPr lang="en-US" sz="2000" dirty="0" err="1">
                <a:latin typeface="Times New Roman" panose="02020603050405020304" pitchFamily="18" charset="0"/>
                <a:cs typeface="Times New Roman" panose="02020603050405020304" pitchFamily="18" charset="0"/>
              </a:rPr>
              <a:t>toxoplasmic</a:t>
            </a:r>
            <a:r>
              <a:rPr lang="en-US" sz="2000" dirty="0">
                <a:latin typeface="Times New Roman" panose="02020603050405020304" pitchFamily="18" charset="0"/>
                <a:cs typeface="Times New Roman" panose="02020603050405020304" pitchFamily="18" charset="0"/>
              </a:rPr>
              <a:t> encephalitis, presenting with headache, seizures, altered mental status, or coma. Other possible complications include pneumonitis, myocarditis, and chorioretinitis, and prompt treatment is essential.</a:t>
            </a:r>
          </a:p>
        </p:txBody>
      </p:sp>
      <p:pic>
        <p:nvPicPr>
          <p:cNvPr id="4" name="Picture 3">
            <a:extLst>
              <a:ext uri="{FF2B5EF4-FFF2-40B4-BE49-F238E27FC236}">
                <a16:creationId xmlns:a16="http://schemas.microsoft.com/office/drawing/2014/main" id="{1B87EDC1-DCCA-5375-A655-8CD1651915CE}"/>
              </a:ext>
            </a:extLst>
          </p:cNvPr>
          <p:cNvPicPr>
            <a:picLocks noChangeAspect="1"/>
          </p:cNvPicPr>
          <p:nvPr/>
        </p:nvPicPr>
        <p:blipFill>
          <a:blip r:embed="rId2"/>
          <a:srcRect l="13053"/>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146307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2F3E4D-3E13-27ED-666A-2DB43BF04DE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7495E97-614E-6CD7-C60A-88C85E582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5E1E298-86CE-3404-A42D-4253B2DA2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69D3630-2D9E-C5C1-3797-62AA4EAE8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33B04A7-CD0D-3BC3-9FF8-E93090107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BC6F4F-BECE-908B-CC3C-DD0DC8DFC6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DC876A2-F506-D4D4-A636-0C632F2BF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2DE3941-C31B-6F5E-A00E-85A0A49654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6F49191-D753-A1F5-C601-AE190B7985E6}"/>
              </a:ext>
            </a:extLst>
          </p:cNvPr>
          <p:cNvSpPr txBox="1"/>
          <p:nvPr/>
        </p:nvSpPr>
        <p:spPr>
          <a:xfrm>
            <a:off x="1787175" y="160403"/>
            <a:ext cx="9962866" cy="3178689"/>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800" i="1" kern="1200" dirty="0">
              <a:solidFill>
                <a:srgbClr val="FFFFFF"/>
              </a:solidFill>
              <a:latin typeface="+mj-lt"/>
              <a:ea typeface="+mj-ea"/>
              <a:cs typeface="+mj-cs"/>
            </a:endParaRPr>
          </a:p>
        </p:txBody>
      </p:sp>
      <p:sp>
        <p:nvSpPr>
          <p:cNvPr id="22" name="Rectangle 21">
            <a:extLst>
              <a:ext uri="{FF2B5EF4-FFF2-40B4-BE49-F238E27FC236}">
                <a16:creationId xmlns:a16="http://schemas.microsoft.com/office/drawing/2014/main" id="{B5CB7EDF-998B-740D-BFE5-4B589600B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024BCAB-7A28-27BD-A477-A743FE4B4BCB}"/>
              </a:ext>
            </a:extLst>
          </p:cNvPr>
          <p:cNvSpPr txBox="1"/>
          <p:nvPr/>
        </p:nvSpPr>
        <p:spPr>
          <a:xfrm>
            <a:off x="589268" y="2707908"/>
            <a:ext cx="11610927" cy="830997"/>
          </a:xfrm>
          <a:prstGeom prst="rect">
            <a:avLst/>
          </a:prstGeom>
          <a:noFill/>
        </p:spPr>
        <p:txBody>
          <a:bodyPr wrap="square">
            <a:spAutoFit/>
          </a:bodyPr>
          <a:lstStyle/>
          <a:p>
            <a:r>
              <a:rPr lang="en-US" sz="4800" b="1" dirty="0">
                <a:solidFill>
                  <a:schemeClr val="bg1"/>
                </a:solidFill>
              </a:rPr>
              <a:t>How to Reduce the risk of Toxoplasmosis </a:t>
            </a:r>
          </a:p>
        </p:txBody>
      </p:sp>
    </p:spTree>
    <p:extLst>
      <p:ext uri="{BB962C8B-B14F-4D97-AF65-F5344CB8AC3E}">
        <p14:creationId xmlns:p14="http://schemas.microsoft.com/office/powerpoint/2010/main" val="795940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8D579-1E33-C9F1-C001-7524C43240D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9B017C-B39E-A7EB-415A-1DF26C094ECE}"/>
              </a:ext>
            </a:extLst>
          </p:cNvPr>
          <p:cNvPicPr>
            <a:picLocks noChangeAspect="1"/>
          </p:cNvPicPr>
          <p:nvPr/>
        </p:nvPicPr>
        <p:blipFill>
          <a:blip r:embed="rId2"/>
          <a:stretch>
            <a:fillRect/>
          </a:stretch>
        </p:blipFill>
        <p:spPr>
          <a:xfrm>
            <a:off x="0" y="0"/>
            <a:ext cx="11887200" cy="6858000"/>
          </a:xfrm>
          <a:prstGeom prst="rect">
            <a:avLst/>
          </a:prstGeom>
        </p:spPr>
      </p:pic>
    </p:spTree>
    <p:extLst>
      <p:ext uri="{BB962C8B-B14F-4D97-AF65-F5344CB8AC3E}">
        <p14:creationId xmlns:p14="http://schemas.microsoft.com/office/powerpoint/2010/main" val="42068997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a:extLst>
            <a:ext uri="{FF2B5EF4-FFF2-40B4-BE49-F238E27FC236}">
              <a16:creationId xmlns:a16="http://schemas.microsoft.com/office/drawing/2014/main" id="{08AEBF5A-EDFB-47E3-600A-1C8B689F2BEB}"/>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1592557-83B7-F71A-C618-BA68D53FC093}"/>
              </a:ext>
            </a:extLst>
          </p:cNvPr>
          <p:cNvPicPr>
            <a:picLocks noChangeAspect="1"/>
          </p:cNvPicPr>
          <p:nvPr/>
        </p:nvPicPr>
        <p:blipFill>
          <a:blip r:embed="rId2">
            <a:alphaModFix amt="50000"/>
          </a:blip>
          <a:srcRect b="15730"/>
          <a:stretch>
            <a:fillRect/>
          </a:stretch>
        </p:blipFill>
        <p:spPr>
          <a:xfrm>
            <a:off x="20" y="1"/>
            <a:ext cx="12191980" cy="6857999"/>
          </a:xfrm>
          <a:prstGeom prst="rect">
            <a:avLst/>
          </a:prstGeom>
        </p:spPr>
      </p:pic>
      <p:sp>
        <p:nvSpPr>
          <p:cNvPr id="4" name="TextBox 3">
            <a:extLst>
              <a:ext uri="{FF2B5EF4-FFF2-40B4-BE49-F238E27FC236}">
                <a16:creationId xmlns:a16="http://schemas.microsoft.com/office/drawing/2014/main" id="{BF276C60-2680-49D3-2F92-48B115C78A45}"/>
              </a:ext>
            </a:extLst>
          </p:cNvPr>
          <p:cNvSpPr txBox="1"/>
          <p:nvPr/>
        </p:nvSpPr>
        <p:spPr>
          <a:xfrm>
            <a:off x="1524000" y="1122362"/>
            <a:ext cx="9144000" cy="290051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a:solidFill>
                  <a:srgbClr val="FFFFFF"/>
                </a:solidFill>
                <a:latin typeface="+mj-lt"/>
                <a:ea typeface="+mj-ea"/>
                <a:cs typeface="+mj-cs"/>
              </a:rPr>
              <a:t>Diagnosis of Toxoplasmosis </a:t>
            </a:r>
          </a:p>
        </p:txBody>
      </p:sp>
      <p:sp>
        <p:nvSpPr>
          <p:cNvPr id="3" name="TextBox 2">
            <a:extLst>
              <a:ext uri="{FF2B5EF4-FFF2-40B4-BE49-F238E27FC236}">
                <a16:creationId xmlns:a16="http://schemas.microsoft.com/office/drawing/2014/main" id="{00F1665C-AA3F-40F1-1586-BC3B5A1F2C11}"/>
              </a:ext>
            </a:extLst>
          </p:cNvPr>
          <p:cNvSpPr txBox="1"/>
          <p:nvPr/>
        </p:nvSpPr>
        <p:spPr>
          <a:xfrm>
            <a:off x="1787175" y="160403"/>
            <a:ext cx="9962866" cy="3178689"/>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800" i="1" kern="1200" dirty="0">
              <a:solidFill>
                <a:srgbClr val="FFFFFF"/>
              </a:solidFill>
              <a:latin typeface="+mj-lt"/>
              <a:ea typeface="+mj-ea"/>
              <a:cs typeface="+mj-cs"/>
            </a:endParaRPr>
          </a:p>
        </p:txBody>
      </p:sp>
    </p:spTree>
    <p:extLst>
      <p:ext uri="{BB962C8B-B14F-4D97-AF65-F5344CB8AC3E}">
        <p14:creationId xmlns:p14="http://schemas.microsoft.com/office/powerpoint/2010/main" val="401490329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851005A-9E00-2F54-61F0-6EF3F3063EE5}"/>
              </a:ext>
            </a:extLst>
          </p:cNvPr>
          <p:cNvSpPr txBox="1"/>
          <p:nvPr/>
        </p:nvSpPr>
        <p:spPr>
          <a:xfrm>
            <a:off x="650173" y="718135"/>
            <a:ext cx="9526979" cy="2862322"/>
          </a:xfrm>
          <a:prstGeom prst="rect">
            <a:avLst/>
          </a:prstGeom>
          <a:noFill/>
        </p:spPr>
        <p:txBody>
          <a:bodyPr wrap="square">
            <a:spAutoFit/>
          </a:bodyPr>
          <a:lstStyle/>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Serology </a:t>
            </a:r>
          </a:p>
          <a:p>
            <a:r>
              <a:rPr lang="en-US" sz="2000" dirty="0">
                <a:latin typeface="Times New Roman" panose="02020603050405020304" pitchFamily="18" charset="0"/>
                <a:cs typeface="Times New Roman" panose="02020603050405020304" pitchFamily="18" charset="0"/>
              </a:rPr>
              <a:t>mainly diagnosed by serological tests detecting anti-Toxoplasma IgM and IgG antibodies.</a:t>
            </a:r>
          </a:p>
          <a:p>
            <a:r>
              <a:rPr lang="en-US" sz="2000" dirty="0">
                <a:latin typeface="Times New Roman" panose="02020603050405020304" pitchFamily="18" charset="0"/>
                <a:cs typeface="Times New Roman" panose="02020603050405020304" pitchFamily="18" charset="0"/>
              </a:rPr>
              <a:t> </a:t>
            </a:r>
          </a:p>
          <a:p>
            <a:r>
              <a:rPr lang="en-US" sz="2000" b="1" dirty="0">
                <a:latin typeface="Times New Roman" panose="02020603050405020304" pitchFamily="18" charset="0"/>
                <a:cs typeface="Times New Roman" panose="02020603050405020304" pitchFamily="18" charset="0"/>
              </a:rPr>
              <a:t>PCR </a:t>
            </a:r>
          </a:p>
          <a:p>
            <a:r>
              <a:rPr lang="en-US" sz="2000" dirty="0">
                <a:latin typeface="Times New Roman" panose="02020603050405020304" pitchFamily="18" charset="0"/>
                <a:cs typeface="Times New Roman" panose="02020603050405020304" pitchFamily="18" charset="0"/>
              </a:rPr>
              <a:t>used in congenital and immunocompromised cases to detect parasite DNA.</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CT scan, MRI</a:t>
            </a:r>
          </a:p>
          <a:p>
            <a:r>
              <a:rPr lang="en-US" sz="2000" dirty="0">
                <a:latin typeface="Times New Roman" panose="02020603050405020304" pitchFamily="18" charset="0"/>
                <a:cs typeface="Times New Roman" panose="02020603050405020304" pitchFamily="18" charset="0"/>
              </a:rPr>
              <a:t> used to support the diagnosis, especially in cases of </a:t>
            </a:r>
            <a:r>
              <a:rPr lang="en-US" sz="2000" dirty="0" err="1">
                <a:latin typeface="Times New Roman" panose="02020603050405020304" pitchFamily="18" charset="0"/>
                <a:cs typeface="Times New Roman" panose="02020603050405020304" pitchFamily="18" charset="0"/>
              </a:rPr>
              <a:t>toxoplasmic</a:t>
            </a:r>
            <a:r>
              <a:rPr lang="en-US" sz="2000" dirty="0">
                <a:latin typeface="Times New Roman" panose="02020603050405020304" pitchFamily="18" charset="0"/>
                <a:cs typeface="Times New Roman" panose="02020603050405020304" pitchFamily="18" charset="0"/>
              </a:rPr>
              <a:t> encephalitis</a:t>
            </a:r>
          </a:p>
        </p:txBody>
      </p:sp>
    </p:spTree>
    <p:extLst>
      <p:ext uri="{BB962C8B-B14F-4D97-AF65-F5344CB8AC3E}">
        <p14:creationId xmlns:p14="http://schemas.microsoft.com/office/powerpoint/2010/main" val="36025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AE2094-80AB-AD0F-8EBB-89724919735C}"/>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1BD636-B7AA-C056-C028-03BD91E98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906E186-91CB-887C-55D9-4D42E28F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E08DF7-73BA-56A5-8685-5E6400DFB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B9996E-6921-0B98-F906-B62194532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880604C-FF02-6B62-2113-E90071018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CFBF977-9149-2382-2171-9ECA51A18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C0E87CC-B14A-8842-3821-7D07D61099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53D0CDA-8DF6-6A1D-9ECB-8114B5C3C933}"/>
              </a:ext>
            </a:extLst>
          </p:cNvPr>
          <p:cNvSpPr txBox="1"/>
          <p:nvPr/>
        </p:nvSpPr>
        <p:spPr>
          <a:xfrm>
            <a:off x="1787175" y="160403"/>
            <a:ext cx="9962866" cy="3178689"/>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4800" i="1" kern="1200" dirty="0">
              <a:solidFill>
                <a:srgbClr val="FFFFFF"/>
              </a:solidFill>
              <a:latin typeface="+mj-lt"/>
              <a:ea typeface="+mj-ea"/>
              <a:cs typeface="+mj-cs"/>
            </a:endParaRPr>
          </a:p>
        </p:txBody>
      </p:sp>
      <p:sp>
        <p:nvSpPr>
          <p:cNvPr id="22" name="Rectangle 21">
            <a:extLst>
              <a:ext uri="{FF2B5EF4-FFF2-40B4-BE49-F238E27FC236}">
                <a16:creationId xmlns:a16="http://schemas.microsoft.com/office/drawing/2014/main" id="{49A8B8C9-AC82-C762-7647-A17285FE45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26954B7-36CB-62A2-661D-01BCFCD36790}"/>
              </a:ext>
            </a:extLst>
          </p:cNvPr>
          <p:cNvSpPr txBox="1"/>
          <p:nvPr/>
        </p:nvSpPr>
        <p:spPr>
          <a:xfrm>
            <a:off x="3018313" y="2687912"/>
            <a:ext cx="6115792" cy="830997"/>
          </a:xfrm>
          <a:prstGeom prst="rect">
            <a:avLst/>
          </a:prstGeom>
          <a:noFill/>
        </p:spPr>
        <p:txBody>
          <a:bodyPr wrap="square">
            <a:spAutoFit/>
          </a:bodyPr>
          <a:lstStyle/>
          <a:p>
            <a:r>
              <a:rPr lang="en-US" sz="4800" b="1" dirty="0">
                <a:solidFill>
                  <a:srgbClr val="FFFFFF"/>
                </a:solidFill>
              </a:rPr>
              <a:t>Misconceptions</a:t>
            </a:r>
            <a:endParaRPr lang="en-US" sz="4800" b="1" dirty="0"/>
          </a:p>
        </p:txBody>
      </p:sp>
    </p:spTree>
    <p:extLst>
      <p:ext uri="{BB962C8B-B14F-4D97-AF65-F5344CB8AC3E}">
        <p14:creationId xmlns:p14="http://schemas.microsoft.com/office/powerpoint/2010/main" val="3900792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17AA59-4EE9-BEBD-06DA-8BC482C1D367}"/>
              </a:ext>
            </a:extLst>
          </p:cNvPr>
          <p:cNvSpPr txBox="1"/>
          <p:nvPr/>
        </p:nvSpPr>
        <p:spPr>
          <a:xfrm>
            <a:off x="3048990" y="3247303"/>
            <a:ext cx="6097978" cy="369332"/>
          </a:xfrm>
          <a:prstGeom prst="rect">
            <a:avLst/>
          </a:prstGeom>
          <a:noFill/>
        </p:spPr>
        <p:txBody>
          <a:bodyPr wrap="square">
            <a:spAutoFit/>
          </a:bodyPr>
          <a:lstStyle/>
          <a:p>
            <a:r>
              <a:rPr lang="en-US" sz="1800" dirty="0">
                <a:solidFill>
                  <a:srgbClr val="FFFFFF"/>
                </a:solidFill>
              </a:rPr>
              <a:t>misconceptions</a:t>
            </a:r>
            <a:endParaRPr lang="en-US" dirty="0"/>
          </a:p>
        </p:txBody>
      </p:sp>
      <p:sp>
        <p:nvSpPr>
          <p:cNvPr id="5" name="TextBox 4">
            <a:extLst>
              <a:ext uri="{FF2B5EF4-FFF2-40B4-BE49-F238E27FC236}">
                <a16:creationId xmlns:a16="http://schemas.microsoft.com/office/drawing/2014/main" id="{95AEA041-376D-90AD-256E-9750AA6B34A3}"/>
              </a:ext>
            </a:extLst>
          </p:cNvPr>
          <p:cNvSpPr txBox="1"/>
          <p:nvPr/>
        </p:nvSpPr>
        <p:spPr>
          <a:xfrm>
            <a:off x="507175" y="434184"/>
            <a:ext cx="11177650" cy="6709529"/>
          </a:xfrm>
          <a:prstGeom prst="rect">
            <a:avLst/>
          </a:prstGeom>
          <a:noFill/>
        </p:spPr>
        <p:txBody>
          <a:bodyPr wrap="square">
            <a:spAutoFit/>
          </a:bodyPr>
          <a:lstStyle/>
          <a:p>
            <a:endParaRPr lang="en-US" dirty="0"/>
          </a:p>
          <a:p>
            <a:pPr marL="400050" indent="-400050">
              <a:buAutoNum type="romanUcPeriod"/>
            </a:pPr>
            <a:r>
              <a:rPr lang="en-US" sz="2000" b="1" dirty="0">
                <a:latin typeface="Times New Roman" panose="02020603050405020304" pitchFamily="18" charset="0"/>
                <a:cs typeface="Times New Roman" panose="02020603050405020304" pitchFamily="18" charset="0"/>
              </a:rPr>
              <a:t>General</a:t>
            </a:r>
          </a:p>
          <a:p>
            <a:endParaRPr lang="en-US"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Toxoplasmosis is a rare disease.</a:t>
            </a:r>
          </a:p>
          <a:p>
            <a:r>
              <a:rPr lang="en-US" sz="2000" dirty="0">
                <a:latin typeface="Times New Roman" panose="02020603050405020304" pitchFamily="18" charset="0"/>
                <a:cs typeface="Times New Roman" panose="02020603050405020304" pitchFamily="18" charset="0"/>
              </a:rPr>
              <a:t>✔️ The parasite is widespread worldwide, and many infections are asymptomatic.</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Infection occurs only through cats.</a:t>
            </a:r>
          </a:p>
          <a:p>
            <a:r>
              <a:rPr lang="en-US" sz="2000" dirty="0">
                <a:latin typeface="Times New Roman" panose="02020603050405020304" pitchFamily="18" charset="0"/>
                <a:cs typeface="Times New Roman" panose="02020603050405020304" pitchFamily="18" charset="0"/>
              </a:rPr>
              <a:t>✔️ The most common sources are undercooked meat and contaminated vegetables or water.</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Every toxoplasmosis infection is dangerous.</a:t>
            </a:r>
          </a:p>
          <a:p>
            <a:r>
              <a:rPr lang="en-US" sz="2000" dirty="0">
                <a:latin typeface="Times New Roman" panose="02020603050405020304" pitchFamily="18" charset="0"/>
                <a:cs typeface="Times New Roman" panose="02020603050405020304" pitchFamily="18" charset="0"/>
              </a:rPr>
              <a:t>✔️  In healthy individuals, infection is usually mild or unnoticed.</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Toxoplasmosis affects only pregnant women.</a:t>
            </a:r>
          </a:p>
          <a:p>
            <a:r>
              <a:rPr lang="en-US" sz="2000" dirty="0">
                <a:latin typeface="Times New Roman" panose="02020603050405020304" pitchFamily="18" charset="0"/>
                <a:cs typeface="Times New Roman" panose="02020603050405020304" pitchFamily="18" charset="0"/>
              </a:rPr>
              <a:t>✔️ Anyone can be infected, but primary infection during pregnancy carries the highest risk.</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Toxoplasmosis spreads easily from person to person.</a:t>
            </a:r>
          </a:p>
          <a:p>
            <a:r>
              <a:rPr lang="en-US" sz="2000" dirty="0">
                <a:latin typeface="Times New Roman" panose="02020603050405020304" pitchFamily="18" charset="0"/>
                <a:cs typeface="Times New Roman" panose="02020603050405020304" pitchFamily="18" charset="0"/>
              </a:rPr>
              <a:t>✔️  Person-to-person transmission is rare and occurs only in special cases such as congenital infection or blood transfusion.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047997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AED96-31DD-F03B-6C96-17DE9ABFB94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4094A71-E4E9-5DC2-254E-ECE2CDB239A3}"/>
              </a:ext>
            </a:extLst>
          </p:cNvPr>
          <p:cNvSpPr txBox="1"/>
          <p:nvPr/>
        </p:nvSpPr>
        <p:spPr>
          <a:xfrm>
            <a:off x="275607" y="742981"/>
            <a:ext cx="11338461" cy="5016758"/>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II. Specific ( Cat Owners)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Cats must be removed from the home during pregnancy.</a:t>
            </a:r>
          </a:p>
          <a:p>
            <a:r>
              <a:rPr lang="en-US" sz="2000" dirty="0">
                <a:latin typeface="Times New Roman" panose="02020603050405020304" pitchFamily="18" charset="0"/>
                <a:cs typeface="Times New Roman" panose="02020603050405020304" pitchFamily="18" charset="0"/>
              </a:rPr>
              <a:t>✔️ Cats can be safely kept with simple precautions.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Toxoplasma is transmitted by touching cats.</a:t>
            </a:r>
          </a:p>
          <a:p>
            <a:r>
              <a:rPr lang="en-US" sz="2000" dirty="0">
                <a:latin typeface="Times New Roman" panose="02020603050405020304" pitchFamily="18" charset="0"/>
                <a:cs typeface="Times New Roman" panose="02020603050405020304" pitchFamily="18" charset="0"/>
              </a:rPr>
              <a:t>✔️ The parasite is not transmitted through cat fur or casual contact.</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Cats shed the parasite throughout their lives.</a:t>
            </a:r>
          </a:p>
          <a:p>
            <a:r>
              <a:rPr lang="en-US" sz="2000" dirty="0">
                <a:latin typeface="Times New Roman" panose="02020603050405020304" pitchFamily="18" charset="0"/>
                <a:cs typeface="Times New Roman" panose="02020603050405020304" pitchFamily="18" charset="0"/>
              </a:rPr>
              <a:t>✔️ Shedding usually occurs only once for a short period after initial infection.</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All cats pose a high risk of infection.</a:t>
            </a:r>
          </a:p>
          <a:p>
            <a:r>
              <a:rPr lang="en-US" sz="2000" dirty="0">
                <a:latin typeface="Times New Roman" panose="02020603050405020304" pitchFamily="18" charset="0"/>
                <a:cs typeface="Times New Roman" panose="02020603050405020304" pitchFamily="18" charset="0"/>
              </a:rPr>
              <a:t>✔️ Indoor cats fed commercial or cooked food pose very low risk.</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Cleaning the litter box always causes infection.</a:t>
            </a:r>
          </a:p>
          <a:p>
            <a:r>
              <a:rPr lang="en-US" sz="2000" dirty="0">
                <a:latin typeface="Times New Roman" panose="02020603050405020304" pitchFamily="18" charset="0"/>
                <a:cs typeface="Times New Roman" panose="02020603050405020304" pitchFamily="18" charset="0"/>
              </a:rPr>
              <a:t>✔️  The risk is minimal when the litter box is cleaned daily, gloves are used, and hands are washed properly.</a:t>
            </a:r>
          </a:p>
        </p:txBody>
      </p:sp>
    </p:spTree>
    <p:extLst>
      <p:ext uri="{BB962C8B-B14F-4D97-AF65-F5344CB8AC3E}">
        <p14:creationId xmlns:p14="http://schemas.microsoft.com/office/powerpoint/2010/main" val="2814649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A7CA49-01C6-2B4D-B974-BB691EF7E7E7}"/>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9CDC67-E8E7-A49E-254E-1F2C00D7F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A1325BA-CEB9-1D35-DFFC-10446FB98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96CC321-C61C-BA08-2358-674520D90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DE79BB2-AF3C-01A4-4752-6B3FEB2C7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0C7C080-B101-6A31-9670-A602C1A62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ADBE00E-B7CB-C9B7-173B-1DDF381D4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5534A61-C80D-68AE-8592-6FE815DCB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DA9031AB-6BA0-9B46-ABF7-A9B21A1D9D58}"/>
              </a:ext>
            </a:extLst>
          </p:cNvPr>
          <p:cNvSpPr txBox="1"/>
          <p:nvPr/>
        </p:nvSpPr>
        <p:spPr>
          <a:xfrm>
            <a:off x="3602394" y="308488"/>
            <a:ext cx="9962866" cy="3178689"/>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kern="1200">
                <a:solidFill>
                  <a:srgbClr val="FFFFFF"/>
                </a:solidFill>
                <a:latin typeface="+mj-lt"/>
                <a:ea typeface="+mj-ea"/>
                <a:cs typeface="+mj-cs"/>
              </a:rPr>
              <a:t>Antioxidants</a:t>
            </a:r>
            <a:endParaRPr lang="en-US" sz="4800" i="1" kern="1200" dirty="0">
              <a:solidFill>
                <a:srgbClr val="FFFFFF"/>
              </a:solidFill>
              <a:latin typeface="+mj-lt"/>
              <a:ea typeface="+mj-ea"/>
              <a:cs typeface="+mj-cs"/>
            </a:endParaRPr>
          </a:p>
        </p:txBody>
      </p:sp>
      <p:sp>
        <p:nvSpPr>
          <p:cNvPr id="22" name="Rectangle 21">
            <a:extLst>
              <a:ext uri="{FF2B5EF4-FFF2-40B4-BE49-F238E27FC236}">
                <a16:creationId xmlns:a16="http://schemas.microsoft.com/office/drawing/2014/main" id="{314F7982-BFB7-B50C-F7E2-BF47EE1782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1506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DF31C-3D56-D7DD-07FF-E777AE654A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4FEEFB-FC57-06B7-C713-11903492168F}"/>
              </a:ext>
            </a:extLst>
          </p:cNvPr>
          <p:cNvSpPr txBox="1"/>
          <p:nvPr/>
        </p:nvSpPr>
        <p:spPr>
          <a:xfrm>
            <a:off x="555170" y="591924"/>
            <a:ext cx="9918865" cy="5324535"/>
          </a:xfrm>
          <a:prstGeom prst="rect">
            <a:avLst/>
          </a:prstGeom>
          <a:noFill/>
        </p:spPr>
        <p:txBody>
          <a:bodyPr wrap="square">
            <a:spAutoFit/>
          </a:bodyPr>
          <a:lstStyle/>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Antioxidants are substances that protect body cells from damage caused by free radicals, which are unstable molecules produced during normal metabolism or due to external factors such as pollution, smoking, and radiation. </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Excess free radicals lead to oxidative stress, a condition associated with many chronic diseases including cardiovascular diseases, cancer, diabetes, and neurodegenerative disorders.</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Antioxidants neutralize free radicals and prevent damage to essential cellular components such as lipids, proteins, and DNA. </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They include vitamins (such as vitamin C and E), minerals (like selenium and zinc), and plant-derived compounds such as flavonoids and polyphenols, commonly found in fruits, vegetables, coffee, tea, and nuts. </a:t>
            </a:r>
          </a:p>
          <a:p>
            <a:pPr marL="342900" indent="-342900">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Due to their anti-inflammatory and immune-supporting effects, antioxidants play an important role in disease prevention, healthy aging, and overall health maintenance</a:t>
            </a:r>
            <a:r>
              <a:rPr lang="en-US" dirty="0"/>
              <a:t>.</a:t>
            </a:r>
          </a:p>
        </p:txBody>
      </p:sp>
    </p:spTree>
    <p:extLst>
      <p:ext uri="{BB962C8B-B14F-4D97-AF65-F5344CB8AC3E}">
        <p14:creationId xmlns:p14="http://schemas.microsoft.com/office/powerpoint/2010/main" val="490363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9C259-AB1B-58AD-1066-406AAC4055C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857B61-D75B-A6BB-2D21-EAC938EA8FC1}"/>
              </a:ext>
            </a:extLst>
          </p:cNvPr>
          <p:cNvPicPr>
            <a:picLocks noChangeAspect="1"/>
          </p:cNvPicPr>
          <p:nvPr/>
        </p:nvPicPr>
        <p:blipFill>
          <a:blip r:embed="rId2"/>
          <a:stretch>
            <a:fillRect/>
          </a:stretch>
        </p:blipFill>
        <p:spPr>
          <a:xfrm>
            <a:off x="1" y="0"/>
            <a:ext cx="12336086" cy="6858000"/>
          </a:xfrm>
          <a:prstGeom prst="rect">
            <a:avLst/>
          </a:prstGeom>
        </p:spPr>
      </p:pic>
    </p:spTree>
    <p:extLst>
      <p:ext uri="{BB962C8B-B14F-4D97-AF65-F5344CB8AC3E}">
        <p14:creationId xmlns:p14="http://schemas.microsoft.com/office/powerpoint/2010/main" val="2584889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2B1B1-4CD0-3107-0CF7-016C75BA9A9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A920E8B-5522-FE23-D801-9F9842BC6A1F}"/>
              </a:ext>
            </a:extLst>
          </p:cNvPr>
          <p:cNvSpPr txBox="1"/>
          <p:nvPr/>
        </p:nvSpPr>
        <p:spPr>
          <a:xfrm>
            <a:off x="293913" y="135968"/>
            <a:ext cx="11343905" cy="6986528"/>
          </a:xfrm>
          <a:prstGeom prst="rect">
            <a:avLst/>
          </a:prstGeom>
          <a:noFill/>
        </p:spPr>
        <p:txBody>
          <a:bodyPr wrap="square">
            <a:spAutoFit/>
          </a:bodyPr>
          <a:lstStyle/>
          <a:p>
            <a:pPr marL="342900" indent="-342900">
              <a:buAutoNum type="arabicPeriod"/>
            </a:pPr>
            <a:r>
              <a:rPr lang="en-US" sz="2400" b="1" dirty="0">
                <a:latin typeface="Times New Roman" panose="02020603050405020304" pitchFamily="18" charset="0"/>
                <a:cs typeface="Times New Roman" panose="02020603050405020304" pitchFamily="18" charset="0"/>
              </a:rPr>
              <a:t>Oxidative Stress in Toxoplasmosis</a:t>
            </a:r>
          </a:p>
          <a:p>
            <a:endParaRPr lang="en-US" sz="2400" b="1" dirty="0">
              <a:latin typeface="Times New Roman" panose="02020603050405020304" pitchFamily="18" charset="0"/>
              <a:cs typeface="Times New Roman" panose="02020603050405020304" pitchFamily="18" charset="0"/>
            </a:endParaRPr>
          </a:p>
          <a:p>
            <a:pPr marL="457200" indent="-457200">
              <a:buAutoNum type="alphaUcPeriod"/>
            </a:pPr>
            <a:r>
              <a:rPr lang="en-US" sz="2000" b="1" dirty="0">
                <a:latin typeface="Times New Roman" panose="02020603050405020304" pitchFamily="18" charset="0"/>
                <a:cs typeface="Times New Roman" panose="02020603050405020304" pitchFamily="18" charset="0"/>
              </a:rPr>
              <a:t>ROS and RNS Production by Host Cells</a:t>
            </a:r>
          </a:p>
          <a:p>
            <a:pPr marL="457200" indent="-457200">
              <a:buAutoNum type="alphaUcPeriod"/>
            </a:pPr>
            <a:endParaRPr lang="en-US" sz="2000" b="1"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When T. gondii invades host cells, innate immunity—especially macrophages and neutrophils—responds with Reactive Oxygen Species (ROS), Superoxide anion (O₂•⁻), Hydrogen peroxide (H₂O₂), Hydroxyl radicals (•OH), Reactive Nitrogen Species (RNS),Nitric oxide (NO) </a:t>
            </a:r>
            <a:r>
              <a:rPr lang="en-US" sz="2000" b="1" dirty="0">
                <a:latin typeface="Times New Roman" panose="02020603050405020304" pitchFamily="18" charset="0"/>
                <a:cs typeface="Times New Roman" panose="02020603050405020304" pitchFamily="18" charset="0"/>
              </a:rPr>
              <a:t>via inducible </a:t>
            </a:r>
            <a:r>
              <a:rPr lang="en-US" sz="2000" dirty="0">
                <a:latin typeface="Times New Roman" panose="02020603050405020304" pitchFamily="18" charset="0"/>
                <a:cs typeface="Times New Roman" panose="02020603050405020304" pitchFamily="18" charset="0"/>
              </a:rPr>
              <a:t>nitric oxide synthase (</a:t>
            </a:r>
            <a:r>
              <a:rPr lang="en-US" sz="2000" dirty="0" err="1">
                <a:latin typeface="Times New Roman" panose="02020603050405020304" pitchFamily="18" charset="0"/>
                <a:cs typeface="Times New Roman" panose="02020603050405020304" pitchFamily="18" charset="0"/>
              </a:rPr>
              <a:t>iNOS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Peroxynitrite</a:t>
            </a:r>
            <a:r>
              <a:rPr lang="en-US" sz="2000" dirty="0">
                <a:latin typeface="Times New Roman" panose="02020603050405020304" pitchFamily="18" charset="0"/>
                <a:cs typeface="Times New Roman" panose="02020603050405020304" pitchFamily="18" charset="0"/>
              </a:rPr>
              <a:t> (ONOO⁻), a potent cytotoxic molecule formed from NO + O₂•⁻</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These species are essential for:</a:t>
            </a: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Inhibiting parasite proliferation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Inducing parasite death or slowing replication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Activating downstream immune pathways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B. Cytokine Interface</a:t>
            </a:r>
          </a:p>
          <a:p>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IFN-</a:t>
            </a:r>
            <a:r>
              <a:rPr lang="el-GR" sz="2000" dirty="0">
                <a:latin typeface="Times New Roman" panose="02020603050405020304" pitchFamily="18" charset="0"/>
                <a:cs typeface="Times New Roman" panose="02020603050405020304" pitchFamily="18" charset="0"/>
              </a:rPr>
              <a:t>γ </a:t>
            </a:r>
            <a:r>
              <a:rPr lang="en-US" sz="2000" dirty="0">
                <a:latin typeface="Times New Roman" panose="02020603050405020304" pitchFamily="18" charset="0"/>
                <a:cs typeface="Times New Roman" panose="02020603050405020304" pitchFamily="18" charset="0"/>
              </a:rPr>
              <a:t>is the most important cytokine in toxoplasmosis.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It enhances ROS/RNS production and activates macrophages.</a:t>
            </a: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TNF-</a:t>
            </a:r>
            <a:r>
              <a:rPr lang="el-GR" sz="2000" dirty="0">
                <a:latin typeface="Times New Roman" panose="02020603050405020304" pitchFamily="18" charset="0"/>
                <a:cs typeface="Times New Roman" panose="02020603050405020304" pitchFamily="18" charset="0"/>
              </a:rPr>
              <a:t>α </a:t>
            </a:r>
            <a:r>
              <a:rPr lang="en-US" sz="2000" dirty="0">
                <a:latin typeface="Times New Roman" panose="02020603050405020304" pitchFamily="18" charset="0"/>
                <a:cs typeface="Times New Roman" panose="02020603050405020304" pitchFamily="18" charset="0"/>
              </a:rPr>
              <a:t>and IL-12 also amplify oxidative stress.</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8720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60174-7F7D-9672-8E1D-D56E7BE68EE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986432B-90A9-A992-88C5-B5098BDC3844}"/>
              </a:ext>
            </a:extLst>
          </p:cNvPr>
          <p:cNvSpPr txBox="1"/>
          <p:nvPr/>
        </p:nvSpPr>
        <p:spPr>
          <a:xfrm>
            <a:off x="391886" y="213756"/>
            <a:ext cx="11079678" cy="6001643"/>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2. Parasite Antioxidant System: Survival Machinery</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 gondii must deal with oxidative pressure inside macrophages and </a:t>
            </a:r>
            <a:r>
              <a:rPr lang="en-US" sz="2000" dirty="0" err="1">
                <a:latin typeface="Times New Roman" panose="02020603050405020304" pitchFamily="18" charset="0"/>
                <a:cs typeface="Times New Roman" panose="02020603050405020304" pitchFamily="18" charset="0"/>
              </a:rPr>
              <a:t>parasitophorous</a:t>
            </a:r>
            <a:r>
              <a:rPr lang="en-US" sz="2000" dirty="0">
                <a:latin typeface="Times New Roman" panose="02020603050405020304" pitchFamily="18" charset="0"/>
                <a:cs typeface="Times New Roman" panose="02020603050405020304" pitchFamily="18" charset="0"/>
              </a:rPr>
              <a:t> vacuoles, key antioxidant enzymes expressed by the parasite:</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A. Enzymatic Antioxidants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Superoxide dismutase (SOD1, SOD2, SOD3): </a:t>
            </a:r>
            <a:r>
              <a:rPr lang="en-US" sz="2000" dirty="0">
                <a:latin typeface="Times New Roman" panose="02020603050405020304" pitchFamily="18" charset="0"/>
                <a:cs typeface="Times New Roman" panose="02020603050405020304" pitchFamily="18" charset="0"/>
              </a:rPr>
              <a:t>Convert superoxide → H₂O₂.</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2. Catalase: </a:t>
            </a:r>
            <a:r>
              <a:rPr lang="en-US" sz="2000" dirty="0">
                <a:latin typeface="Times New Roman" panose="02020603050405020304" pitchFamily="18" charset="0"/>
                <a:cs typeface="Times New Roman" panose="02020603050405020304" pitchFamily="18" charset="0"/>
              </a:rPr>
              <a:t>Breaks down H₂O₂ → water and oxygen.</a:t>
            </a:r>
          </a:p>
          <a:p>
            <a:r>
              <a:rPr lang="en-US" sz="2000" dirty="0">
                <a:latin typeface="Times New Roman" panose="02020603050405020304" pitchFamily="18" charset="0"/>
                <a:cs typeface="Times New Roman" panose="02020603050405020304" pitchFamily="18" charset="0"/>
              </a:rPr>
              <a:t>T. gondii catalase is unique—it is cytosolic and essential for tachyzoite survival.</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3.</a:t>
            </a: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Glutathione System: </a:t>
            </a:r>
            <a:r>
              <a:rPr lang="en-US" sz="2000" dirty="0">
                <a:latin typeface="Times New Roman" panose="02020603050405020304" pitchFamily="18" charset="0"/>
                <a:cs typeface="Times New Roman" panose="02020603050405020304" pitchFamily="18" charset="0"/>
              </a:rPr>
              <a:t>Glutathione peroxidase (</a:t>
            </a:r>
            <a:r>
              <a:rPr lang="en-US" sz="2000" dirty="0" err="1">
                <a:latin typeface="Times New Roman" panose="02020603050405020304" pitchFamily="18" charset="0"/>
                <a:cs typeface="Times New Roman" panose="02020603050405020304" pitchFamily="18" charset="0"/>
              </a:rPr>
              <a:t>TgGPx</a:t>
            </a:r>
            <a:r>
              <a:rPr lang="en-US" sz="2000" dirty="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Glutathione reductase (</a:t>
            </a:r>
            <a:r>
              <a:rPr lang="en-US" sz="2000" dirty="0" err="1">
                <a:latin typeface="Times New Roman" panose="02020603050405020304" pitchFamily="18" charset="0"/>
                <a:cs typeface="Times New Roman" panose="02020603050405020304" pitchFamily="18" charset="0"/>
              </a:rPr>
              <a:t>TgGR</a:t>
            </a:r>
            <a:r>
              <a:rPr lang="en-US" sz="2000" dirty="0">
                <a:latin typeface="Times New Roman" panose="02020603050405020304" pitchFamily="18" charset="0"/>
                <a:cs typeface="Times New Roman" panose="02020603050405020304" pitchFamily="18" charset="0"/>
              </a:rPr>
              <a:t>): Parasite maintains high GSH/GSSG ratio to detoxify peroxides.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4. Peroxiredoxins and Thioredoxins: </a:t>
            </a:r>
            <a:r>
              <a:rPr lang="en-US" sz="2000" dirty="0">
                <a:latin typeface="Times New Roman" panose="02020603050405020304" pitchFamily="18" charset="0"/>
                <a:cs typeface="Times New Roman" panose="02020603050405020304" pitchFamily="18" charset="0"/>
              </a:rPr>
              <a:t>Detoxify lipid hydroperoxides, Protect membrane integrity</a:t>
            </a:r>
          </a:p>
          <a:p>
            <a:r>
              <a:rPr lang="en-US" sz="2000" dirty="0">
                <a:latin typeface="Times New Roman" panose="02020603050405020304" pitchFamily="18" charset="0"/>
                <a:cs typeface="Times New Roman" panose="02020603050405020304" pitchFamily="18" charset="0"/>
              </a:rPr>
              <a:t>Important in chronic infection.</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6979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C580D-898B-B7D4-B460-AA5569F02B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83D6DB1-D251-F534-78BD-FF3346AE97FC}"/>
              </a:ext>
            </a:extLst>
          </p:cNvPr>
          <p:cNvSpPr txBox="1"/>
          <p:nvPr/>
        </p:nvSpPr>
        <p:spPr>
          <a:xfrm>
            <a:off x="95003" y="251545"/>
            <a:ext cx="11198431" cy="5632311"/>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B. Non-enzymatic Antioxidants in Parasite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Low molecular weight thiols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Vitamin E–like compounds (detected in cyst wall elements)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C. Why is this important?</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These systems allow Toxoplasma to:</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Survive inside activated macrophages</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Resist IFN-</a:t>
            </a:r>
            <a:r>
              <a:rPr lang="el-GR" sz="2000" dirty="0">
                <a:latin typeface="Times New Roman" panose="02020603050405020304" pitchFamily="18" charset="0"/>
                <a:cs typeface="Times New Roman" panose="02020603050405020304" pitchFamily="18" charset="0"/>
              </a:rPr>
              <a:t>γ–</a:t>
            </a:r>
            <a:r>
              <a:rPr lang="en-US" sz="2000" dirty="0">
                <a:latin typeface="Times New Roman" panose="02020603050405020304" pitchFamily="18" charset="0"/>
                <a:cs typeface="Times New Roman" panose="02020603050405020304" pitchFamily="18" charset="0"/>
              </a:rPr>
              <a:t>mediated killing</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Persist in tissues as cysts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3976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A5BB7-1B5D-D035-30A5-6259A22C65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D2DC8D-F285-CEE7-35A8-8F38F0E3A930}"/>
              </a:ext>
            </a:extLst>
          </p:cNvPr>
          <p:cNvSpPr txBox="1"/>
          <p:nvPr/>
        </p:nvSpPr>
        <p:spPr>
          <a:xfrm>
            <a:off x="498764" y="393044"/>
            <a:ext cx="8882743" cy="6309420"/>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3. Host Antioxidants During Infection</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A. Oxidative Imbalance</a:t>
            </a:r>
          </a:p>
          <a:p>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Glutathione (GSH) decreases in liver, brain, spleen</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MDA (malondialdehyde)—a marker of lipid peroxidation—increases</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SOD and catalase activity reduce in acute infection</a:t>
            </a:r>
          </a:p>
          <a:p>
            <a:r>
              <a:rPr lang="en-US" sz="2000" dirty="0">
                <a:latin typeface="Times New Roman" panose="02020603050405020304" pitchFamily="18" charset="0"/>
                <a:cs typeface="Times New Roman" panose="02020603050405020304" pitchFamily="18" charset="0"/>
              </a:rPr>
              <a:t>*This indicates high oxidative burden.</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B. Physiological Role of Antioxidants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Host antioxidants:</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Prevent damage to cell membranes, mitochondria, DNA</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Limit inflammation-induced tissue injury</a:t>
            </a:r>
          </a:p>
          <a:p>
            <a:pPr marL="285750" indent="-28575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Protect organs such as: Retina, CNS and Liver</a:t>
            </a:r>
          </a:p>
        </p:txBody>
      </p:sp>
    </p:spTree>
    <p:extLst>
      <p:ext uri="{BB962C8B-B14F-4D97-AF65-F5344CB8AC3E}">
        <p14:creationId xmlns:p14="http://schemas.microsoft.com/office/powerpoint/2010/main" val="4043137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25971-0335-027E-452E-B10BA64B38D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AA2E4D6-C6A4-332B-0072-5B504D8D0CAC}"/>
              </a:ext>
            </a:extLst>
          </p:cNvPr>
          <p:cNvSpPr txBox="1"/>
          <p:nvPr/>
        </p:nvSpPr>
        <p:spPr>
          <a:xfrm>
            <a:off x="590795" y="196716"/>
            <a:ext cx="10370129" cy="5940088"/>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4. Effects of External Antioxidants on Toxoplasmosis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A. Antioxidants That Show Benefit in Studies</a:t>
            </a:r>
          </a:p>
          <a:p>
            <a:endParaRPr lang="en-US" sz="2000" dirty="0">
              <a:latin typeface="Times New Roman" panose="02020603050405020304" pitchFamily="18" charset="0"/>
              <a:cs typeface="Times New Roman" panose="02020603050405020304" pitchFamily="18" charset="0"/>
            </a:endParaRPr>
          </a:p>
          <a:p>
            <a:pPr marL="457200" indent="-457200">
              <a:buAutoNum type="arabicPeriod"/>
            </a:pPr>
            <a:r>
              <a:rPr lang="en-US" sz="2000" b="1" dirty="0">
                <a:latin typeface="Times New Roman" panose="02020603050405020304" pitchFamily="18" charset="0"/>
                <a:cs typeface="Times New Roman" panose="02020603050405020304" pitchFamily="18" charset="0"/>
              </a:rPr>
              <a:t>Curcumin</a:t>
            </a:r>
          </a:p>
          <a:p>
            <a:pPr marL="457200" indent="-457200">
              <a:buAutoNum type="arabicPeriod"/>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Reduces oxidative stress markers (↓MDA, ↑GSH)</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Downregulates inflammatory cytokines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 some studies, inhibits tachyzoite replication</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Possible interference with parasite cytoskeleton and calcium signaling</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2. Resveratrol</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Strong antioxidant and anti-inflammatory</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Reduces parasite load in animal models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Enhances apoptotic pathways in infected cells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Inhibits parasite replication via SIRT1 activation and mitochondrial effects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6470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44CA9-3F19-C763-622C-2288533290C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E4AB75-DF8F-F288-8F6B-34FE6D094944}"/>
              </a:ext>
            </a:extLst>
          </p:cNvPr>
          <p:cNvSpPr txBox="1"/>
          <p:nvPr/>
        </p:nvSpPr>
        <p:spPr>
          <a:xfrm>
            <a:off x="780802" y="226965"/>
            <a:ext cx="8956964" cy="5940088"/>
          </a:xfrm>
          <a:prstGeom prst="rect">
            <a:avLst/>
          </a:prstGeom>
          <a:noFill/>
        </p:spPr>
        <p:txBody>
          <a:bodyPr wrap="square">
            <a:spAutoFit/>
          </a:bodyPr>
          <a:lstStyle/>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3. Vitamin E + Vitamin C</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Decrease tissue oxidative damage</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Improve neurological and ocular outcomes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4. N-acetylcysteine (NAC)</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Raises intracellular GSH</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Protects hepatocytes and neurons</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May reduce inflammation in chronic toxoplasmosis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5. Selenium</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Cofactor for glutathione peroxidase</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Deficiency worsens infection severity</a:t>
            </a: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Supplementation reduces oxidative stress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0329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2C8C9-8412-120E-5A12-8A75032D10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076CE7-7EF1-A8BB-83F2-27EA07583E5B}"/>
              </a:ext>
            </a:extLst>
          </p:cNvPr>
          <p:cNvSpPr txBox="1"/>
          <p:nvPr/>
        </p:nvSpPr>
        <p:spPr>
          <a:xfrm>
            <a:off x="460169" y="493194"/>
            <a:ext cx="9265722" cy="4708981"/>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B. Antioxidants with Antiparasitic Potential</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Some compounds have dual effects (antioxidant + direct anti-Toxoplasma action):</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Melatonin, Quercetin, Kaempferol and Alpha-lipoic acid</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Mechanisms include:</a:t>
            </a:r>
          </a:p>
          <a:p>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Mitochondrial dysfunction in parasite</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DNA/RNA damage protection for host</a:t>
            </a:r>
          </a:p>
          <a:p>
            <a:pPr marL="342900" indent="-342900">
              <a:buFont typeface="Wingdings" panose="05000000000000000000" pitchFamily="2" charset="2"/>
              <a:buChar char="§"/>
            </a:pPr>
            <a:endParaRPr lang="en-US" sz="20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Modulation of inflammatory pathways (NF-</a:t>
            </a:r>
            <a:r>
              <a:rPr lang="el-GR" sz="2000" dirty="0">
                <a:latin typeface="Times New Roman" panose="02020603050405020304" pitchFamily="18" charset="0"/>
                <a:cs typeface="Times New Roman" panose="02020603050405020304" pitchFamily="18" charset="0"/>
              </a:rPr>
              <a:t>κ</a:t>
            </a:r>
            <a:r>
              <a:rPr lang="en-US" sz="2000" dirty="0">
                <a:latin typeface="Times New Roman" panose="02020603050405020304" pitchFamily="18" charset="0"/>
                <a:cs typeface="Times New Roman" panose="02020603050405020304" pitchFamily="18" charset="0"/>
              </a:rPr>
              <a:t>B, Nrf2)</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5994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07317-6009-1C02-146B-BDFB1A7D8DF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242B3E-639A-717F-8975-E8716C7DE44F}"/>
              </a:ext>
            </a:extLst>
          </p:cNvPr>
          <p:cNvSpPr txBox="1"/>
          <p:nvPr/>
        </p:nvSpPr>
        <p:spPr>
          <a:xfrm>
            <a:off x="507670" y="398054"/>
            <a:ext cx="10132621" cy="5078313"/>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5. Risks of High Antioxidant Use</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Antioxidants protect tissues, extremely high doses may reduce beneficial ROS that the immune system uses to kill T. gondii.</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Possible consequences:</a:t>
            </a: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Reduced macrophage activity</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Lowered NO levels</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Potentially higher parasite survival</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Blunted IFN-γ effects</a:t>
            </a: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*Thus, antioxidants must be viewed as: Supportive therapy, not curative.</a:t>
            </a:r>
          </a:p>
        </p:txBody>
      </p:sp>
    </p:spTree>
    <p:extLst>
      <p:ext uri="{BB962C8B-B14F-4D97-AF65-F5344CB8AC3E}">
        <p14:creationId xmlns:p14="http://schemas.microsoft.com/office/powerpoint/2010/main" val="2676871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CB0C3-ECD0-FC59-20FC-BB164444B39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671B13-7788-0CA3-EA83-80D15E4C5841}"/>
              </a:ext>
            </a:extLst>
          </p:cNvPr>
          <p:cNvSpPr txBox="1"/>
          <p:nvPr/>
        </p:nvSpPr>
        <p:spPr>
          <a:xfrm>
            <a:off x="332509" y="162565"/>
            <a:ext cx="10379034" cy="6247864"/>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6. Therapeutic Implications</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A. Adjunct Therapy</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Used with standard therapy (pyrimethamine + sulfadiazine):</a:t>
            </a: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Reduce oxidative side effects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Protect liver/bone marrow</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Reduce drug-induced toxicity</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   B. Chronic Toxoplasmosis</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In chronic cyst stage:</a:t>
            </a: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Inflammation and ROS damage surrounding neurons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Antioxidants help reduce neuroinflammation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may benefit patients with ocular or cerebral toxoplasmosis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762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BE95C-0AB0-7CF4-1643-E066A0D241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F8B2C3-282C-2CE9-70F5-6C0DEBF2C5DC}"/>
              </a:ext>
            </a:extLst>
          </p:cNvPr>
          <p:cNvSpPr txBox="1"/>
          <p:nvPr/>
        </p:nvSpPr>
        <p:spPr>
          <a:xfrm>
            <a:off x="590798" y="690518"/>
            <a:ext cx="8588828" cy="3422155"/>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7. Summary</a:t>
            </a:r>
          </a:p>
          <a:p>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T. gondii </a:t>
            </a:r>
            <a:r>
              <a:rPr lang="en-US" sz="2000" dirty="0">
                <a:latin typeface="Times New Roman" panose="02020603050405020304" pitchFamily="18" charset="0"/>
                <a:cs typeface="Times New Roman" panose="02020603050405020304" pitchFamily="18" charset="0"/>
              </a:rPr>
              <a:t>induces strong oxidative stress</a:t>
            </a:r>
          </a:p>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Host and parasite both depend on antioxidant systems</a:t>
            </a:r>
          </a:p>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External antioxidants protect host tissues</a:t>
            </a:r>
          </a:p>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Some antioxidants show anti-parasitic effects</a:t>
            </a:r>
          </a:p>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Over-supplementation could theoretically impair immune killing</a:t>
            </a:r>
          </a:p>
          <a:p>
            <a:pPr marL="342900" indent="-342900">
              <a:lnSpc>
                <a:spcPct val="15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 Most useful as adjunct therapy, not primary treatment</a:t>
            </a:r>
          </a:p>
        </p:txBody>
      </p:sp>
    </p:spTree>
    <p:extLst>
      <p:ext uri="{BB962C8B-B14F-4D97-AF65-F5344CB8AC3E}">
        <p14:creationId xmlns:p14="http://schemas.microsoft.com/office/powerpoint/2010/main" val="3610421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065621-F64E-8F9A-A0CC-01BA44E42BAB}"/>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7EC3A35-6599-29FE-71A8-D50F1BA25B51}"/>
              </a:ext>
            </a:extLst>
          </p:cNvPr>
          <p:cNvPicPr>
            <a:picLocks noChangeAspect="1"/>
          </p:cNvPicPr>
          <p:nvPr/>
        </p:nvPicPr>
        <p:blipFill>
          <a:blip r:embed="rId2"/>
          <a:srcRect t="29596" r="1" b="32717"/>
          <a:stretch>
            <a:fillRect/>
          </a:stretch>
        </p:blipFill>
        <p:spPr>
          <a:xfrm>
            <a:off x="-3047" y="10"/>
            <a:ext cx="12191999" cy="6857990"/>
          </a:xfrm>
          <a:prstGeom prst="rect">
            <a:avLst/>
          </a:prstGeom>
        </p:spPr>
      </p:pic>
      <p:sp>
        <p:nvSpPr>
          <p:cNvPr id="16" name="Rectangle 1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264D228-6596-5EF0-A897-92811FBD00C8}"/>
              </a:ext>
            </a:extLst>
          </p:cNvPr>
          <p:cNvSpPr txBox="1"/>
          <p:nvPr/>
        </p:nvSpPr>
        <p:spPr>
          <a:xfrm>
            <a:off x="1097280" y="325550"/>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a:bodyPr>
          <a:lstStyle/>
          <a:p>
            <a:pPr algn="ctr">
              <a:lnSpc>
                <a:spcPct val="90000"/>
              </a:lnSpc>
              <a:spcBef>
                <a:spcPct val="0"/>
              </a:spcBef>
              <a:spcAft>
                <a:spcPts val="600"/>
              </a:spcAft>
            </a:pPr>
            <a:r>
              <a:rPr lang="en-US" sz="6000" dirty="0">
                <a:solidFill>
                  <a:srgbClr val="FFFFFF"/>
                </a:solidFill>
                <a:latin typeface="Algerian" panose="04020705040A02060702" pitchFamily="82" charset="0"/>
                <a:ea typeface="+mj-ea"/>
                <a:cs typeface="+mj-cs"/>
              </a:rPr>
              <a:t>Thank you </a:t>
            </a:r>
          </a:p>
        </p:txBody>
      </p:sp>
    </p:spTree>
    <p:extLst>
      <p:ext uri="{BB962C8B-B14F-4D97-AF65-F5344CB8AC3E}">
        <p14:creationId xmlns:p14="http://schemas.microsoft.com/office/powerpoint/2010/main" val="2728340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248</TotalTime>
  <Words>2120</Words>
  <Application>Microsoft Office PowerPoint</Application>
  <PresentationFormat>Widescreen</PresentationFormat>
  <Paragraphs>298</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Algerian</vt:lpstr>
      <vt:lpstr>Aptos</vt:lpstr>
      <vt:lpstr>Aptos Display</vt:lpstr>
      <vt:lpstr>Arial</vt:lpstr>
      <vt:lpstr>Calibri</vt:lpstr>
      <vt:lpstr>Times New Roman</vt:lpstr>
      <vt:lpstr>Wingdings</vt:lpstr>
      <vt:lpstr>Office Theme</vt:lpstr>
      <vt:lpstr>Toxoplasma gondii misconceptions and antioxidant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Prem 6820</dc:creator>
  <cp:lastModifiedBy>Prem 6820</cp:lastModifiedBy>
  <cp:revision>13</cp:revision>
  <dcterms:created xsi:type="dcterms:W3CDTF">2025-11-27T16:32:35Z</dcterms:created>
  <dcterms:modified xsi:type="dcterms:W3CDTF">2026-01-09T17:45:26Z</dcterms:modified>
</cp:coreProperties>
</file>