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9" r:id="rId2"/>
    <p:sldId id="258" r:id="rId3"/>
    <p:sldId id="260" r:id="rId4"/>
    <p:sldId id="261" r:id="rId5"/>
    <p:sldId id="278" r:id="rId6"/>
    <p:sldId id="277" r:id="rId7"/>
    <p:sldId id="276" r:id="rId8"/>
    <p:sldId id="257" r:id="rId9"/>
    <p:sldId id="259" r:id="rId10"/>
    <p:sldId id="268" r:id="rId11"/>
    <p:sldId id="275" r:id="rId12"/>
    <p:sldId id="262" r:id="rId13"/>
    <p:sldId id="263" r:id="rId14"/>
    <p:sldId id="264" r:id="rId15"/>
    <p:sldId id="273" r:id="rId16"/>
    <p:sldId id="272" r:id="rId17"/>
    <p:sldId id="266" r:id="rId18"/>
    <p:sldId id="267" r:id="rId19"/>
    <p:sldId id="274" r:id="rId20"/>
    <p:sldId id="270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C8CE8-E9C7-9147-C165-9694DCA48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27517D-99CF-F9FD-8263-8DBC01350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EF6D9-9D7C-48C8-CA60-1D41FB0CC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B8B8D-D5EB-03CA-9AF6-3DF74CC7E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00FDC-2143-D615-E1CC-E538EC27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8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046E-4247-DC79-B7C3-1FAFA9F58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17063-D71A-14AA-98AA-27037D953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E2002-7C20-5A32-EF67-73F901CA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874A-D660-9C6C-4646-855FB76F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6996F-FB90-97E2-1CED-EB2A1173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2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B350-DC42-2503-92CE-B8425273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644CA-63CD-BFFA-B65A-ADAD07B3F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6CAE2-0E10-A4B4-8136-94389BC1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A7C2B-9DA7-9CE4-9544-C76F7F376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4A531-12F0-4BB0-9E26-892DBCB25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8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DC038-7D1F-BFE6-78D6-224CA44E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AE16E-013B-F665-6402-7F8176580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73362-2282-4F6B-B044-4A51CAAB4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13E0D-3B13-39B8-3254-8D2327BB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0E277-E1C5-C950-6233-57D021C3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A1F7A4-5846-2C2C-D831-6FA3DC7B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24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BBFF-C903-85C4-13FD-078EB768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A7DC0-ED70-E5D1-4948-CFFA65BF6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CFF86-8F3D-3781-3B8E-9E28537EB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63CEC5-E362-81FF-E79B-0648AC2FB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C1606E-82AB-FD9E-2A79-8044E1A6D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2C59CC-11E4-8107-C8BD-22637B8E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184E5B-EBC1-8FB1-5BAC-77752BCEC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F62C2F-7F26-1349-5FD9-131134334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3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0163-8AE5-59D3-1006-7485953C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5357C-8CF8-E328-730B-C67E70C42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04293D-0352-65C9-B873-44FCC43D8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01A31-DF9C-218B-16A1-80583D1FA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46F71C-E09F-CD46-5344-A10464E7B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0BA65E-5DDF-EE85-0479-E7C73F62C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400DA-3C0E-A046-EF21-88D49AF08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32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7D0D-DF2D-4165-0DF1-CD844A2CA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1E7B4-6470-6A55-0E0D-3E090B0B7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F34E6-19AB-8F8C-5ACF-70274ACEB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9AB56-98F4-0A9D-AA6A-9B19BB997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6E2E4-C7FB-29CC-B2AE-CB250C73D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85DEE0-ABED-49FC-9A28-EC7B3BE5F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5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46F3-24EC-5055-B80A-FA694954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37B8D-988E-F947-75A6-326F4EBCC6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4579B-08D2-5FD7-70C9-21D6A2DF2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6B4A5D-16AB-EA9E-DEFC-B0F04E6A0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0A541-CC3F-1FDA-3E58-9F589AE8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B893A-1170-A06E-21E7-46AF90FC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5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86DD-1AA2-48B6-31B5-9A5E00A92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3FDCC9-6E8A-CB1B-5E40-8E1349D9B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E0899-3FF2-188B-FAC3-A29774A3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2EC9C-E7C7-A20A-CB22-A4EACF2C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E1EDA-0C58-B7CF-A108-A8C0A4F5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3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E41BF2-A973-CCE0-DCFB-5A22B6CE9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E08F7-539D-74F8-8802-7DEF7122E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4955C-79BC-41C4-2A30-76C7BC6A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37BE9-4D8F-D02A-BD81-6A6ED335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255B8-73DB-A1AA-F57F-80EC6F5B8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3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495E59-F4FB-F9D7-5A2F-0CC68A941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F1E66-589F-8620-B50A-220BEC34D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FB284-81E5-6B0D-A047-F9184BF5D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1E8C-FEE3-F1EA-7DAF-76542BA75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EB2ED-01A3-F2FE-75DE-0320D86E4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0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AD5669-8DCF-0AC1-6317-07A4B4645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410" r="2590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66119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3200" b="1" dirty="0"/>
              <a:t>Cervical Cancer</a:t>
            </a:r>
            <a:br>
              <a:rPr lang="en-US" sz="3200" b="1" dirty="0"/>
            </a:br>
            <a:r>
              <a:rPr lang="en-US" sz="3200" b="1" dirty="0"/>
              <a:t>What Every Woman Needs to Know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52401" y="5678065"/>
            <a:ext cx="9141713" cy="12827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spcBef>
                <a:spcPts val="1000"/>
              </a:spcBef>
              <a:buNone/>
            </a:pPr>
            <a:r>
              <a:rPr lang="en-US" sz="2000" b="1" dirty="0" err="1"/>
              <a:t>Assit.Lec</a:t>
            </a:r>
            <a:r>
              <a:rPr lang="en-US" sz="2000" b="1" dirty="0"/>
              <a:t>. Lujain A. </a:t>
            </a:r>
            <a:r>
              <a:rPr lang="en-US" sz="2000" b="1" dirty="0" err="1"/>
              <a:t>Ghannawi</a:t>
            </a:r>
            <a:r>
              <a:rPr lang="en-US" sz="2000" b="1" dirty="0"/>
              <a:t>                 </a:t>
            </a:r>
            <a:r>
              <a:rPr lang="en-US" sz="2000" b="1" dirty="0" err="1"/>
              <a:t>Assit.Lec</a:t>
            </a:r>
            <a:r>
              <a:rPr lang="en-US" sz="2000" b="1" dirty="0"/>
              <a:t>. Ghufran S. Jawad</a:t>
            </a:r>
          </a:p>
        </p:txBody>
      </p:sp>
    </p:spTree>
    <p:extLst>
      <p:ext uri="{BB962C8B-B14F-4D97-AF65-F5344CB8AC3E}">
        <p14:creationId xmlns:p14="http://schemas.microsoft.com/office/powerpoint/2010/main" val="293853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65E5CC-5244-A634-1760-8F1E2E3B9AC6}"/>
              </a:ext>
            </a:extLst>
          </p:cNvPr>
          <p:cNvSpPr txBox="1"/>
          <p:nvPr/>
        </p:nvSpPr>
        <p:spPr>
          <a:xfrm>
            <a:off x="1333500" y="2286000"/>
            <a:ext cx="6477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IQ" sz="3600" dirty="0"/>
              <a:t>﴿وَاللَّهُ يَعْلَمُ مَا تَحْمِلُ كُلُّ أُنثَىٰ وَمَا تَغِيضُ الْأَرْحَامُ وَمَا تَزْدَادُ  وَكُلُّ شَيْءٍ عِندَهُ بِمِقْدَارٍ﴾</a:t>
            </a:r>
            <a:endParaRPr lang="en-US" sz="3600" dirty="0"/>
          </a:p>
          <a:p>
            <a:pPr algn="r"/>
            <a:endParaRPr lang="ar-IQ" sz="3600" dirty="0"/>
          </a:p>
          <a:p>
            <a:r>
              <a:rPr lang="ar-IQ" dirty="0"/>
              <a:t>الرعد: 8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8C378-36B7-8C1C-5571-9497C5911B4D}"/>
              </a:ext>
            </a:extLst>
          </p:cNvPr>
          <p:cNvSpPr txBox="1"/>
          <p:nvPr/>
        </p:nvSpPr>
        <p:spPr>
          <a:xfrm>
            <a:off x="2667000" y="106680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IQ" sz="3600" b="1" i="0" dirty="0">
                <a:solidFill>
                  <a:srgbClr val="040C28"/>
                </a:solidFill>
                <a:effectLst/>
                <a:latin typeface="Arial" panose="020B0604020202020204" pitchFamily="34" charset="0"/>
              </a:rPr>
              <a:t>بسْمِ</a:t>
            </a:r>
            <a:r>
              <a:rPr lang="ar-IQ" sz="36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</a:rPr>
              <a:t> اللَّهِ </a:t>
            </a:r>
            <a:r>
              <a:rPr lang="ar-IQ" sz="3600" b="1" i="0" dirty="0">
                <a:solidFill>
                  <a:srgbClr val="040C28"/>
                </a:solidFill>
                <a:effectLst/>
                <a:latin typeface="Arial" panose="020B0604020202020204" pitchFamily="34" charset="0"/>
              </a:rPr>
              <a:t>الرَّحْمَنِ الرَّحِيمِ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001192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9144000" cy="6832600"/>
          </a:xfrm>
        </p:spPr>
      </p:pic>
    </p:spTree>
    <p:extLst>
      <p:ext uri="{BB962C8B-B14F-4D97-AF65-F5344CB8AC3E}">
        <p14:creationId xmlns:p14="http://schemas.microsoft.com/office/powerpoint/2010/main" val="335291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8D67D5-6B0F-5232-CCCF-5EE19A6A3E57}"/>
              </a:ext>
            </a:extLst>
          </p:cNvPr>
          <p:cNvSpPr txBox="1"/>
          <p:nvPr/>
        </p:nvSpPr>
        <p:spPr>
          <a:xfrm>
            <a:off x="762000" y="1314273"/>
            <a:ext cx="678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Are We Talking About Cervical Cancer?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08ACB2-405E-57DA-2766-0F7237AABDF9}"/>
              </a:ext>
            </a:extLst>
          </p:cNvPr>
          <p:cNvSpPr txBox="1"/>
          <p:nvPr/>
        </p:nvSpPr>
        <p:spPr>
          <a:xfrm>
            <a:off x="762000" y="2789153"/>
            <a:ext cx="75650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cancer is one of the most preventable and treatable cancers when detected early.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remains a major health problem for women, especially in communities where awareness and regular screening are limited.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danger of this disease lies not in its aggressiveness, but in its silent progression, as it often develops over many years without noticeable symptoms.</a:t>
            </a:r>
          </a:p>
        </p:txBody>
      </p:sp>
    </p:spTree>
    <p:extLst>
      <p:ext uri="{BB962C8B-B14F-4D97-AF65-F5344CB8AC3E}">
        <p14:creationId xmlns:p14="http://schemas.microsoft.com/office/powerpoint/2010/main" val="1333463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4E6633-6038-AEF1-4ED6-3F934AAC2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7BE0878-1FC9-6B4A-3C74-3187BC184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CB537D-3D14-A966-BC75-EC65BC13A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705C1-034C-2BC1-5546-48B286246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00B3B3-F6B4-FEBC-C323-81FA4DAC49C4}"/>
              </a:ext>
            </a:extLst>
          </p:cNvPr>
          <p:cNvSpPr txBox="1"/>
          <p:nvPr/>
        </p:nvSpPr>
        <p:spPr>
          <a:xfrm>
            <a:off x="838200" y="133425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Hidden Risk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11F13D-E2CB-8701-1431-0E1C27B87C19}"/>
              </a:ext>
            </a:extLst>
          </p:cNvPr>
          <p:cNvSpPr txBox="1"/>
          <p:nvPr/>
        </p:nvSpPr>
        <p:spPr>
          <a:xfrm>
            <a:off x="838200" y="2775808"/>
            <a:ext cx="67341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women believe that gynecological examinations are only necessary when symptoms such as pain or bleeding appear.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cancer may progress quietly without any warning signs until it reaches an advanced stage.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why relying on symptoms alone can lead to delayed diagnosis and poorer outcomes.</a:t>
            </a:r>
          </a:p>
        </p:txBody>
      </p:sp>
    </p:spTree>
    <p:extLst>
      <p:ext uri="{BB962C8B-B14F-4D97-AF65-F5344CB8AC3E}">
        <p14:creationId xmlns:p14="http://schemas.microsoft.com/office/powerpoint/2010/main" val="299833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9E0BA7-BF9B-7A9F-8B25-66186D976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9BA36A-0A6C-D2AD-E1FE-2BA80471F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4D9C3A-C661-8F24-CA50-E687E9056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399C05-9692-7C48-B021-F0D903086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9D699A-5C1F-7A77-95CF-952354469C4E}"/>
              </a:ext>
            </a:extLst>
          </p:cNvPr>
          <p:cNvSpPr txBox="1"/>
          <p:nvPr/>
        </p:nvSpPr>
        <p:spPr>
          <a:xfrm>
            <a:off x="990600" y="138924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Misconceptions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A2DCAE-52C7-F58F-0E39-DBC7DDD4773F}"/>
              </a:ext>
            </a:extLst>
          </p:cNvPr>
          <p:cNvSpPr txBox="1"/>
          <p:nvPr/>
        </p:nvSpPr>
        <p:spPr>
          <a:xfrm>
            <a:off x="990600" y="2819400"/>
            <a:ext cx="75438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several misconceptions surrounding cervical cancer, including the belief that it affects only certain women or is related to poor hygiene.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primary cause is infection with Human Papillomavirus (HPV), a very common virus that most people are exposed to at some point in their lives, often without knowing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this helps reduce stigma and encourages women to seek screening without fear or embarrassment.</a:t>
            </a:r>
          </a:p>
        </p:txBody>
      </p:sp>
    </p:spTree>
    <p:extLst>
      <p:ext uri="{BB962C8B-B14F-4D97-AF65-F5344CB8AC3E}">
        <p14:creationId xmlns:p14="http://schemas.microsoft.com/office/powerpoint/2010/main" val="325767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1EAAA8-FF4A-C8DD-D8B9-75A282258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41051D-B8EA-E6F4-FAD7-D2E738C09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C23C7A-55B4-3B0B-0572-29F4B1BC4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F49E8C-3447-D5DF-1221-D0038D06F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6D3236-BDEE-AB68-755C-F72E9A0E8697}"/>
              </a:ext>
            </a:extLst>
          </p:cNvPr>
          <p:cNvSpPr txBox="1"/>
          <p:nvPr/>
        </p:nvSpPr>
        <p:spPr>
          <a:xfrm>
            <a:off x="838200" y="157087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Gives Hope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642CD-E7A0-B34F-AA2A-ED5A82B17599}"/>
              </a:ext>
            </a:extLst>
          </p:cNvPr>
          <p:cNvSpPr txBox="1"/>
          <p:nvPr/>
        </p:nvSpPr>
        <p:spPr>
          <a:xfrm>
            <a:off x="838200" y="2925679"/>
            <a:ext cx="67056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good news is that cervical cancer is largely preventable.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screening can detect pre-cancerous changes long before cancer develops, allowing for simple and effective treatment.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Vaccination against HPV and routine screening together can dramatically reduce both incidence and mortality.</a:t>
            </a:r>
          </a:p>
        </p:txBody>
      </p:sp>
    </p:spTree>
    <p:extLst>
      <p:ext uri="{BB962C8B-B14F-4D97-AF65-F5344CB8AC3E}">
        <p14:creationId xmlns:p14="http://schemas.microsoft.com/office/powerpoint/2010/main" val="317562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52600" y="1062670"/>
            <a:ext cx="6719920" cy="1004836"/>
          </a:xfrm>
        </p:spPr>
        <p:txBody>
          <a:bodyPr anchor="ctr">
            <a:normAutofit/>
          </a:bodyPr>
          <a:lstStyle/>
          <a:p>
            <a:pPr algn="ctr"/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ar-IQ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21246"/>
            <a:ext cx="7620000" cy="2828543"/>
          </a:xfrm>
        </p:spPr>
        <p:txBody>
          <a:bodyPr anchor="t">
            <a:normAutofit/>
          </a:bodyPr>
          <a:lstStyle/>
          <a:p>
            <a:pPr marL="13716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Understanding the etiology of Cervical Cancer.</a:t>
            </a:r>
          </a:p>
          <a:p>
            <a:pPr marL="13716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Identifying the primary risk factors and the role of HPV.</a:t>
            </a:r>
          </a:p>
          <a:p>
            <a:pPr marL="13716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Discussing the intersection of metabolic health (Diabetes) and oncology.</a:t>
            </a:r>
          </a:p>
          <a:p>
            <a:pPr marL="13716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Emphasizing the clinical importance of early screening (Pap Smears &amp; HPV Testing).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33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FCFAB8-9E9C-414D-9FCB-CECED12D5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C16827-9A48-4468-BE81-11EC18E0A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799"/>
            <a:ext cx="405765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916" y="1066800"/>
            <a:ext cx="4057650" cy="4150899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/>
              <a:t>What is Cervical Cancer?</a:t>
            </a:r>
            <a:endParaRPr lang="ar-IQ" sz="2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9956BA-5C38-49F9-88D6-BD6C71E9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685799"/>
            <a:ext cx="4057650" cy="5486401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9500" y="1335183"/>
            <a:ext cx="3703500" cy="4187633"/>
          </a:xfrm>
        </p:spPr>
        <p:txBody>
          <a:bodyPr anchor="ctr">
            <a:normAutofit/>
          </a:bodyPr>
          <a:lstStyle/>
          <a:p>
            <a:pPr marL="0" indent="0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 malignant tumor of the cervix, the lowermost part of the uterus.</a:t>
            </a:r>
          </a:p>
          <a:p>
            <a:pPr marL="137160" indent="0" rtl="0">
              <a:buNone/>
            </a:pPr>
            <a:endParaRPr lang="ar-IQ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029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87628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579CEB-3881-D5BF-F938-83A3BB506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853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70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4F1CC-479A-B098-BF20-D1041F70B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84DFCDB-FCAA-25F7-E4F8-EA1ED2967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577EDD-52E2-3973-7FE9-EDD08E2F7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D7F9F4-88FF-8F6B-6A1B-FD460E83B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75D66-1A8C-0E10-0E19-B8C7125BF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2040" y="2768321"/>
            <a:ext cx="6719919" cy="2828543"/>
          </a:xfrm>
        </p:spPr>
        <p:txBody>
          <a:bodyPr anchor="t">
            <a:normAutofit/>
          </a:bodyPr>
          <a:lstStyle/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Burden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Cervical cancer is the fourth most common cancer among women worldwide, with an estimated 600,000+ new cases annually.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It remains a leading cause of cancer-related death in low- and middle-income countries due to a lack of organized screening programs.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"Preventable" Paradox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Despite being one of the most preventable forms of malignancy, late-stage diagnosis remains high in regions with limited health awareness.</a:t>
            </a:r>
          </a:p>
          <a:p>
            <a:pPr rtl="0"/>
            <a:endParaRPr lang="ar-IQ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365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1125914"/>
            <a:ext cx="6719920" cy="100483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/>
              <a:t>The Necessary Cause (HPV</a:t>
            </a:r>
            <a:r>
              <a:rPr lang="en-US" sz="2800" b="1" dirty="0">
                <a:solidFill>
                  <a:srgbClr val="595959"/>
                </a:solidFill>
              </a:rPr>
              <a:t>)</a:t>
            </a:r>
            <a:endParaRPr lang="ar-IQ" sz="2800" b="1" dirty="0">
              <a:solidFill>
                <a:srgbClr val="595959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776" y="2841251"/>
            <a:ext cx="7417610" cy="3330949"/>
          </a:xfrm>
        </p:spPr>
        <p:txBody>
          <a:bodyPr anchor="t">
            <a:noAutofit/>
          </a:bodyPr>
          <a:lstStyle/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Papillomavirus (HPV):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group of more than 200 related viruses.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High-Risk Genotypes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Types 16 and 18 are "high-risk" oncogenic strains responsible for approximately 70% of all cervical carcinomas.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Viral Persistence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While most HPV infections clear spontaneously within 2 years, persistent infection with high-risk types is the primary driver of cellular transformation.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Primarily through skin-to-skin contact; the virus targets the basal layer of the cervical epithelium.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51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040" y="1070149"/>
            <a:ext cx="6719920" cy="100483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b="1" dirty="0"/>
              <a:t>The Intersection of Diabetes and Oncology</a:t>
            </a:r>
            <a:endParaRPr lang="ar-IQ" sz="2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787355"/>
            <a:ext cx="7246160" cy="2828543"/>
          </a:xfrm>
        </p:spPr>
        <p:txBody>
          <a:bodyPr anchor="t">
            <a:noAutofit/>
          </a:bodyPr>
          <a:lstStyle/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Metabolic issues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Chronic Hyperglycemia is associated with an increased risk of several cancers.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Immune Dysfunction in Diabetes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T-cell mediated immunity is often compromised in diabetic patients, potentially hindering the body's ability to clear persistent HPV infections.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IGF-1 Axis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High insulin levels (Hyperinsulinemia) can activate Insulin-like Growth Factor-1 (IGF-1) receptors, which act as mitogens, stimulating tumor cell growth and survival.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Takeaway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Diabetic patients require more rigorous adherence to screening protocols due to their altered immune landscape.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98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040" y="1070149"/>
            <a:ext cx="6719920" cy="1004836"/>
          </a:xfrm>
        </p:spPr>
        <p:txBody>
          <a:bodyPr anchor="ctr">
            <a:normAutofit/>
          </a:bodyPr>
          <a:lstStyle/>
          <a:p>
            <a:pPr algn="ctr"/>
            <a:r>
              <a:rPr lang="en-GB" sz="2800" b="1" dirty="0"/>
              <a:t>Risk Factors &amp; Co-Factors</a:t>
            </a:r>
            <a:endParaRPr lang="ar-IQ" sz="28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040" y="2768321"/>
            <a:ext cx="6719919" cy="2828543"/>
          </a:xfrm>
        </p:spPr>
        <p:txBody>
          <a:bodyPr anchor="t">
            <a:noAutofit/>
          </a:bodyPr>
          <a:lstStyle/>
          <a:p>
            <a:pPr rtl="0">
              <a:buFont typeface="Wingdings" panose="05000000000000000000" pitchFamily="2" charset="2"/>
              <a:buChar char="q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Factor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Persistent high-risk HPV infection.</a:t>
            </a:r>
          </a:p>
          <a:p>
            <a:pPr rtl="0">
              <a:buFont typeface="Wingdings" panose="05000000000000000000" pitchFamily="2" charset="2"/>
              <a:buChar char="q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Synergistic Factors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Tobacco Use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Byproducts of cigarette smoke damage the DNA of cervix cells and weaken the localized immune response.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Immunosuppression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HIV infection or immunosuppressive therapy.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High number of full-term pregnancies.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Oral Contraceptive Use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Research suggests a slight increase in risk with use over 5 years.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32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D95A3-146D-DB27-8490-87F146E22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17EA728-6089-8AC0-8964-6593685BB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B31166-6F66-6741-9C83-BCED925F2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8B6E7A-F789-6279-973B-E502DD13F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391663-8EF0-5E8A-00D8-9FCED81A1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801" y="2680570"/>
            <a:ext cx="7779560" cy="4191000"/>
          </a:xfrm>
        </p:spPr>
        <p:txBody>
          <a:bodyPr/>
          <a:lstStyle/>
          <a:p>
            <a:pPr algn="just" rtl="0"/>
            <a:r>
              <a:rPr lang="en-GB" b="1" dirty="0"/>
              <a:t>Cervical Intraepithelial Neoplasia </a:t>
            </a:r>
            <a:r>
              <a:rPr lang="en-GB" dirty="0"/>
              <a:t>(</a:t>
            </a:r>
            <a:r>
              <a:rPr lang="en-GB" b="1" dirty="0"/>
              <a:t>CIN</a:t>
            </a:r>
            <a:r>
              <a:rPr lang="en-GB" dirty="0"/>
              <a:t>): Pre-cancerous changes categorized by severity:</a:t>
            </a:r>
          </a:p>
          <a:p>
            <a:pPr algn="just" rtl="0"/>
            <a:r>
              <a:rPr lang="en-GB" dirty="0"/>
              <a:t> </a:t>
            </a:r>
            <a:r>
              <a:rPr lang="en-GB" b="1" dirty="0"/>
              <a:t>CIN 1</a:t>
            </a:r>
            <a:r>
              <a:rPr lang="en-GB" dirty="0"/>
              <a:t>: Mild dysplasia (often regresses).</a:t>
            </a:r>
          </a:p>
          <a:p>
            <a:pPr algn="just" rtl="0"/>
            <a:r>
              <a:rPr lang="en-GB" b="1" dirty="0"/>
              <a:t>CIN 2</a:t>
            </a:r>
            <a:r>
              <a:rPr lang="en-GB" dirty="0"/>
              <a:t>: Moderate dysplasia.</a:t>
            </a:r>
          </a:p>
          <a:p>
            <a:pPr algn="just" rtl="0"/>
            <a:r>
              <a:rPr lang="en-GB" b="1" dirty="0"/>
              <a:t>CIN 3</a:t>
            </a:r>
            <a:r>
              <a:rPr lang="en-GB" dirty="0"/>
              <a:t>: Severe dysplasia/Carcinoma in situ (high risk of progression).</a:t>
            </a:r>
          </a:p>
          <a:p>
            <a:pPr algn="just" rtl="0"/>
            <a:r>
              <a:rPr lang="en-GB" b="1" dirty="0"/>
              <a:t>Timeline</a:t>
            </a:r>
            <a:r>
              <a:rPr lang="en-GB" dirty="0"/>
              <a:t>: The progression from CIN 3 to invasive cancer typically takes 10 to 20 years, providing a wide "window of opportunity" for medical intervention.</a:t>
            </a:r>
            <a:endParaRPr lang="ar-IQ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BE5FEC-21FA-6704-E7C2-9DCCB85504FA}"/>
              </a:ext>
            </a:extLst>
          </p:cNvPr>
          <p:cNvSpPr txBox="1">
            <a:spLocks/>
          </p:cNvSpPr>
          <p:nvPr/>
        </p:nvSpPr>
        <p:spPr>
          <a:xfrm>
            <a:off x="653661" y="1000716"/>
            <a:ext cx="81152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Clinical Progression: CIN to Invasive Cancer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78014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74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133778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533400"/>
            <a:ext cx="4932716" cy="5431376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Diagnostic </a:t>
            </a:r>
            <a:br>
              <a:rPr lang="en-GB" b="1" dirty="0"/>
            </a:br>
            <a:r>
              <a:rPr lang="en-GB" b="1" dirty="0"/>
              <a:t>Gold Standards </a:t>
            </a:r>
            <a:br>
              <a:rPr lang="en-GB" b="1" dirty="0"/>
            </a:br>
            <a:r>
              <a:rPr lang="en-GB" b="1" dirty="0"/>
              <a:t>(Screening)</a:t>
            </a:r>
            <a:endParaRPr lang="ar-IQ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713313"/>
            <a:ext cx="3943351" cy="5431376"/>
          </a:xfrm>
        </p:spPr>
        <p:txBody>
          <a:bodyPr anchor="ctr">
            <a:normAutofit/>
          </a:bodyPr>
          <a:lstStyle/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Pap Test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Cytology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Identifying abnormal morphology in exfoliated cervical cells.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HPV DNA Testing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High-sensitivity testing to detect the presence of viral genetic material before cellular changes occur.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Co-Testing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gold standard for women over 30, combining both Cytology and HPV DNA testing to maximize negative predictive value.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Inspection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Used in low-resource settings as a "see-and-treat" approach.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514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86AA2DA-281A-4806-8977-D617AEAC8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4185774-6FC0-4B8D-A8DB-A88546889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69991" y="0"/>
            <a:ext cx="1974009" cy="6858000"/>
          </a:xfrm>
          <a:custGeom>
            <a:avLst/>
            <a:gdLst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20409 w 2632012"/>
              <a:gd name="connsiteY22" fmla="*/ 6022287 h 6858000"/>
              <a:gd name="connsiteX23" fmla="*/ 183756 w 2632012"/>
              <a:gd name="connsiteY23" fmla="*/ 5808789 h 6858000"/>
              <a:gd name="connsiteX24" fmla="*/ 138134 w 2632012"/>
              <a:gd name="connsiteY24" fmla="*/ 5616065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57677 w 2632012"/>
              <a:gd name="connsiteY27" fmla="*/ 2548608 h 6858000"/>
              <a:gd name="connsiteX28" fmla="*/ 399465 w 2632012"/>
              <a:gd name="connsiteY28" fmla="*/ 2412506 h 6858000"/>
              <a:gd name="connsiteX29" fmla="*/ 446400 w 2632012"/>
              <a:gd name="connsiteY29" fmla="*/ 2252507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20409 w 2632012"/>
              <a:gd name="connsiteY22" fmla="*/ 6022287 h 6858000"/>
              <a:gd name="connsiteX23" fmla="*/ 183756 w 2632012"/>
              <a:gd name="connsiteY23" fmla="*/ 5808789 h 6858000"/>
              <a:gd name="connsiteX24" fmla="*/ 138134 w 2632012"/>
              <a:gd name="connsiteY24" fmla="*/ 5616065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69630 w 2632012"/>
              <a:gd name="connsiteY27" fmla="*/ 2692043 h 6858000"/>
              <a:gd name="connsiteX28" fmla="*/ 399465 w 2632012"/>
              <a:gd name="connsiteY28" fmla="*/ 2412506 h 6858000"/>
              <a:gd name="connsiteX29" fmla="*/ 446400 w 2632012"/>
              <a:gd name="connsiteY29" fmla="*/ 2252507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69" fmla="*/ 1207569 w 2632012"/>
              <a:gd name="connsiteY69" fmla="*/ 0 h 6858000"/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20409 w 2632012"/>
              <a:gd name="connsiteY22" fmla="*/ 6022287 h 6858000"/>
              <a:gd name="connsiteX23" fmla="*/ 183756 w 2632012"/>
              <a:gd name="connsiteY23" fmla="*/ 5808789 h 6858000"/>
              <a:gd name="connsiteX24" fmla="*/ 138134 w 2632012"/>
              <a:gd name="connsiteY24" fmla="*/ 5616065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69630 w 2632012"/>
              <a:gd name="connsiteY27" fmla="*/ 2692043 h 6858000"/>
              <a:gd name="connsiteX28" fmla="*/ 435324 w 2632012"/>
              <a:gd name="connsiteY28" fmla="*/ 2520083 h 6858000"/>
              <a:gd name="connsiteX29" fmla="*/ 446400 w 2632012"/>
              <a:gd name="connsiteY29" fmla="*/ 2252507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69" fmla="*/ 1207569 w 2632012"/>
              <a:gd name="connsiteY69" fmla="*/ 0 h 6858000"/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20409 w 2632012"/>
              <a:gd name="connsiteY22" fmla="*/ 6022287 h 6858000"/>
              <a:gd name="connsiteX23" fmla="*/ 183756 w 2632012"/>
              <a:gd name="connsiteY23" fmla="*/ 5808789 h 6858000"/>
              <a:gd name="connsiteX24" fmla="*/ 138134 w 2632012"/>
              <a:gd name="connsiteY24" fmla="*/ 5616065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69630 w 2632012"/>
              <a:gd name="connsiteY27" fmla="*/ 2692043 h 6858000"/>
              <a:gd name="connsiteX28" fmla="*/ 435324 w 2632012"/>
              <a:gd name="connsiteY28" fmla="*/ 2520083 h 6858000"/>
              <a:gd name="connsiteX29" fmla="*/ 482259 w 2632012"/>
              <a:gd name="connsiteY29" fmla="*/ 2336178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69" fmla="*/ 1207569 w 2632012"/>
              <a:gd name="connsiteY69" fmla="*/ 0 h 6858000"/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20409 w 2632012"/>
              <a:gd name="connsiteY22" fmla="*/ 6022287 h 6858000"/>
              <a:gd name="connsiteX23" fmla="*/ 183756 w 2632012"/>
              <a:gd name="connsiteY23" fmla="*/ 5808789 h 6858000"/>
              <a:gd name="connsiteX24" fmla="*/ 245711 w 2632012"/>
              <a:gd name="connsiteY24" fmla="*/ 5066230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69630 w 2632012"/>
              <a:gd name="connsiteY27" fmla="*/ 2692043 h 6858000"/>
              <a:gd name="connsiteX28" fmla="*/ 435324 w 2632012"/>
              <a:gd name="connsiteY28" fmla="*/ 2520083 h 6858000"/>
              <a:gd name="connsiteX29" fmla="*/ 482259 w 2632012"/>
              <a:gd name="connsiteY29" fmla="*/ 2336178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69" fmla="*/ 1207569 w 2632012"/>
              <a:gd name="connsiteY69" fmla="*/ 0 h 6858000"/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20409 w 2632012"/>
              <a:gd name="connsiteY22" fmla="*/ 6022287 h 6858000"/>
              <a:gd name="connsiteX23" fmla="*/ 219615 w 2632012"/>
              <a:gd name="connsiteY23" fmla="*/ 5557777 h 6858000"/>
              <a:gd name="connsiteX24" fmla="*/ 245711 w 2632012"/>
              <a:gd name="connsiteY24" fmla="*/ 5066230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69630 w 2632012"/>
              <a:gd name="connsiteY27" fmla="*/ 2692043 h 6858000"/>
              <a:gd name="connsiteX28" fmla="*/ 435324 w 2632012"/>
              <a:gd name="connsiteY28" fmla="*/ 2520083 h 6858000"/>
              <a:gd name="connsiteX29" fmla="*/ 482259 w 2632012"/>
              <a:gd name="connsiteY29" fmla="*/ 2336178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69" fmla="*/ 1207569 w 2632012"/>
              <a:gd name="connsiteY69" fmla="*/ 0 h 6858000"/>
              <a:gd name="connsiteX0" fmla="*/ 932173 w 2632012"/>
              <a:gd name="connsiteY0" fmla="*/ 1512545 h 6858000"/>
              <a:gd name="connsiteX1" fmla="*/ 932462 w 2632012"/>
              <a:gd name="connsiteY1" fmla="*/ 1512581 h 6858000"/>
              <a:gd name="connsiteX2" fmla="*/ 932378 w 2632012"/>
              <a:gd name="connsiteY2" fmla="*/ 1512599 h 6858000"/>
              <a:gd name="connsiteX3" fmla="*/ 932173 w 2632012"/>
              <a:gd name="connsiteY3" fmla="*/ 1512545 h 6858000"/>
              <a:gd name="connsiteX4" fmla="*/ 1207569 w 2632012"/>
              <a:gd name="connsiteY4" fmla="*/ 0 h 6858000"/>
              <a:gd name="connsiteX5" fmla="*/ 2632012 w 2632012"/>
              <a:gd name="connsiteY5" fmla="*/ 0 h 6858000"/>
              <a:gd name="connsiteX6" fmla="*/ 2632012 w 2632012"/>
              <a:gd name="connsiteY6" fmla="*/ 6858000 h 6858000"/>
              <a:gd name="connsiteX7" fmla="*/ 13514 w 2632012"/>
              <a:gd name="connsiteY7" fmla="*/ 6858000 h 6858000"/>
              <a:gd name="connsiteX8" fmla="*/ 13170 w 2632012"/>
              <a:gd name="connsiteY8" fmla="*/ 6812829 h 6858000"/>
              <a:gd name="connsiteX9" fmla="*/ 20332 w 2632012"/>
              <a:gd name="connsiteY9" fmla="*/ 6760689 h 6858000"/>
              <a:gd name="connsiteX10" fmla="*/ 25596 w 2632012"/>
              <a:gd name="connsiteY10" fmla="*/ 6721251 h 6858000"/>
              <a:gd name="connsiteX11" fmla="*/ 22507 w 2632012"/>
              <a:gd name="connsiteY11" fmla="*/ 6650499 h 6858000"/>
              <a:gd name="connsiteX12" fmla="*/ 22444 w 2632012"/>
              <a:gd name="connsiteY12" fmla="*/ 6604241 h 6858000"/>
              <a:gd name="connsiteX13" fmla="*/ 31867 w 2632012"/>
              <a:gd name="connsiteY13" fmla="*/ 6559984 h 6858000"/>
              <a:gd name="connsiteX14" fmla="*/ 38635 w 2632012"/>
              <a:gd name="connsiteY14" fmla="*/ 6515473 h 6858000"/>
              <a:gd name="connsiteX15" fmla="*/ 38467 w 2632012"/>
              <a:gd name="connsiteY15" fmla="*/ 6463736 h 6858000"/>
              <a:gd name="connsiteX16" fmla="*/ 38052 w 2632012"/>
              <a:gd name="connsiteY16" fmla="*/ 6432794 h 6858000"/>
              <a:gd name="connsiteX17" fmla="*/ 80445 w 2632012"/>
              <a:gd name="connsiteY17" fmla="*/ 6301309 h 6858000"/>
              <a:gd name="connsiteX18" fmla="*/ 138157 w 2632012"/>
              <a:gd name="connsiteY18" fmla="*/ 6257030 h 6858000"/>
              <a:gd name="connsiteX19" fmla="*/ 170419 w 2632012"/>
              <a:gd name="connsiteY19" fmla="*/ 6171255 h 6858000"/>
              <a:gd name="connsiteX20" fmla="*/ 164027 w 2632012"/>
              <a:gd name="connsiteY20" fmla="*/ 6164357 h 6858000"/>
              <a:gd name="connsiteX21" fmla="*/ 213309 w 2632012"/>
              <a:gd name="connsiteY21" fmla="*/ 6109331 h 6858000"/>
              <a:gd name="connsiteX22" fmla="*/ 208456 w 2632012"/>
              <a:gd name="connsiteY22" fmla="*/ 5878851 h 6858000"/>
              <a:gd name="connsiteX23" fmla="*/ 219615 w 2632012"/>
              <a:gd name="connsiteY23" fmla="*/ 5557777 h 6858000"/>
              <a:gd name="connsiteX24" fmla="*/ 245711 w 2632012"/>
              <a:gd name="connsiteY24" fmla="*/ 5066230 h 6858000"/>
              <a:gd name="connsiteX25" fmla="*/ 276721 w 2632012"/>
              <a:gd name="connsiteY25" fmla="*/ 4162848 h 6858000"/>
              <a:gd name="connsiteX26" fmla="*/ 343082 w 2632012"/>
              <a:gd name="connsiteY26" fmla="*/ 3059377 h 6858000"/>
              <a:gd name="connsiteX27" fmla="*/ 369630 w 2632012"/>
              <a:gd name="connsiteY27" fmla="*/ 2692043 h 6858000"/>
              <a:gd name="connsiteX28" fmla="*/ 435324 w 2632012"/>
              <a:gd name="connsiteY28" fmla="*/ 2520083 h 6858000"/>
              <a:gd name="connsiteX29" fmla="*/ 482259 w 2632012"/>
              <a:gd name="connsiteY29" fmla="*/ 2336178 h 6858000"/>
              <a:gd name="connsiteX30" fmla="*/ 569515 w 2632012"/>
              <a:gd name="connsiteY30" fmla="*/ 2091909 h 6858000"/>
              <a:gd name="connsiteX31" fmla="*/ 638163 w 2632012"/>
              <a:gd name="connsiteY31" fmla="*/ 1994147 h 6858000"/>
              <a:gd name="connsiteX32" fmla="*/ 737312 w 2632012"/>
              <a:gd name="connsiteY32" fmla="*/ 1871408 h 6858000"/>
              <a:gd name="connsiteX33" fmla="*/ 788501 w 2632012"/>
              <a:gd name="connsiteY33" fmla="*/ 1793826 h 6858000"/>
              <a:gd name="connsiteX34" fmla="*/ 819432 w 2632012"/>
              <a:gd name="connsiteY34" fmla="*/ 1746824 h 6858000"/>
              <a:gd name="connsiteX35" fmla="*/ 843936 w 2632012"/>
              <a:gd name="connsiteY35" fmla="*/ 1697348 h 6858000"/>
              <a:gd name="connsiteX36" fmla="*/ 846526 w 2632012"/>
              <a:gd name="connsiteY36" fmla="*/ 1659754 h 6858000"/>
              <a:gd name="connsiteX37" fmla="*/ 873830 w 2632012"/>
              <a:gd name="connsiteY37" fmla="*/ 1628041 h 6858000"/>
              <a:gd name="connsiteX38" fmla="*/ 890626 w 2632012"/>
              <a:gd name="connsiteY38" fmla="*/ 1599883 h 6858000"/>
              <a:gd name="connsiteX39" fmla="*/ 921288 w 2632012"/>
              <a:gd name="connsiteY39" fmla="*/ 1579569 h 6858000"/>
              <a:gd name="connsiteX40" fmla="*/ 920756 w 2632012"/>
              <a:gd name="connsiteY40" fmla="*/ 1537369 h 6858000"/>
              <a:gd name="connsiteX41" fmla="*/ 946290 w 2632012"/>
              <a:gd name="connsiteY41" fmla="*/ 1514308 h 6858000"/>
              <a:gd name="connsiteX42" fmla="*/ 932462 w 2632012"/>
              <a:gd name="connsiteY42" fmla="*/ 1512581 h 6858000"/>
              <a:gd name="connsiteX43" fmla="*/ 940652 w 2632012"/>
              <a:gd name="connsiteY43" fmla="*/ 1510839 h 6858000"/>
              <a:gd name="connsiteX44" fmla="*/ 950739 w 2632012"/>
              <a:gd name="connsiteY44" fmla="*/ 1503635 h 6858000"/>
              <a:gd name="connsiteX45" fmla="*/ 966405 w 2632012"/>
              <a:gd name="connsiteY45" fmla="*/ 1439967 h 6858000"/>
              <a:gd name="connsiteX46" fmla="*/ 973516 w 2632012"/>
              <a:gd name="connsiteY46" fmla="*/ 1389073 h 6858000"/>
              <a:gd name="connsiteX47" fmla="*/ 986960 w 2632012"/>
              <a:gd name="connsiteY47" fmla="*/ 1351857 h 6858000"/>
              <a:gd name="connsiteX48" fmla="*/ 987761 w 2632012"/>
              <a:gd name="connsiteY48" fmla="*/ 1363479 h 6858000"/>
              <a:gd name="connsiteX49" fmla="*/ 989043 w 2632012"/>
              <a:gd name="connsiteY49" fmla="*/ 1346093 h 6858000"/>
              <a:gd name="connsiteX50" fmla="*/ 986960 w 2632012"/>
              <a:gd name="connsiteY50" fmla="*/ 1351857 h 6858000"/>
              <a:gd name="connsiteX51" fmla="*/ 985769 w 2632012"/>
              <a:gd name="connsiteY51" fmla="*/ 1334556 h 6858000"/>
              <a:gd name="connsiteX52" fmla="*/ 982507 w 2632012"/>
              <a:gd name="connsiteY52" fmla="*/ 1216698 h 6858000"/>
              <a:gd name="connsiteX53" fmla="*/ 984836 w 2632012"/>
              <a:gd name="connsiteY53" fmla="*/ 1082381 h 6858000"/>
              <a:gd name="connsiteX54" fmla="*/ 993140 w 2632012"/>
              <a:gd name="connsiteY54" fmla="*/ 1043366 h 6858000"/>
              <a:gd name="connsiteX55" fmla="*/ 995544 w 2632012"/>
              <a:gd name="connsiteY55" fmla="*/ 972540 h 6858000"/>
              <a:gd name="connsiteX56" fmla="*/ 1028500 w 2632012"/>
              <a:gd name="connsiteY56" fmla="*/ 923945 h 6858000"/>
              <a:gd name="connsiteX57" fmla="*/ 1022082 w 2632012"/>
              <a:gd name="connsiteY57" fmla="*/ 838835 h 6858000"/>
              <a:gd name="connsiteX58" fmla="*/ 1025925 w 2632012"/>
              <a:gd name="connsiteY58" fmla="*/ 787183 h 6858000"/>
              <a:gd name="connsiteX59" fmla="*/ 1027904 w 2632012"/>
              <a:gd name="connsiteY59" fmla="*/ 756272 h 6858000"/>
              <a:gd name="connsiteX60" fmla="*/ 1088796 w 2632012"/>
              <a:gd name="connsiteY60" fmla="*/ 641639 h 6858000"/>
              <a:gd name="connsiteX61" fmla="*/ 1164389 w 2632012"/>
              <a:gd name="connsiteY61" fmla="*/ 545140 h 6858000"/>
              <a:gd name="connsiteX62" fmla="*/ 1225321 w 2632012"/>
              <a:gd name="connsiteY62" fmla="*/ 413843 h 6858000"/>
              <a:gd name="connsiteX63" fmla="*/ 1241477 w 2632012"/>
              <a:gd name="connsiteY63" fmla="*/ 358607 h 6858000"/>
              <a:gd name="connsiteX64" fmla="*/ 1246119 w 2632012"/>
              <a:gd name="connsiteY64" fmla="*/ 254866 h 6858000"/>
              <a:gd name="connsiteX65" fmla="*/ 1266837 w 2632012"/>
              <a:gd name="connsiteY65" fmla="*/ 161517 h 6858000"/>
              <a:gd name="connsiteX66" fmla="*/ 1315021 w 2632012"/>
              <a:gd name="connsiteY66" fmla="*/ 54455 h 6858000"/>
              <a:gd name="connsiteX67" fmla="*/ 1319335 w 2632012"/>
              <a:gd name="connsiteY67" fmla="*/ 8880 h 6858000"/>
              <a:gd name="connsiteX68" fmla="*/ 1316402 w 2632012"/>
              <a:gd name="connsiteY68" fmla="*/ 852 h 6858000"/>
              <a:gd name="connsiteX69" fmla="*/ 1207569 w 2632012"/>
              <a:gd name="connsiteY6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632012" h="6858000">
                <a:moveTo>
                  <a:pt x="932173" y="1512545"/>
                </a:moveTo>
                <a:lnTo>
                  <a:pt x="932462" y="1512581"/>
                </a:lnTo>
                <a:lnTo>
                  <a:pt x="932378" y="1512599"/>
                </a:lnTo>
                <a:cubicBezTo>
                  <a:pt x="930618" y="1512681"/>
                  <a:pt x="930202" y="1512462"/>
                  <a:pt x="932173" y="1512545"/>
                </a:cubicBezTo>
                <a:close/>
                <a:moveTo>
                  <a:pt x="1207569" y="0"/>
                </a:moveTo>
                <a:lnTo>
                  <a:pt x="2632012" y="0"/>
                </a:lnTo>
                <a:lnTo>
                  <a:pt x="2632012" y="6858000"/>
                </a:lnTo>
                <a:lnTo>
                  <a:pt x="13514" y="6858000"/>
                </a:lnTo>
                <a:cubicBezTo>
                  <a:pt x="13399" y="6842943"/>
                  <a:pt x="13285" y="6827886"/>
                  <a:pt x="13170" y="6812829"/>
                </a:cubicBezTo>
                <a:cubicBezTo>
                  <a:pt x="12714" y="6794763"/>
                  <a:pt x="13524" y="6777517"/>
                  <a:pt x="20332" y="6760689"/>
                </a:cubicBezTo>
                <a:cubicBezTo>
                  <a:pt x="10828" y="6746468"/>
                  <a:pt x="7794" y="6733277"/>
                  <a:pt x="25596" y="6721251"/>
                </a:cubicBezTo>
                <a:cubicBezTo>
                  <a:pt x="24143" y="6683539"/>
                  <a:pt x="1631" y="6673595"/>
                  <a:pt x="22507" y="6650499"/>
                </a:cubicBezTo>
                <a:cubicBezTo>
                  <a:pt x="-25124" y="6620536"/>
                  <a:pt x="16765" y="6629253"/>
                  <a:pt x="22444" y="6604241"/>
                </a:cubicBezTo>
                <a:cubicBezTo>
                  <a:pt x="28668" y="6588866"/>
                  <a:pt x="29169" y="6574778"/>
                  <a:pt x="31867" y="6559984"/>
                </a:cubicBezTo>
                <a:cubicBezTo>
                  <a:pt x="4443" y="6566661"/>
                  <a:pt x="62924" y="6515664"/>
                  <a:pt x="38635" y="6515473"/>
                </a:cubicBezTo>
                <a:cubicBezTo>
                  <a:pt x="72259" y="6495428"/>
                  <a:pt x="29118" y="6488543"/>
                  <a:pt x="38467" y="6463736"/>
                </a:cubicBezTo>
                <a:cubicBezTo>
                  <a:pt x="50944" y="6451623"/>
                  <a:pt x="52742" y="6443270"/>
                  <a:pt x="38052" y="6432794"/>
                </a:cubicBezTo>
                <a:cubicBezTo>
                  <a:pt x="98939" y="6376824"/>
                  <a:pt x="58603" y="6351821"/>
                  <a:pt x="80445" y="6301309"/>
                </a:cubicBezTo>
                <a:cubicBezTo>
                  <a:pt x="103917" y="6257537"/>
                  <a:pt x="78836" y="6301310"/>
                  <a:pt x="138157" y="6257030"/>
                </a:cubicBezTo>
                <a:cubicBezTo>
                  <a:pt x="155187" y="6248574"/>
                  <a:pt x="166108" y="6186701"/>
                  <a:pt x="170419" y="6171255"/>
                </a:cubicBezTo>
                <a:cubicBezTo>
                  <a:pt x="174731" y="6155809"/>
                  <a:pt x="166522" y="6166390"/>
                  <a:pt x="164027" y="6164357"/>
                </a:cubicBezTo>
                <a:cubicBezTo>
                  <a:pt x="206228" y="6137678"/>
                  <a:pt x="184454" y="6121750"/>
                  <a:pt x="213309" y="6109331"/>
                </a:cubicBezTo>
                <a:cubicBezTo>
                  <a:pt x="224262" y="6067371"/>
                  <a:pt x="183175" y="5890445"/>
                  <a:pt x="208456" y="5878851"/>
                </a:cubicBezTo>
                <a:cubicBezTo>
                  <a:pt x="225886" y="5808435"/>
                  <a:pt x="192379" y="5574013"/>
                  <a:pt x="219615" y="5557777"/>
                </a:cubicBezTo>
                <a:lnTo>
                  <a:pt x="245711" y="5066230"/>
                </a:lnTo>
                <a:cubicBezTo>
                  <a:pt x="117719" y="4582016"/>
                  <a:pt x="230524" y="4647254"/>
                  <a:pt x="276721" y="4162848"/>
                </a:cubicBezTo>
                <a:lnTo>
                  <a:pt x="343082" y="3059377"/>
                </a:lnTo>
                <a:cubicBezTo>
                  <a:pt x="347947" y="2889121"/>
                  <a:pt x="364765" y="2862299"/>
                  <a:pt x="369630" y="2692043"/>
                </a:cubicBezTo>
                <a:cubicBezTo>
                  <a:pt x="369393" y="2690043"/>
                  <a:pt x="435560" y="2522082"/>
                  <a:pt x="435324" y="2520083"/>
                </a:cubicBezTo>
                <a:lnTo>
                  <a:pt x="482259" y="2336178"/>
                </a:lnTo>
                <a:cubicBezTo>
                  <a:pt x="516201" y="2267350"/>
                  <a:pt x="537443" y="2148254"/>
                  <a:pt x="569515" y="2091909"/>
                </a:cubicBezTo>
                <a:cubicBezTo>
                  <a:pt x="629286" y="2030534"/>
                  <a:pt x="622061" y="2045605"/>
                  <a:pt x="638163" y="1994147"/>
                </a:cubicBezTo>
                <a:cubicBezTo>
                  <a:pt x="633178" y="1967912"/>
                  <a:pt x="705417" y="1945185"/>
                  <a:pt x="737312" y="1871408"/>
                </a:cubicBezTo>
                <a:cubicBezTo>
                  <a:pt x="759407" y="1814663"/>
                  <a:pt x="795838" y="1856475"/>
                  <a:pt x="788501" y="1793826"/>
                </a:cubicBezTo>
                <a:cubicBezTo>
                  <a:pt x="796402" y="1792725"/>
                  <a:pt x="813276" y="1750182"/>
                  <a:pt x="819432" y="1746824"/>
                </a:cubicBezTo>
                <a:lnTo>
                  <a:pt x="843936" y="1697348"/>
                </a:lnTo>
                <a:cubicBezTo>
                  <a:pt x="847635" y="1681502"/>
                  <a:pt x="845709" y="1667584"/>
                  <a:pt x="846526" y="1659754"/>
                </a:cubicBezTo>
                <a:lnTo>
                  <a:pt x="873830" y="1628041"/>
                </a:lnTo>
                <a:lnTo>
                  <a:pt x="890626" y="1599883"/>
                </a:lnTo>
                <a:lnTo>
                  <a:pt x="921288" y="1579569"/>
                </a:lnTo>
                <a:cubicBezTo>
                  <a:pt x="921111" y="1565502"/>
                  <a:pt x="920933" y="1551436"/>
                  <a:pt x="920756" y="1537369"/>
                </a:cubicBezTo>
                <a:cubicBezTo>
                  <a:pt x="918173" y="1533598"/>
                  <a:pt x="943194" y="1519497"/>
                  <a:pt x="946290" y="1514308"/>
                </a:cubicBezTo>
                <a:lnTo>
                  <a:pt x="932462" y="1512581"/>
                </a:lnTo>
                <a:lnTo>
                  <a:pt x="940652" y="1510839"/>
                </a:lnTo>
                <a:cubicBezTo>
                  <a:pt x="944059" y="1509546"/>
                  <a:pt x="947769" y="1507347"/>
                  <a:pt x="950739" y="1503635"/>
                </a:cubicBezTo>
                <a:lnTo>
                  <a:pt x="966405" y="1439967"/>
                </a:lnTo>
                <a:cubicBezTo>
                  <a:pt x="966567" y="1437915"/>
                  <a:pt x="970755" y="1392639"/>
                  <a:pt x="973516" y="1389073"/>
                </a:cubicBezTo>
                <a:lnTo>
                  <a:pt x="986960" y="1351857"/>
                </a:lnTo>
                <a:lnTo>
                  <a:pt x="987761" y="1363479"/>
                </a:lnTo>
                <a:cubicBezTo>
                  <a:pt x="987046" y="1391389"/>
                  <a:pt x="991418" y="1341827"/>
                  <a:pt x="989043" y="1346093"/>
                </a:cubicBezTo>
                <a:lnTo>
                  <a:pt x="986960" y="1351857"/>
                </a:lnTo>
                <a:lnTo>
                  <a:pt x="985769" y="1334556"/>
                </a:lnTo>
                <a:cubicBezTo>
                  <a:pt x="983992" y="1300062"/>
                  <a:pt x="982872" y="1251835"/>
                  <a:pt x="982507" y="1216698"/>
                </a:cubicBezTo>
                <a:cubicBezTo>
                  <a:pt x="989105" y="1176777"/>
                  <a:pt x="968656" y="1115073"/>
                  <a:pt x="984836" y="1082381"/>
                </a:cubicBezTo>
                <a:cubicBezTo>
                  <a:pt x="976467" y="1067557"/>
                  <a:pt x="974466" y="1054191"/>
                  <a:pt x="993140" y="1043366"/>
                </a:cubicBezTo>
                <a:cubicBezTo>
                  <a:pt x="994613" y="1005627"/>
                  <a:pt x="972947" y="994211"/>
                  <a:pt x="995544" y="972540"/>
                </a:cubicBezTo>
                <a:cubicBezTo>
                  <a:pt x="1001437" y="952637"/>
                  <a:pt x="1021106" y="938879"/>
                  <a:pt x="1028500" y="923945"/>
                </a:cubicBezTo>
                <a:cubicBezTo>
                  <a:pt x="1032923" y="901661"/>
                  <a:pt x="1022511" y="861628"/>
                  <a:pt x="1022082" y="838835"/>
                </a:cubicBezTo>
                <a:cubicBezTo>
                  <a:pt x="1057150" y="821053"/>
                  <a:pt x="1014683" y="811325"/>
                  <a:pt x="1025925" y="787183"/>
                </a:cubicBezTo>
                <a:cubicBezTo>
                  <a:pt x="1039299" y="775919"/>
                  <a:pt x="1041738" y="767701"/>
                  <a:pt x="1027904" y="756272"/>
                </a:cubicBezTo>
                <a:cubicBezTo>
                  <a:pt x="1092931" y="704439"/>
                  <a:pt x="1063111" y="690611"/>
                  <a:pt x="1088796" y="641639"/>
                </a:cubicBezTo>
                <a:cubicBezTo>
                  <a:pt x="1115586" y="599503"/>
                  <a:pt x="1101832" y="585408"/>
                  <a:pt x="1164389" y="545140"/>
                </a:cubicBezTo>
                <a:cubicBezTo>
                  <a:pt x="1183904" y="515341"/>
                  <a:pt x="1212474" y="444932"/>
                  <a:pt x="1225321" y="413843"/>
                </a:cubicBezTo>
                <a:cubicBezTo>
                  <a:pt x="1235550" y="389613"/>
                  <a:pt x="1230254" y="392779"/>
                  <a:pt x="1241477" y="358607"/>
                </a:cubicBezTo>
                <a:cubicBezTo>
                  <a:pt x="1244505" y="325057"/>
                  <a:pt x="1241891" y="287714"/>
                  <a:pt x="1246119" y="254866"/>
                </a:cubicBezTo>
                <a:cubicBezTo>
                  <a:pt x="1250325" y="233178"/>
                  <a:pt x="1255354" y="194919"/>
                  <a:pt x="1266837" y="161517"/>
                </a:cubicBezTo>
                <a:cubicBezTo>
                  <a:pt x="1312077" y="135871"/>
                  <a:pt x="1280314" y="75805"/>
                  <a:pt x="1315021" y="54455"/>
                </a:cubicBezTo>
                <a:cubicBezTo>
                  <a:pt x="1325412" y="38765"/>
                  <a:pt x="1323873" y="23602"/>
                  <a:pt x="1319335" y="8880"/>
                </a:cubicBezTo>
                <a:lnTo>
                  <a:pt x="1316402" y="852"/>
                </a:lnTo>
                <a:lnTo>
                  <a:pt x="1207569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89" y="372386"/>
            <a:ext cx="7529222" cy="1330841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Prevention: the HPV vaccine</a:t>
            </a:r>
            <a:endParaRPr lang="ar-IQ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389" y="1828800"/>
            <a:ext cx="4463228" cy="3908588"/>
          </a:xfrm>
        </p:spPr>
        <p:txBody>
          <a:bodyPr>
            <a:normAutofit/>
          </a:bodyPr>
          <a:lstStyle/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Vaccine Composition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Non-infectious Virus-Like Particles (VLPs).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Efficacy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Vaccines like Gardasil 9 protect against 9 strains (6, 11, 16, 18, 31, 33, 45, 52, 58).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Most effective when administered between ages 9–14, before any exposure to the virus.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Health Impact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Countries with high vaccination coverage have seen a nearly 90% reduction in cervical cancer and pre-cancerous lesions.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7D3B4FC-79F4-47D2-9D79-DA876E6AD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7872" y="2022496"/>
            <a:ext cx="2846279" cy="404393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81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Graphic 6" descr="Needle">
            <a:extLst>
              <a:ext uri="{FF2B5EF4-FFF2-40B4-BE49-F238E27FC236}">
                <a16:creationId xmlns:a16="http://schemas.microsoft.com/office/drawing/2014/main" id="{598F55B7-7742-4FBC-7C2E-B64AC36F0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8521" y="2743741"/>
            <a:ext cx="2612183" cy="2612183"/>
          </a:xfrm>
          <a:prstGeom prst="rect">
            <a:avLst/>
          </a:prstGeom>
        </p:spPr>
      </p:pic>
      <p:sp>
        <p:nvSpPr>
          <p:cNvPr id="28" name="Rectangle 6">
            <a:extLst>
              <a:ext uri="{FF2B5EF4-FFF2-40B4-BE49-F238E27FC236}">
                <a16:creationId xmlns:a16="http://schemas.microsoft.com/office/drawing/2014/main" id="{2775D660-3127-4688-9782-F7C4639B1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7091" y="5952857"/>
            <a:ext cx="1025718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04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5752C4-39E8-729A-FA2F-B98FD699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710CF7-E4A1-CC06-3EC8-4B01EB2DA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0BD8D-A437-675A-C907-58E93B5E9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133778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EF1370-00B3-4161-3322-4709E2EC2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749" y="533400"/>
            <a:ext cx="4705350" cy="5431376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and Institutional Responsibility</a:t>
            </a:r>
            <a:endParaRPr lang="ar-IQ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5391A-3797-796B-0BA0-53AD45655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713313"/>
            <a:ext cx="3943351" cy="5431376"/>
          </a:xfrm>
        </p:spPr>
        <p:txBody>
          <a:bodyPr anchor="ctr">
            <a:normAutofit/>
          </a:bodyPr>
          <a:lstStyle/>
          <a:p>
            <a:pPr marL="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Empowerment through Education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As university graduates at a Diabetes Center, you are trusted voices in healthcare.</a:t>
            </a:r>
          </a:p>
          <a:p>
            <a:pPr marL="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Care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Every female patient visiting for diabetes management should be screened for their last Pap smear date.</a:t>
            </a:r>
          </a:p>
          <a:p>
            <a:pPr marL="0" indent="0" rtl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Breaking Stigma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Reducing the social stigma associated with HPV and gynecological examinations is essential for increasing screening uptake.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411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FCFAB8-9E9C-414D-9FCB-CECED12D5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C16827-9A48-4468-BE81-11EC18E0A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799"/>
            <a:ext cx="405765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2637691" cy="4150899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Conclusions</a:t>
            </a:r>
            <a:r>
              <a:rPr lang="en-GB" sz="2800" dirty="0">
                <a:solidFill>
                  <a:srgbClr val="595959"/>
                </a:solidFill>
              </a:rPr>
              <a:t> </a:t>
            </a:r>
            <a:endParaRPr lang="ar-IQ" sz="2800" dirty="0">
              <a:solidFill>
                <a:srgbClr val="595959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9956BA-5C38-49F9-88D6-BD6C71E9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685799"/>
            <a:ext cx="4057650" cy="5486401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9500" y="1335183"/>
            <a:ext cx="3374520" cy="4187633"/>
          </a:xfrm>
        </p:spPr>
        <p:txBody>
          <a:bodyPr anchor="ctr">
            <a:noAutofit/>
          </a:bodyPr>
          <a:lstStyle/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Message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Cervical cancer is preventable, detectable, and curable.</a:t>
            </a:r>
          </a:p>
          <a:p>
            <a:pPr rtl="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Eliminate cervical cancer as a public health problem through the 90-70-90 strategy: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of girls vaccinated by age 15.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of women screened by age 35 and 45.</a:t>
            </a:r>
          </a:p>
          <a:p>
            <a:pPr rtl="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of women with cervical disease receiving treatment.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6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456" y="1380564"/>
            <a:ext cx="3421026" cy="23462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000" kern="1200" dirty="0">
                <a:latin typeface="Bauhaus 93" panose="04030905020B02020C02" pitchFamily="82" charset="0"/>
              </a:rPr>
              <a:t>THANK YOU </a:t>
            </a:r>
          </a:p>
        </p:txBody>
      </p: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6E87E0E0-DDD0-E9C9-BADD-B9B9DB883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8201" y="1922089"/>
            <a:ext cx="3013822" cy="301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2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1074</Words>
  <Application>Microsoft Office PowerPoint</Application>
  <PresentationFormat>On-screen Show (4:3)</PresentationFormat>
  <Paragraphs>84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Cervical Cancer What Every Woman Needs to Know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</vt:lpstr>
      <vt:lpstr>What is Cervical Cancer?</vt:lpstr>
      <vt:lpstr>PowerPoint Presentation</vt:lpstr>
      <vt:lpstr>PowerPoint Presentation</vt:lpstr>
      <vt:lpstr>The Necessary Cause (HPV)</vt:lpstr>
      <vt:lpstr>The Intersection of Diabetes and Oncology</vt:lpstr>
      <vt:lpstr>Risk Factors &amp; Co-Factors</vt:lpstr>
      <vt:lpstr>PowerPoint Presentation</vt:lpstr>
      <vt:lpstr>PowerPoint Presentation</vt:lpstr>
      <vt:lpstr>Diagnostic  Gold Standards  (Screening)</vt:lpstr>
      <vt:lpstr>Primary Prevention: the HPV vaccine</vt:lpstr>
      <vt:lpstr>Professional and Institutional Responsibility</vt:lpstr>
      <vt:lpstr>Conclusions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Cervical Cancer: What Every Woman Needs to Know</dc:title>
  <dc:creator>lujan</dc:creator>
  <cp:lastModifiedBy>ghassan salman</cp:lastModifiedBy>
  <cp:revision>34</cp:revision>
  <dcterms:created xsi:type="dcterms:W3CDTF">2006-08-16T00:00:00Z</dcterms:created>
  <dcterms:modified xsi:type="dcterms:W3CDTF">2026-02-07T19:52:12Z</dcterms:modified>
</cp:coreProperties>
</file>