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91" r:id="rId10"/>
    <p:sldId id="285" r:id="rId11"/>
    <p:sldId id="265" r:id="rId12"/>
    <p:sldId id="286" r:id="rId13"/>
    <p:sldId id="267" r:id="rId14"/>
    <p:sldId id="268" r:id="rId15"/>
    <p:sldId id="269" r:id="rId16"/>
    <p:sldId id="270" r:id="rId17"/>
    <p:sldId id="288" r:id="rId18"/>
    <p:sldId id="272" r:id="rId19"/>
    <p:sldId id="273" r:id="rId20"/>
    <p:sldId id="287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9" r:id="rId30"/>
    <p:sldId id="282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882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r" defTabSz="914400" rtl="1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Microorganism</a:t>
            </a:r>
            <a:r>
              <a:rPr lang="ar-IQ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Growth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IQ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م.م. صفية سعد ضيف</a:t>
            </a:r>
          </a:p>
          <a:p>
            <a:r>
              <a:rPr lang="ar-IQ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م.م. زينب عمر يوسف</a:t>
            </a:r>
            <a:endParaRPr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  <a:defRPr sz="2000"/>
            </a:pPr>
            <a:r>
              <a:rPr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Growth means an increase in size, number, weight, and mass. It involves reactions leading to macromolecule synthesis and cell division</a:t>
            </a:r>
            <a:r>
              <a:rPr sz="4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Definition </a:t>
            </a:r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Growth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0">
              <a:buNone/>
              <a:defRPr sz="2000"/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The cell cycle includes successive events depending on environmental conditions. Generation time is the time from the beginning to the end of division, and growth rate is the resulting increase.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80" y="653288"/>
            <a:ext cx="8229600" cy="1252728"/>
          </a:xfrm>
        </p:spPr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Cell Cycle 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062480"/>
            <a:ext cx="7408333" cy="4063683"/>
          </a:xfrm>
        </p:spPr>
        <p:txBody>
          <a:bodyPr>
            <a:normAutofit fontScale="92500" lnSpcReduction="10000"/>
          </a:bodyPr>
          <a:lstStyle/>
          <a:p>
            <a:pPr algn="l" rtl="0">
              <a:defRPr sz="2000"/>
            </a:pPr>
            <a:r>
              <a:rPr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Generation time is the time for a single cell to undergo fission.</a:t>
            </a:r>
          </a:p>
          <a:p>
            <a:pPr algn="l" rtl="0">
              <a:defRPr sz="2000"/>
            </a:pPr>
            <a:r>
              <a:rPr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prokaryotes (e.g., </a:t>
            </a:r>
            <a:r>
              <a:rPr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E. coli</a:t>
            </a:r>
            <a:r>
              <a:rPr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20–25 minutes.</a:t>
            </a:r>
          </a:p>
          <a:p>
            <a:pPr algn="l" rtl="0">
              <a:defRPr sz="2000"/>
            </a:pPr>
            <a:r>
              <a:rPr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eukaryotes: from 2 hours to several days</a:t>
            </a:r>
            <a:r>
              <a:rPr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0020" indent="0" algn="just" rtl="0">
              <a:lnSpc>
                <a:spcPct val="112000"/>
              </a:lnSpc>
              <a:spcAft>
                <a:spcPts val="1230"/>
              </a:spcAft>
              <a:buNone/>
            </a:pP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160020" indent="0" algn="just" rtl="0">
              <a:lnSpc>
                <a:spcPct val="112000"/>
              </a:lnSpc>
              <a:spcAft>
                <a:spcPts val="1230"/>
              </a:spcAft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Generation time varies with:</a:t>
            </a:r>
            <a:endParaRPr lang="en-US" sz="2400" b="1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lvl="0" algn="l" rtl="0" fontAlgn="base">
              <a:lnSpc>
                <a:spcPct val="102000"/>
              </a:lnSpc>
              <a:spcAft>
                <a:spcPts val="1205"/>
              </a:spcAft>
              <a:buClr>
                <a:srgbClr val="44546A"/>
              </a:buClr>
              <a:buSzPts val="1200"/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Species of M.O.</a:t>
            </a:r>
          </a:p>
          <a:p>
            <a:pPr lvl="0" algn="l" rtl="0" fontAlgn="base">
              <a:lnSpc>
                <a:spcPct val="102000"/>
              </a:lnSpc>
              <a:spcAft>
                <a:spcPts val="1205"/>
              </a:spcAft>
              <a:buClr>
                <a:srgbClr val="44546A"/>
              </a:buClr>
              <a:buSzPts val="1200"/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Nutrients.</a:t>
            </a:r>
          </a:p>
          <a:p>
            <a:pPr lvl="0" algn="l" rtl="0" fontAlgn="base">
              <a:lnSpc>
                <a:spcPct val="102000"/>
              </a:lnSpc>
              <a:spcAft>
                <a:spcPts val="1205"/>
              </a:spcAft>
              <a:buClr>
                <a:srgbClr val="44546A"/>
              </a:buClr>
              <a:buSzPts val="1200"/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Environmental conditions: PH, and temperature.</a:t>
            </a:r>
          </a:p>
          <a:p>
            <a:pPr lvl="0" algn="l" rtl="0" fontAlgn="base">
              <a:lnSpc>
                <a:spcPct val="102000"/>
              </a:lnSpc>
              <a:spcAft>
                <a:spcPts val="1205"/>
              </a:spcAft>
              <a:buClr>
                <a:srgbClr val="44546A"/>
              </a:buClr>
              <a:buSzPts val="1200"/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Growth phase.</a:t>
            </a:r>
          </a:p>
          <a:p>
            <a:pPr marL="0" indent="0">
              <a:buNone/>
              <a:defRPr sz="2000"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Generation Time (Doubling </a:t>
            </a:r>
            <a:r>
              <a:rPr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ar-IQ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Most studies are done on </a:t>
            </a:r>
            <a:r>
              <a:rPr sz="3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E. coli </a:t>
            </a:r>
            <a:r>
              <a:rPr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due to ease of handling.</a:t>
            </a:r>
          </a:p>
          <a:p>
            <a:pPr algn="just" rtl="0">
              <a:defRPr sz="2000"/>
            </a:pPr>
            <a:r>
              <a:rPr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 includes several stages influenced by environmental factors.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54888"/>
            <a:ext cx="8229600" cy="1252728"/>
          </a:xfrm>
        </p:spPr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Prokaryotic Cell Cycle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60400" y="2794000"/>
            <a:ext cx="9001760" cy="3962083"/>
          </a:xfrm>
        </p:spPr>
        <p:txBody>
          <a:bodyPr>
            <a:normAutofit/>
          </a:bodyPr>
          <a:lstStyle/>
          <a:p>
            <a:pPr marL="1371600" lvl="3" indent="0" algn="just" rtl="0" fontAlgn="base">
              <a:lnSpc>
                <a:spcPct val="95000"/>
              </a:lnSpc>
              <a:buClr>
                <a:srgbClr val="FF0000"/>
              </a:buClr>
              <a:buSzPts val="1200"/>
              <a:buNone/>
            </a:pPr>
            <a:r>
              <a:rPr lang="en-US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This </a:t>
            </a:r>
            <a:r>
              <a:rPr lang="en-US" sz="3200" dirty="0">
                <a:solidFill>
                  <a:srgbClr val="000000"/>
                </a:solidFill>
                <a:latin typeface="Times New Roman"/>
                <a:ea typeface="Times New Roman"/>
              </a:rPr>
              <a:t>period is still under speculating. Mostly, under the optimal condition it disappears due to the shortage of generation time, also the environmental conditions greatly affect the cell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</a:p>
          <a:p>
            <a:pPr>
              <a:defRPr sz="2000"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600200" lvl="3" indent="-228600" algn="l" rtl="0" fontAlgn="base">
              <a:lnSpc>
                <a:spcPct val="95000"/>
              </a:lnSpc>
              <a:spcBef>
                <a:spcPct val="20000"/>
              </a:spcBef>
            </a:pPr>
            <a:r>
              <a:rPr lang="en-US" sz="4800" b="1" kern="12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First </a:t>
            </a:r>
            <a:r>
              <a:rPr lang="en-US" sz="4800" b="1" kern="120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stage G1: </a:t>
            </a:r>
            <a:r>
              <a:rPr lang="en-US" sz="2000" kern="12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000" kern="12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</a:b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77519" y="2499677"/>
            <a:ext cx="8757920" cy="4358323"/>
          </a:xfrm>
        </p:spPr>
        <p:txBody>
          <a:bodyPr/>
          <a:lstStyle/>
          <a:p>
            <a:pPr marL="1143000" lvl="2" algn="just" rtl="0" fontAlgn="base">
              <a:lnSpc>
                <a:spcPct val="112000"/>
              </a:lnSpc>
              <a:buClr>
                <a:srgbClr val="44546A"/>
              </a:buClr>
              <a:buSzPts val="1200"/>
              <a:buFont typeface="+mj-lt"/>
              <a:buAutoNum type="alphaUcPeriod"/>
            </a:pPr>
            <a:r>
              <a:rPr lang="en-US" sz="24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A </a:t>
            </a: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stage of DNA synthesis abbreviated as C instead of S, it means chromosome replication. </a:t>
            </a:r>
          </a:p>
          <a:p>
            <a:pPr marL="1143000" lvl="2" algn="just" rtl="0" fontAlgn="base">
              <a:lnSpc>
                <a:spcPct val="112000"/>
              </a:lnSpc>
              <a:buClr>
                <a:srgbClr val="44546A"/>
              </a:buClr>
              <a:buSzPts val="1200"/>
              <a:buFont typeface="+mj-lt"/>
              <a:buAutoNum type="alphaUcPeriod"/>
            </a:pP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It required most of cycle time. </a:t>
            </a:r>
          </a:p>
          <a:p>
            <a:pPr marL="1143000" lvl="2" algn="just" rtl="0" fontAlgn="base">
              <a:lnSpc>
                <a:spcPct val="112000"/>
              </a:lnSpc>
              <a:buClr>
                <a:srgbClr val="44546A"/>
              </a:buClr>
              <a:buSzPts val="1200"/>
              <a:buFont typeface="+mj-lt"/>
              <a:buAutoNum type="alphaUcPeriod"/>
            </a:pP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It controls the continuity of the cycle, since when the DNA synthesis is interrupted the cell will not divide. </a:t>
            </a:r>
          </a:p>
          <a:p>
            <a:pPr marL="1143000" lvl="2" algn="just" rtl="0" fontAlgn="base">
              <a:lnSpc>
                <a:spcPct val="112000"/>
              </a:lnSpc>
              <a:spcAft>
                <a:spcPts val="15"/>
              </a:spcAft>
              <a:buClr>
                <a:srgbClr val="44546A"/>
              </a:buClr>
              <a:buSzPts val="1200"/>
              <a:buFont typeface="+mj-lt"/>
              <a:buAutoNum type="alphaUcPeriod"/>
            </a:pPr>
            <a:r>
              <a:rPr lang="en-US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It is affected, a little, by the environmental conditions. </a:t>
            </a:r>
          </a:p>
          <a:p>
            <a:pPr>
              <a:defRPr sz="2000"/>
            </a:pP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8328"/>
            <a:ext cx="8229600" cy="1252728"/>
          </a:xfrm>
        </p:spPr>
        <p:txBody>
          <a:bodyPr/>
          <a:lstStyle/>
          <a:p>
            <a:pPr marL="1600200" lvl="3" indent="-228600" rtl="0" fontAlgn="base">
              <a:lnSpc>
                <a:spcPct val="95000"/>
              </a:lnSpc>
              <a:spcBef>
                <a:spcPct val="20000"/>
              </a:spcBef>
            </a:pPr>
            <a:r>
              <a:rPr lang="en-US" sz="4400" b="1" kern="120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Second </a:t>
            </a:r>
            <a:r>
              <a:rPr lang="en-US" sz="4400" b="1" kern="1200" dirty="0" smtClean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>stage S: </a:t>
            </a:r>
            <a:r>
              <a:rPr lang="en-US" sz="2400" kern="12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400" kern="12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</a:rPr>
            </a:b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defRPr sz="2000"/>
            </a:pPr>
            <a:r>
              <a:rPr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After DNA synthesis, there is a gap before division.</a:t>
            </a:r>
          </a:p>
          <a:p>
            <a:pPr algn="l" rtl="0">
              <a:defRPr sz="2000"/>
            </a:pPr>
            <a:r>
              <a:rPr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Referred to as D phase.</a:t>
            </a:r>
          </a:p>
          <a:p>
            <a:pPr algn="l" rtl="0">
              <a:defRPr sz="2000"/>
            </a:pPr>
            <a:r>
              <a:rPr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Slightly affected by environmental conditions.</a:t>
            </a:r>
            <a:endParaRPr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Stage 3 &amp; 4 (G2 and M</a:t>
            </a:r>
            <a:r>
              <a:rPr lang="ar-IQ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endParaRPr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720"/>
            <a:ext cx="9144000" cy="668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110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76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7313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397760"/>
            <a:ext cx="7408333" cy="3728403"/>
          </a:xfrm>
        </p:spPr>
        <p:txBody>
          <a:bodyPr/>
          <a:lstStyle/>
          <a:p>
            <a:pPr marL="0" indent="0" algn="just" rtl="0">
              <a:lnSpc>
                <a:spcPct val="150000"/>
              </a:lnSpc>
              <a:buNone/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When bacteria are inoculated into a new medium, they follow a characteristic growth pattern with several phases</a:t>
            </a:r>
            <a:r>
              <a:rPr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Bacterial Growth Curve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81280"/>
            <a:ext cx="906272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461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50000"/>
              </a:lnSpc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Cells adjust to new medium, increase in size but not in number.</a:t>
            </a:r>
          </a:p>
          <a:p>
            <a:pPr algn="l" rtl="0">
              <a:lnSpc>
                <a:spcPct val="150000"/>
              </a:lnSpc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Preparation for DNA and enzyme synthesis.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Lag Phase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defRPr sz="2000"/>
            </a:pP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Cells divide at a constant rate.</a:t>
            </a:r>
          </a:p>
          <a:p>
            <a:pPr algn="l" rtl="0">
              <a:defRPr sz="2000"/>
            </a:pP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Growth rate is maximal and uniform.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 (Exponential) Phase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 rtl="0">
              <a:defRPr sz="2000"/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Growth rate equals death rate.</a:t>
            </a:r>
          </a:p>
          <a:p>
            <a:pPr algn="just" rtl="0">
              <a:defRPr sz="2000"/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Nutrients deplete, waste accumulates, pH changes</a:t>
            </a:r>
            <a:r>
              <a:rPr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defRPr sz="2000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Food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begins to run out, poisonous waste products accumulate, PH changes, hydrogen acceptors are used up, and energy transfers are diminished. 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defRPr sz="2000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rate of fission begins to decline, and the organisms die in increasing numbers. </a:t>
            </a:r>
            <a:endParaRPr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Stationary Phase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Viable cells decline exponentially.</a:t>
            </a:r>
          </a:p>
          <a:p>
            <a:pPr algn="just" rtl="0">
              <a:defRPr sz="2000"/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Cell </a:t>
            </a:r>
            <a:r>
              <a:rPr sz="3600" dirty="0" err="1">
                <a:latin typeface="Times New Roman" pitchFamily="18" charset="0"/>
                <a:cs typeface="Times New Roman" pitchFamily="18" charset="0"/>
              </a:rPr>
              <a:t>lysis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 and death occur progressively.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Death (Decline) Phase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782320"/>
            <a:ext cx="7408333" cy="5343843"/>
          </a:xfrm>
        </p:spPr>
        <p:txBody>
          <a:bodyPr>
            <a:normAutofit fontScale="77500" lnSpcReduction="20000"/>
          </a:bodyPr>
          <a:lstStyle/>
          <a:p>
            <a:pPr marL="0" indent="0" algn="just" rtl="0">
              <a:buNone/>
            </a:pPr>
            <a:r>
              <a:rPr lang="en-US" sz="4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the importance (benefits) of microbial growth?</a:t>
            </a:r>
          </a:p>
          <a:p>
            <a:pPr marL="0" indent="0" algn="just" rt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Microbial growth is very important in many fields:</a:t>
            </a:r>
          </a:p>
          <a:p>
            <a:pPr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Food Industry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Production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yogurt, cheese, bread, vinegar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Food fermentation and preservation</a:t>
            </a:r>
          </a:p>
          <a:p>
            <a:pPr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Medicine and Biotechnology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Production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antibiotics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(e.g., penicillin)</a:t>
            </a: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Production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vaccines, enzymes, and hormones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(like insulin)</a:t>
            </a:r>
          </a:p>
          <a:p>
            <a:pPr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Environmental Applications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Decomposition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organic matter</a:t>
            </a: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Wastewater treatment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Bioremediation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(cleaning polluted environments)</a:t>
            </a:r>
          </a:p>
          <a:p>
            <a:pPr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Scientific Research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Studying genetics, metabolism, and disease mechanisms</a:t>
            </a:r>
          </a:p>
          <a:p>
            <a:pPr algn="just" rtl="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Agriculture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 algn="just" rtl="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Nitrogen fixation by bacteria</a:t>
            </a:r>
          </a:p>
          <a:p>
            <a:pPr marL="742950" lvl="1" indent="-285750" algn="l" rtl="0">
              <a:buFont typeface="+mj-lt"/>
              <a:buAutoNum type="arabicPeriod"/>
            </a:pPr>
            <a:r>
              <a:rPr lang="en-US" dirty="0"/>
              <a:t>Improving soil </a:t>
            </a:r>
            <a:r>
              <a:rPr lang="en-US" dirty="0" smtClean="0"/>
              <a:t>fertility</a:t>
            </a:r>
            <a:endParaRPr lang="en-US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388262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  <a:defRPr sz="2000"/>
            </a:pPr>
            <a:r>
              <a:rPr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Direct physical measurement (dry/wet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weight</a:t>
            </a:r>
            <a:r>
              <a:rPr lang="ar-IQ" dirty="0" smtClean="0">
                <a:latin typeface="Times New Roman" pitchFamily="18" charset="0"/>
                <a:cs typeface="Times New Roman" pitchFamily="18" charset="0"/>
              </a:rPr>
              <a:t>(</a:t>
            </a: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  <a:defRPr sz="2000"/>
            </a:pPr>
            <a:r>
              <a:rPr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Chemical measurement (N, protein,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ar-IQ" dirty="0" smtClean="0">
                <a:latin typeface="Times New Roman" pitchFamily="18" charset="0"/>
                <a:cs typeface="Times New Roman" pitchFamily="18" charset="0"/>
              </a:rPr>
              <a:t>(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  <a:defRPr sz="2000"/>
            </a:pPr>
            <a:r>
              <a:rPr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Indirect measurement (O2, CO2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ar-IQ" dirty="0" smtClean="0">
                <a:latin typeface="Times New Roman" pitchFamily="18" charset="0"/>
                <a:cs typeface="Times New Roman" pitchFamily="18" charset="0"/>
              </a:rPr>
              <a:t>(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>
              <a:lnSpc>
                <a:spcPct val="150000"/>
              </a:lnSpc>
              <a:buFont typeface="+mj-lt"/>
              <a:buAutoNum type="arabicPeriod"/>
              <a:defRPr sz="2000"/>
            </a:pPr>
            <a:r>
              <a:rPr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Turbidity measurement </a:t>
            </a:r>
            <a:r>
              <a:rPr lang="ar-IQ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optical density</a:t>
            </a:r>
            <a:r>
              <a:rPr lang="ar-IQ" dirty="0" smtClean="0">
                <a:latin typeface="Times New Roman" pitchFamily="18" charset="0"/>
                <a:cs typeface="Times New Roman" pitchFamily="18" charset="0"/>
              </a:rPr>
              <a:t>(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Methods of Measuring Cell Mass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3687763"/>
          </a:xfrm>
        </p:spPr>
        <p:txBody>
          <a:bodyPr>
            <a:normAutofit/>
          </a:bodyPr>
          <a:lstStyle/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Light scattering by cells correlates with their number.</a:t>
            </a:r>
          </a:p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Optical density is directly related to cell mass or count.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80" y="765048"/>
            <a:ext cx="8229600" cy="1252728"/>
          </a:xfrm>
        </p:spPr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Turbidity Measurement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272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6978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357120"/>
            <a:ext cx="7408333" cy="3769043"/>
          </a:xfrm>
        </p:spPr>
        <p:txBody>
          <a:bodyPr>
            <a:normAutofit/>
          </a:bodyPr>
          <a:lstStyle/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Methods include direct microscopic count, electronic counting, and viable cell count (</a:t>
            </a:r>
            <a:r>
              <a:rPr sz="3200" dirty="0" smtClean="0">
                <a:latin typeface="Times New Roman" pitchFamily="18" charset="0"/>
                <a:cs typeface="Times New Roman" pitchFamily="18" charset="0"/>
              </a:rPr>
              <a:t>CFU</a:t>
            </a:r>
            <a:r>
              <a:rPr lang="ar-IQ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Measurement of Cell Numbers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sz="3200" dirty="0" err="1">
                <a:latin typeface="Times New Roman" pitchFamily="18" charset="0"/>
                <a:cs typeface="Times New Roman" pitchFamily="18" charset="0"/>
              </a:rPr>
              <a:t>hemocytometer</a:t>
            </a:r>
            <a:r>
              <a:rPr sz="3200" dirty="0">
                <a:latin typeface="Times New Roman" pitchFamily="18" charset="0"/>
                <a:cs typeface="Times New Roman" pitchFamily="18" charset="0"/>
              </a:rPr>
              <a:t> or Breed method.</a:t>
            </a:r>
          </a:p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Counts total cells but cannot distinguish live/dead ones.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Direct Microscopic Count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367280"/>
            <a:ext cx="7408333" cy="3758883"/>
          </a:xfrm>
        </p:spPr>
        <p:txBody>
          <a:bodyPr>
            <a:normAutofit/>
          </a:bodyPr>
          <a:lstStyle/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Used mainly for eukaryotic cells.</a:t>
            </a:r>
          </a:p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Measures size distribution and count simultaneously.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Electronic Counting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Sample is plated on nutrient agar.</a:t>
            </a:r>
          </a:p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Each viable cell forms a colony (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CFU</a:t>
            </a:r>
            <a:r>
              <a:rPr lang="ar-IQ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Advantages: sensitivity and identification.</a:t>
            </a:r>
          </a:p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Disadvantages: only living cells grow, clumping may occur.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Viable Plate Count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Measures chemical changes (e.g., acid from sugar 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metabolism</a:t>
            </a:r>
            <a:r>
              <a:rPr lang="ar-IQ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sz="2800" dirty="0">
              <a:latin typeface="Times New Roman" pitchFamily="18" charset="0"/>
              <a:cs typeface="Times New Roman" pitchFamily="18" charset="0"/>
            </a:endParaRPr>
          </a:p>
          <a:p>
            <a:pPr algn="just" rtl="0">
              <a:defRPr sz="2000"/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Can assay specific enzymes to estimate growth.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Determination of Cell Activity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Factors such as pH, temperature, and nutrients greatly influence growth rate and cell cycle duration.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Environmental Impact on Growth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Used in industrial microbiology, food safety, medical microbiology, and biotechnology</a:t>
            </a:r>
            <a:r>
              <a:rPr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Applications of Growth Measurement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3200" dirty="0">
                <a:latin typeface="Times New Roman" pitchFamily="18" charset="0"/>
                <a:cs typeface="Times New Roman" pitchFamily="18" charset="0"/>
              </a:rPr>
              <a:t>In batch cultures, growth follows typical dynamics: lag → log → stationary → death.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Growth in Closed Systems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20"/>
            <a:ext cx="8950422" cy="643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8964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0">
              <a:defRPr sz="2000"/>
            </a:pPr>
            <a:r>
              <a:rPr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Maintain bacteria in exponential phase using </a:t>
            </a:r>
            <a:r>
              <a:rPr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chemostats</a:t>
            </a:r>
            <a:r>
              <a:rPr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balancing nutrient flow and waste removal.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Continuous Culture Systems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1520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362</TotalTime>
  <Words>783</Words>
  <Application>Microsoft Office PowerPoint</Application>
  <PresentationFormat>On-screen Show (4:3)</PresentationFormat>
  <Paragraphs>96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Waveform</vt:lpstr>
      <vt:lpstr>of Microorganism The Growth</vt:lpstr>
      <vt:lpstr>Definition of Growth</vt:lpstr>
      <vt:lpstr>Cell Cycle Overview</vt:lpstr>
      <vt:lpstr>Generation Time (Doubling Time(</vt:lpstr>
      <vt:lpstr>Prokaryotic Cell Cycle</vt:lpstr>
      <vt:lpstr>First stage G1:  </vt:lpstr>
      <vt:lpstr>Second stage S:  </vt:lpstr>
      <vt:lpstr>Stage 3 &amp; 4 (G2 and M(</vt:lpstr>
      <vt:lpstr>PowerPoint Presentation</vt:lpstr>
      <vt:lpstr>PowerPoint Presentation</vt:lpstr>
      <vt:lpstr>Bacterial Growth Curve</vt:lpstr>
      <vt:lpstr>PowerPoint Presentation</vt:lpstr>
      <vt:lpstr>Lag Phase</vt:lpstr>
      <vt:lpstr>Log (Exponential) Phase</vt:lpstr>
      <vt:lpstr>Stationary Phase</vt:lpstr>
      <vt:lpstr>Death (Decline) Phase</vt:lpstr>
      <vt:lpstr>PowerPoint Presentation</vt:lpstr>
      <vt:lpstr>Methods of Measuring Cell Mass</vt:lpstr>
      <vt:lpstr>Turbidity Measurement</vt:lpstr>
      <vt:lpstr>PowerPoint Presentation</vt:lpstr>
      <vt:lpstr>Measurement of Cell Numbers</vt:lpstr>
      <vt:lpstr>Direct Microscopic Count</vt:lpstr>
      <vt:lpstr>Electronic Counting</vt:lpstr>
      <vt:lpstr>Viable Plate Count</vt:lpstr>
      <vt:lpstr>Determination of Cell Activity</vt:lpstr>
      <vt:lpstr>Environmental Impact on Growth</vt:lpstr>
      <vt:lpstr>Applications of Growth Measurement</vt:lpstr>
      <vt:lpstr>Growth in Closed Systems</vt:lpstr>
      <vt:lpstr>PowerPoint Presentation</vt:lpstr>
      <vt:lpstr>Continuous Culture Systems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Growth of Microorgansim</dc:title>
  <dc:creator>alnfoth</dc:creator>
  <dc:description>generated using python-pptx</dc:description>
  <cp:lastModifiedBy>DR.Ahmed Saker</cp:lastModifiedBy>
  <cp:revision>23</cp:revision>
  <dcterms:created xsi:type="dcterms:W3CDTF">2013-01-27T09:14:16Z</dcterms:created>
  <dcterms:modified xsi:type="dcterms:W3CDTF">2025-12-22T07:24:37Z</dcterms:modified>
</cp:coreProperties>
</file>