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ubai" panose="020B0503030403030204" pitchFamily="34" charset="-78"/>
      <p:regular r:id="rId13"/>
      <p:bold r:id="rId14"/>
    </p:embeddedFont>
    <p:embeddedFont>
      <p:font typeface="Fira Sans" panose="020B0503050000020004" pitchFamily="34" charset="0"/>
      <p:regular r:id="rId15"/>
      <p:bold r:id="rId16"/>
    </p:embeddedFont>
    <p:embeddedFont>
      <p:font typeface="Inconsolata Bold" pitchFamily="1" charset="0"/>
      <p:bold r:id="rId17"/>
    </p:embeddedFont>
    <p:embeddedFont>
      <p:font typeface="Leelawadee UI" panose="020B0502040204020203" pitchFamily="34" charset="-34"/>
      <p:regular r:id="rId18"/>
      <p:bold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3506992"/>
            <a:ext cx="6790351" cy="948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تفويض</a:t>
            </a: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</a:t>
            </a:r>
            <a:r>
              <a:rPr lang="en-US" sz="4450" b="1" dirty="0" err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الصلاحيات</a:t>
            </a:r>
            <a:r>
              <a:rPr lang="ar-IQ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</a:t>
            </a:r>
            <a:r>
              <a:rPr lang="ar-IQ" sz="360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المحاضر </a:t>
            </a:r>
            <a:r>
              <a:rPr lang="ar-IQ" sz="3600" b="1" dirty="0" err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م.د</a:t>
            </a:r>
            <a:r>
              <a:rPr lang="ar-IQ" sz="360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اسراء جواد 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الخلاصة والتوصيات لتعزيز ثقافة تفويض الصلاحيات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1" y="4722607"/>
            <a:ext cx="8070510" cy="2259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يُعد تفويض الصلاحيات أداة هامة لتحقيق النجاح في سوق العمل . من خلال تطبيق استراتيجيات فعالة ، وإدارة المخاطر ، والتوجيه الفعال من القيادة ، يمكن للمؤسسات أن تُعزّز من ثقافة التفويض ، والتي تُساهم في تحسين الإنتاجية ، وتطوير المهارات ، والابتكار.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60621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مفهوم تفويض الصلاحيات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التعريف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تفويض الصلاحيات هو نقل مسؤوليات محددة من شخص إلى آخر. عادةً، يشير هذا إلى منح شخص ما سلطة اتخاذ قرارات معينة، ويكون مسؤولاً عن نتائجها.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الهدف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هدف تفويض الصلاحيات هو تحرير القادة من المهام اليومية، والتي يمكن أن تقوم بها أفراد آخرون بفعالية ، ليتمكنوا من التركيز على مهام أكثر استراتيجية والتوجيه والإشراف على الموظفين.</a:t>
            </a:r>
            <a:endParaRPr lang="en-US" sz="20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27847"/>
            <a:ext cx="99193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أهمية تفويض الصلاحيات في سوق العمل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193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433550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5031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زيادة الإنتاجية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52235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عندما يتم تفويض المهام بشكل فعال، فإن الموظفين يشعرون بالمزيد من المسؤولية ، ويزداد التزامهم ، وهذا يساهم في تحسين إنتاجيتهم وتحقيق أهداف الشركة.</a:t>
            </a:r>
            <a:endParaRPr lang="en-US" sz="175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16962" y="503193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433550"/>
          </a:solidFill>
          <a:ln/>
        </p:spPr>
      </p:sp>
      <p:sp>
        <p:nvSpPr>
          <p:cNvPr id="8" name="Text 5"/>
          <p:cNvSpPr/>
          <p:nvPr/>
        </p:nvSpPr>
        <p:spPr>
          <a:xfrm>
            <a:off x="5840611" y="5031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تطوير المهارات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52235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يعطي تفويض الصلاحيات للموظفين فرصة لتجربة مهام جديدة ، وتطوير مهاراتهم ، وإثبات قدرتهم على تحمل المسؤوليات ، وهذا يساهم في زيادة كفاءتهم في سوق العمل.</a:t>
            </a:r>
            <a:endParaRPr lang="en-US" sz="175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0133" y="5031938"/>
            <a:ext cx="396835" cy="396835"/>
          </a:xfrm>
          <a:prstGeom prst="roundRect">
            <a:avLst>
              <a:gd name="adj" fmla="val 8574"/>
            </a:avLst>
          </a:prstGeom>
          <a:solidFill>
            <a:srgbClr val="433550"/>
          </a:solidFill>
          <a:ln/>
        </p:spPr>
      </p:sp>
      <p:sp>
        <p:nvSpPr>
          <p:cNvPr id="11" name="Text 8"/>
          <p:cNvSpPr/>
          <p:nvPr/>
        </p:nvSpPr>
        <p:spPr>
          <a:xfrm>
            <a:off x="10263783" y="5031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الابتكار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52235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عندما يُمنح الموظفون مساحة للتجربة والتطوير ، فإنهم يصبحون أكثر استعداداً لإيجاد حلول مبتكرة للمشكلات ، وهذا يساهم في تحسين أداء الشركة وتطوير منتجاتها وخدماتها.</a:t>
            </a:r>
            <a:endParaRPr lang="en-US" sz="175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68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استراتيجيات تفويض الصلاحيات الفعالة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84596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33550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7114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Times New Roman" panose="02020603050405020304" pitchFamily="18" charset="0"/>
                <a:ea typeface="Inconsolata Bold" pitchFamily="34" charset="-122"/>
                <a:cs typeface="Times New Roman" panose="02020603050405020304" pitchFamily="18" charset="0"/>
              </a:rPr>
              <a:t>وضوح المسؤوليات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07004" y="3201829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Times New Roman" panose="02020603050405020304" pitchFamily="18" charset="0"/>
                <a:ea typeface="Fira Sans" pitchFamily="34" charset="-122"/>
                <a:cs typeface="Times New Roman" panose="02020603050405020304" pitchFamily="18" charset="0"/>
              </a:rPr>
              <a:t>يجب أن تكون المهام المفوّضة واضحة ومحدّدة ، مع تحديد الأهداف والنتائج المرجوة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390319" y="2427922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33550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7114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Times New Roman" panose="02020603050405020304" pitchFamily="18" charset="0"/>
                <a:ea typeface="Inconsolata Bold" pitchFamily="34" charset="-122"/>
                <a:cs typeface="Times New Roman" panose="02020603050405020304" pitchFamily="18" charset="0"/>
              </a:rPr>
              <a:t>توفير الدعم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98681" y="3201829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Times New Roman" panose="02020603050405020304" pitchFamily="18" charset="0"/>
                <a:ea typeface="Fira Sans" pitchFamily="34" charset="-122"/>
                <a:cs typeface="Times New Roman" panose="02020603050405020304" pitchFamily="18" charset="0"/>
              </a:rPr>
              <a:t>يجب أن يوفر القائد الدعم الكافي للموظف المفوّض ، من خلال التدريب ، وتقديم المعلومات المطلوبة ، والإشراف على أدائه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107067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33550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Times New Roman" panose="02020603050405020304" pitchFamily="18" charset="0"/>
                <a:ea typeface="Inconsolata Bold" pitchFamily="34" charset="-122"/>
                <a:cs typeface="Times New Roman" panose="02020603050405020304" pitchFamily="18" charset="0"/>
              </a:rPr>
              <a:t>ثقة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07004" y="5824299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Times New Roman" panose="02020603050405020304" pitchFamily="18" charset="0"/>
                <a:ea typeface="Fira Sans" pitchFamily="34" charset="-122"/>
                <a:cs typeface="Times New Roman" panose="02020603050405020304" pitchFamily="18" charset="0"/>
              </a:rPr>
              <a:t>يجب أن يؤمن القائد بقدرات الموظف المفوّض ، وأن يعطيه فرصة للتحقيق في مهامه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1867" y="5107067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33550"/>
          </a:solidFill>
          <a:ln/>
        </p:spPr>
      </p:sp>
      <p:sp>
        <p:nvSpPr>
          <p:cNvPr id="14" name="Text 11"/>
          <p:cNvSpPr/>
          <p:nvPr/>
        </p:nvSpPr>
        <p:spPr>
          <a:xfrm>
            <a:off x="10398681" y="53338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Times New Roman" panose="02020603050405020304" pitchFamily="18" charset="0"/>
                <a:ea typeface="Inconsolata Bold" pitchFamily="34" charset="-122"/>
                <a:cs typeface="Times New Roman" panose="02020603050405020304" pitchFamily="18" charset="0"/>
              </a:rPr>
              <a:t>المتابعة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98681" y="5824299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Times New Roman" panose="02020603050405020304" pitchFamily="18" charset="0"/>
                <a:ea typeface="Fira Sans" pitchFamily="34" charset="-122"/>
                <a:cs typeface="Times New Roman" panose="02020603050405020304" pitchFamily="18" charset="0"/>
              </a:rPr>
              <a:t>يجب على القائد أن يتابع أداء الموظف المفوّض ، ليقدم الملاحظات المناسبة ، ويساعده على تحقيق أهدافه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تحديات تفويض الصلاحيات في سوق العمل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0902" y="3099673"/>
            <a:ext cx="3024188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Arial" panose="020B0604020202020204" pitchFamily="34" charset="0"/>
                <a:ea typeface="Inconsolata Bold" pitchFamily="34" charset="-122"/>
                <a:cs typeface="Arial" panose="020B0604020202020204" pitchFamily="34" charset="0"/>
              </a:rPr>
              <a:t>الخوف من فقدان السيطرة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609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قد يشعر البعض من القادة بالخوف من فقدان السيطرة عندما يفوّضون المهام للموظفين 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2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4254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Segoe UI" panose="020B0502040204020203" pitchFamily="34" charset="0"/>
                <a:ea typeface="Inconsolata Bold" pitchFamily="34" charset="-122"/>
                <a:cs typeface="Segoe UI" panose="020B0502040204020203" pitchFamily="34" charset="0"/>
              </a:rPr>
              <a:t>عدم الثقة</a:t>
            </a:r>
            <a:endParaRPr lang="en-US" sz="21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2242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Segoe UI" panose="020B0502040204020203" pitchFamily="34" charset="0"/>
                <a:ea typeface="Fira Sans" pitchFamily="34" charset="-122"/>
                <a:cs typeface="Segoe UI" panose="020B0502040204020203" pitchFamily="34" charset="0"/>
              </a:rPr>
              <a:t>قد لا يثق البعض من القادة بقدرات الموظفين المفوّضين ، أو لا يكونوا على استعداد لمشاركة المعلومات 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09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Arial" panose="020B0604020202020204" pitchFamily="34" charset="0"/>
                <a:ea typeface="Inconsolata Bold" pitchFamily="34" charset="-122"/>
                <a:cs typeface="Arial" panose="020B0604020202020204" pitchFamily="34" charset="0"/>
              </a:rPr>
              <a:t>صعوبة التواصل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260902" y="6556891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قد تؤدي صعوبة التواصل بين القادة والموظفين إلى سوء الفهم وعدم الوضوح في تفويض المهام 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848" y="644128"/>
            <a:ext cx="6956107" cy="611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دور القيادة في تفويض الصلاحيات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66907" y="1549122"/>
            <a:ext cx="22860" cy="6036350"/>
          </a:xfrm>
          <a:prstGeom prst="roundRect">
            <a:avLst>
              <a:gd name="adj" fmla="val 128408"/>
            </a:avLst>
          </a:prstGeom>
          <a:solidFill>
            <a:srgbClr val="5C4E69"/>
          </a:solidFill>
          <a:ln/>
        </p:spPr>
      </p:sp>
      <p:sp>
        <p:nvSpPr>
          <p:cNvPr id="5" name="Shape 2"/>
          <p:cNvSpPr/>
          <p:nvPr/>
        </p:nvSpPr>
        <p:spPr>
          <a:xfrm>
            <a:off x="1175623" y="1977985"/>
            <a:ext cx="684848" cy="22860"/>
          </a:xfrm>
          <a:prstGeom prst="roundRect">
            <a:avLst>
              <a:gd name="adj" fmla="val 128408"/>
            </a:avLst>
          </a:prstGeom>
          <a:solidFill>
            <a:srgbClr val="5C4E69"/>
          </a:solidFill>
          <a:ln/>
        </p:spPr>
      </p:sp>
      <p:sp>
        <p:nvSpPr>
          <p:cNvPr id="6" name="Shape 3"/>
          <p:cNvSpPr/>
          <p:nvPr/>
        </p:nvSpPr>
        <p:spPr>
          <a:xfrm>
            <a:off x="758190" y="1769269"/>
            <a:ext cx="440293" cy="440293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7" name="Text 4"/>
          <p:cNvSpPr/>
          <p:nvPr/>
        </p:nvSpPr>
        <p:spPr>
          <a:xfrm>
            <a:off x="904875" y="1842611"/>
            <a:ext cx="14680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54543" y="1744742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التحديد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284096" y="2167890"/>
            <a:ext cx="6404610" cy="795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على القادة أن يحدّدوا المهام المناسبة للتفويض ، وأن يختاروا الموظفين المناسبين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175623" y="3614261"/>
            <a:ext cx="684848" cy="22860"/>
          </a:xfrm>
          <a:prstGeom prst="roundRect">
            <a:avLst>
              <a:gd name="adj" fmla="val 128408"/>
            </a:avLst>
          </a:prstGeom>
          <a:solidFill>
            <a:srgbClr val="5C4E69"/>
          </a:solidFill>
          <a:ln/>
        </p:spPr>
      </p:sp>
      <p:sp>
        <p:nvSpPr>
          <p:cNvPr id="11" name="Shape 8"/>
          <p:cNvSpPr/>
          <p:nvPr/>
        </p:nvSpPr>
        <p:spPr>
          <a:xfrm>
            <a:off x="758190" y="3405545"/>
            <a:ext cx="440293" cy="440293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12" name="Text 9"/>
          <p:cNvSpPr/>
          <p:nvPr/>
        </p:nvSpPr>
        <p:spPr>
          <a:xfrm>
            <a:off x="904875" y="3478887"/>
            <a:ext cx="14680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54543" y="3381018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التدريب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54543" y="3804166"/>
            <a:ext cx="6404610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أن يوفر القادة التدريب الكافي للموظفين المفوّضين ، ليمكنوا من إنجاز مهامهم بفعالية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1175623" y="5250537"/>
            <a:ext cx="684848" cy="22860"/>
          </a:xfrm>
          <a:prstGeom prst="roundRect">
            <a:avLst>
              <a:gd name="adj" fmla="val 128408"/>
            </a:avLst>
          </a:prstGeom>
          <a:solidFill>
            <a:srgbClr val="5C4E69"/>
          </a:solidFill>
          <a:ln/>
        </p:spPr>
      </p:sp>
      <p:sp>
        <p:nvSpPr>
          <p:cNvPr id="16" name="Shape 13"/>
          <p:cNvSpPr/>
          <p:nvPr/>
        </p:nvSpPr>
        <p:spPr>
          <a:xfrm>
            <a:off x="758190" y="5041821"/>
            <a:ext cx="440293" cy="440293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17" name="Text 14"/>
          <p:cNvSpPr/>
          <p:nvPr/>
        </p:nvSpPr>
        <p:spPr>
          <a:xfrm>
            <a:off x="904875" y="5115163"/>
            <a:ext cx="14680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54543" y="5017294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المتابعة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260515" y="5440442"/>
            <a:ext cx="7198638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على القادة أن يتابعوا أداء الموظفين المفوّضين ، ويقدموا الملاحظات المناسبة </a:t>
            </a:r>
            <a:r>
              <a:rPr lang="en-US" sz="20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000" dirty="0"/>
          </a:p>
        </p:txBody>
      </p:sp>
      <p:sp>
        <p:nvSpPr>
          <p:cNvPr id="20" name="Shape 17"/>
          <p:cNvSpPr/>
          <p:nvPr/>
        </p:nvSpPr>
        <p:spPr>
          <a:xfrm>
            <a:off x="1175623" y="6573679"/>
            <a:ext cx="684848" cy="22860"/>
          </a:xfrm>
          <a:prstGeom prst="roundRect">
            <a:avLst>
              <a:gd name="adj" fmla="val 128408"/>
            </a:avLst>
          </a:prstGeom>
          <a:solidFill>
            <a:srgbClr val="5C4E69"/>
          </a:solidFill>
          <a:ln/>
        </p:spPr>
      </p:sp>
      <p:sp>
        <p:nvSpPr>
          <p:cNvPr id="21" name="Shape 18"/>
          <p:cNvSpPr/>
          <p:nvPr/>
        </p:nvSpPr>
        <p:spPr>
          <a:xfrm>
            <a:off x="758190" y="6364962"/>
            <a:ext cx="440293" cy="440293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22" name="Text 19"/>
          <p:cNvSpPr/>
          <p:nvPr/>
        </p:nvSpPr>
        <p:spPr>
          <a:xfrm>
            <a:off x="904875" y="6438305"/>
            <a:ext cx="14680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4</a:t>
            </a:r>
            <a:endParaRPr lang="en-US" sz="2300" dirty="0"/>
          </a:p>
        </p:txBody>
      </p:sp>
      <p:sp>
        <p:nvSpPr>
          <p:cNvPr id="23" name="Text 20"/>
          <p:cNvSpPr/>
          <p:nvPr/>
        </p:nvSpPr>
        <p:spPr>
          <a:xfrm>
            <a:off x="2054543" y="6340435"/>
            <a:ext cx="2446139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التقدير</a:t>
            </a:r>
            <a:endParaRPr lang="en-US" sz="1900" dirty="0"/>
          </a:p>
        </p:txBody>
      </p:sp>
      <p:sp>
        <p:nvSpPr>
          <p:cNvPr id="24" name="Text 21"/>
          <p:cNvSpPr/>
          <p:nvPr/>
        </p:nvSpPr>
        <p:spPr>
          <a:xfrm>
            <a:off x="2054543" y="6763583"/>
            <a:ext cx="6404610" cy="626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0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أن يقدر القادة أداء الموظفين المفوّضين ، ويحفزّوهم على الاستمرار في العمل بجد </a:t>
            </a:r>
            <a:r>
              <a:rPr lang="en-US" sz="15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2610"/>
            <a:ext cx="132664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الآثار الإيجابية لتفويض الصلاحيات على الموظفين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995017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474" y="3259336"/>
            <a:ext cx="1418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3221831"/>
            <a:ext cx="14960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الثقة بالنفس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5C4E69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859649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83474" y="4036814"/>
            <a:ext cx="1418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95261" y="4086463"/>
            <a:ext cx="7855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التحفيز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5C4E69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83474" y="4901446"/>
            <a:ext cx="1418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702266" y="4951095"/>
            <a:ext cx="16747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التطوير المهني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532126" y="5545336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5C4E69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588913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83355" y="5766078"/>
            <a:ext cx="1418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7509272" y="5815727"/>
            <a:ext cx="17773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الشعور بالانتماء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إدارة المخاطر في عملية تفويض الصلاحيات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794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تحديد المخاطر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35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على القادة أن يحدّدوا المخاطر المحتملة في عملية تفويض الصلاحيات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التخطيط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849145" y="4990386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على القادة أن يخططوا لإدارة المخاطر ، من خلال وضع السياسات </a:t>
            </a:r>
            <a:r>
              <a:rPr lang="en-US" sz="2400" dirty="0">
                <a:solidFill>
                  <a:srgbClr val="DAD1E6"/>
                </a:solidFill>
                <a:latin typeface="Leelawadee UI" panose="020B0502040204020203" pitchFamily="34" charset="-34"/>
                <a:ea typeface="Fira Sans" pitchFamily="34" charset="-122"/>
                <a:cs typeface="Leelawadee UI" panose="020B0502040204020203" pitchFamily="34" charset="-34"/>
              </a:rPr>
              <a:t>والإجراءات المناسبة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4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التقييم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6552605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يجب على القادة أن يُقيموا المخاطر بانتظام ، ويعدّلوا خطط الإدارة عند الضرورة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993" y="764024"/>
            <a:ext cx="7730014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أمثلة على تطبيقات تفويض الصلاحيات في المؤسسات الناجحة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6993" y="2430542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1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301115" y="3349585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غوغل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6993" y="3786426"/>
            <a:ext cx="3713440" cy="646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تشتهر غوغل بثقافتها التي تُشجع على التفويض ، والتي تُتيح للموظفين حرية اتخاذ القرارات .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23448" y="2430542"/>
            <a:ext cx="3713559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2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317688" y="3097173"/>
            <a:ext cx="2525078" cy="403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أمازون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847382" y="3680807"/>
            <a:ext cx="3713559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تُعطي أمازون الموظفين مساحة واسعة للابتكار ، </a:t>
            </a:r>
            <a:r>
              <a:rPr lang="en-US" sz="24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وتُشجع على الاستقلالية في العمل </a:t>
            </a:r>
            <a:r>
              <a:rPr lang="en-US" sz="240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06993" y="5139928"/>
            <a:ext cx="3713440" cy="666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3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1301115" y="6058972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تيسلا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06993" y="6495812"/>
            <a:ext cx="3713440" cy="969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400" dirty="0">
                <a:solidFill>
                  <a:srgbClr val="DAD1E6"/>
                </a:solidFill>
                <a:latin typeface="Dubai" panose="020B0503030403030204" pitchFamily="34" charset="-78"/>
                <a:ea typeface="Fira Sans" pitchFamily="34" charset="-122"/>
                <a:cs typeface="Dubai" panose="020B0503030403030204" pitchFamily="34" charset="-78"/>
              </a:rPr>
              <a:t>تُركز تيسلا على تطوير مهارات الموظفين ، وتُشجع على التعلم المستمر ، والتي تُؤدي إلى تحسين أداء الشركة .</a:t>
            </a:r>
            <a:endParaRPr lang="en-US" sz="24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562</Words>
  <Application>Microsoft Office PowerPoint</Application>
  <PresentationFormat>مخصص</PresentationFormat>
  <Paragraphs>80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Segoe UI</vt:lpstr>
      <vt:lpstr>Dubai</vt:lpstr>
      <vt:lpstr>Times New Roman</vt:lpstr>
      <vt:lpstr>Inconsolata Bold</vt:lpstr>
      <vt:lpstr>Leelawadee UI</vt:lpstr>
      <vt:lpstr>Fira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 te</cp:lastModifiedBy>
  <cp:revision>16</cp:revision>
  <dcterms:created xsi:type="dcterms:W3CDTF">2025-01-11T17:38:59Z</dcterms:created>
  <dcterms:modified xsi:type="dcterms:W3CDTF">2025-01-11T19:35:11Z</dcterms:modified>
</cp:coreProperties>
</file>