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DecoType Naskh Special" panose="02010000000000000000" pitchFamily="2" charset="-78"/>
      <p:regular r:id="rId13"/>
    </p:embeddedFont>
    <p:embeddedFont>
      <p:font typeface="Quattrocento" panose="02020502030000000404" pitchFamily="18" charset="0"/>
      <p:regular r:id="rId14"/>
    </p:embeddedFont>
    <p:embeddedFont>
      <p:font typeface="Simplified Arabic" panose="02020603050405020304" pitchFamily="18" charset="-78"/>
      <p:regular r:id="rId15"/>
      <p:bold r:id="rId16"/>
    </p:embeddedFont>
    <p:embeddedFont>
      <p:font typeface="Simplified Arabic Fixed" panose="02070309020205020404" pitchFamily="49" charset="-78"/>
      <p:regular r:id="rId17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3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3" y="2664738"/>
            <a:ext cx="589656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ar-IQ" sz="6000" dirty="0">
                <a:solidFill>
                  <a:srgbClr val="FFD9BE"/>
                </a:solidFill>
                <a:latin typeface="Quattrocento" pitchFamily="34" charset="0"/>
              </a:rPr>
              <a:t> الهياكل التنظيمية  </a:t>
            </a:r>
          </a:p>
          <a:p>
            <a:pPr marL="0" indent="0">
              <a:lnSpc>
                <a:spcPts val="5500"/>
              </a:lnSpc>
              <a:buNone/>
            </a:pPr>
            <a:r>
              <a:rPr lang="ar-IQ" sz="4000" dirty="0">
                <a:solidFill>
                  <a:srgbClr val="FFD9BE"/>
                </a:solidFill>
                <a:latin typeface="Quattrocento" pitchFamily="34" charset="0"/>
              </a:rPr>
              <a:t>المحاضر </a:t>
            </a:r>
            <a:r>
              <a:rPr lang="ar-IQ" sz="4000" dirty="0" err="1">
                <a:solidFill>
                  <a:srgbClr val="FFD9BE"/>
                </a:solidFill>
                <a:latin typeface="Quattrocento" pitchFamily="34" charset="0"/>
              </a:rPr>
              <a:t>م.د</a:t>
            </a:r>
            <a:r>
              <a:rPr lang="ar-IQ" sz="4000" dirty="0">
                <a:solidFill>
                  <a:srgbClr val="FFD9BE"/>
                </a:solidFill>
                <a:latin typeface="Quattrocento" pitchFamily="34" charset="0"/>
              </a:rPr>
              <a:t> اسراء جواد 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837724" y="4421393"/>
            <a:ext cx="7607029" cy="2194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.</a:t>
            </a:r>
            <a:endParaRPr lang="ar-IQ" sz="1850" dirty="0">
              <a:solidFill>
                <a:srgbClr val="F9EEE7"/>
              </a:solidFill>
              <a:latin typeface="Quattrocento" pitchFamily="34" charset="0"/>
              <a:ea typeface="Quattrocento" pitchFamily="34" charset="-122"/>
              <a:cs typeface="Quattrocento" pitchFamily="34" charset="-12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ar-IQ" sz="2800" dirty="0">
                <a:solidFill>
                  <a:srgbClr val="F9EEE7"/>
                </a:solidFill>
                <a:latin typeface="Quattrocento" pitchFamily="34" charset="0"/>
              </a:rPr>
              <a:t>تعد</a:t>
            </a:r>
            <a:r>
              <a:rPr lang="ar-IQ" sz="1850" dirty="0">
                <a:solidFill>
                  <a:srgbClr val="F9EEE7"/>
                </a:solidFill>
                <a:latin typeface="Quattrocento" pitchFamily="34" charset="0"/>
              </a:rPr>
              <a:t> </a:t>
            </a:r>
            <a:r>
              <a:rPr lang="ar-IQ" sz="2800" dirty="0">
                <a:solidFill>
                  <a:srgbClr val="F9EEE7"/>
                </a:solidFill>
                <a:latin typeface="Quattrocento" pitchFamily="34" charset="0"/>
              </a:rPr>
              <a:t>الهياكل التنظيمية حجر الزاوية في عمل اي منظمة فأنها تحدد كيفية تنظيم المسؤوليات وتحدد علاقات العمل بين الافراد وبالتالي تؤثر بشكل مباشر على اداء المنظمة ونجاحها 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00870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60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الخلاصة والتوصيات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837724" y="4071699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يُعد اختيار الهيكل التنظيمي الذي يُناسب احتياجات المنظمة عملية مُهمة تتطلب دراسة متأنية واعتبار العديد من العوامل المُؤثرة. التواصل الفعال والتكيف مع التغييرات يُمكن أن يُسهم في ضمان نجاح المنظمة و تحقيق أهدافها.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67723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أنواع الهياكل التنظيمية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FFD9BE"/>
                </a:solidFill>
                <a:latin typeface="Simplified Arabic" panose="02020603050405020304" pitchFamily="18" charset="-78"/>
                <a:ea typeface="Quattrocento" pitchFamily="34" charset="-122"/>
                <a:cs typeface="Simplified Arabic" panose="02020603050405020304" pitchFamily="18" charset="-78"/>
              </a:rPr>
              <a:t>وظيفي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457080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Simplified Arabic" panose="02020603050405020304" pitchFamily="18" charset="-78"/>
                <a:ea typeface="Quattrocento" pitchFamily="34" charset="-122"/>
                <a:cs typeface="Simplified Arabic" panose="02020603050405020304" pitchFamily="18" charset="-78"/>
              </a:rPr>
              <a:t>تنظيمٌ قائم على تخصص الوظائف، مع تحديد تراتبية واضحة بينها.</a:t>
            </a:r>
            <a:endParaRPr lang="en-US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57813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FFD9BE"/>
                </a:solidFill>
                <a:latin typeface="Simplified Arabic" panose="02020603050405020304" pitchFamily="18" charset="-78"/>
                <a:ea typeface="Quattrocento" pitchFamily="34" charset="-122"/>
                <a:cs typeface="Simplified Arabic" panose="02020603050405020304" pitchFamily="18" charset="-78"/>
              </a:rPr>
              <a:t>إقليمي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57813" y="457080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Simplified Arabic" panose="02020603050405020304" pitchFamily="18" charset="-78"/>
                <a:ea typeface="Quattrocento" pitchFamily="34" charset="-122"/>
                <a:cs typeface="Simplified Arabic" panose="02020603050405020304" pitchFamily="18" charset="-78"/>
              </a:rPr>
              <a:t>تنظيمٌ يركز على الموقع الجغرافي، مع تحديد مستويات منفصلة لإدارة كل منطقة.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7901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مصفوفي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7901" y="457080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Simplified Arabic Fixed" panose="02070309020205020404" pitchFamily="49" charset="-78"/>
                <a:ea typeface="Quattrocento" pitchFamily="34" charset="-122"/>
                <a:cs typeface="Simplified Arabic Fixed" panose="02070309020205020404" pitchFamily="49" charset="-78"/>
              </a:rPr>
              <a:t>تنظيمٌ يُجمع بين التخصص والتوجّه المشروع، مع وجود مُدراء للفريق والمشروع.</a:t>
            </a:r>
            <a:endParaRPr lang="en-US" sz="1850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42779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Simplified Arabic" panose="02020603050405020304" pitchFamily="18" charset="-78"/>
                <a:ea typeface="Quattrocento" pitchFamily="34" charset="-122"/>
                <a:cs typeface="Simplified Arabic" panose="02020603050405020304" pitchFamily="18" charset="-78"/>
              </a:rPr>
              <a:t>الهيكل التنظيمي الوظيفي</a:t>
            </a:r>
            <a:endParaRPr lang="en-US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610564"/>
            <a:ext cx="2137529" cy="135719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23360" y="3217426"/>
            <a:ext cx="10596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384482" y="284988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600" dirty="0">
                <a:solidFill>
                  <a:srgbClr val="F9EEE7"/>
                </a:solidFill>
                <a:latin typeface="Simplified Arabic" panose="02020603050405020304" pitchFamily="18" charset="-78"/>
                <a:ea typeface="Quattrocento" pitchFamily="34" charset="-122"/>
                <a:cs typeface="Simplified Arabic" panose="02020603050405020304" pitchFamily="18" charset="-78"/>
              </a:rPr>
              <a:t>المدير العام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84482" y="3345418"/>
            <a:ext cx="434232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600" dirty="0">
                <a:solidFill>
                  <a:srgbClr val="F9EEE7"/>
                </a:solidFill>
                <a:latin typeface="Simplified Arabic" panose="02020603050405020304" pitchFamily="18" charset="-78"/>
                <a:ea typeface="Quattrocento" pitchFamily="34" charset="-122"/>
                <a:cs typeface="Simplified Arabic" panose="02020603050405020304" pitchFamily="18" charset="-78"/>
              </a:rPr>
              <a:t>المسؤول الأول عن جميع الوظائف في المنظمة.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204936" y="3982402"/>
            <a:ext cx="8527971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4027527"/>
            <a:ext cx="4275058" cy="135719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96095" y="4466749"/>
            <a:ext cx="160377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645318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600" dirty="0">
                <a:solidFill>
                  <a:srgbClr val="F9EEE7"/>
                </a:solidFill>
                <a:latin typeface="Simplified Arabic" panose="02020603050405020304" pitchFamily="18" charset="-78"/>
                <a:ea typeface="Quattrocento" pitchFamily="34" charset="-122"/>
                <a:cs typeface="Simplified Arabic" panose="02020603050405020304" pitchFamily="18" charset="-78"/>
              </a:rPr>
              <a:t>مدراء الأقسام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453187" y="4762381"/>
            <a:ext cx="374022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600" dirty="0">
                <a:solidFill>
                  <a:srgbClr val="F9EEE7"/>
                </a:solidFill>
                <a:latin typeface="Simplified Arabic" panose="02020603050405020304" pitchFamily="18" charset="-78"/>
                <a:ea typeface="Quattrocento" pitchFamily="34" charset="-122"/>
                <a:cs typeface="Simplified Arabic" panose="02020603050405020304" pitchFamily="18" charset="-78"/>
              </a:rPr>
              <a:t>مسؤولون عن الوظائف التابعة لأقسامهم.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273641" y="5399365"/>
            <a:ext cx="7459266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5444490"/>
            <a:ext cx="6412587" cy="135719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95023" y="5883712"/>
            <a:ext cx="162758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7522012" y="56838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600" dirty="0">
                <a:solidFill>
                  <a:srgbClr val="F9EEE7"/>
                </a:solidFill>
                <a:latin typeface="Simplified Arabic" panose="02020603050405020304" pitchFamily="18" charset="-78"/>
                <a:ea typeface="Quattrocento" pitchFamily="34" charset="-122"/>
                <a:cs typeface="Simplified Arabic" panose="02020603050405020304" pitchFamily="18" charset="-78"/>
              </a:rPr>
              <a:t>الموظفون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7522012" y="6179344"/>
            <a:ext cx="335946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600" dirty="0">
                <a:solidFill>
                  <a:srgbClr val="F9EEE7"/>
                </a:solidFill>
                <a:ea typeface="Quattrocento" pitchFamily="34" charset="-122"/>
                <a:cs typeface="DecoType Naskh Special" panose="02010000000000000000" pitchFamily="2" charset="-78"/>
              </a:rPr>
              <a:t>يعملون ضمن أقسامهم بمهام معينة.</a:t>
            </a:r>
            <a:endParaRPr lang="en-US" sz="3600" dirty="0">
              <a:cs typeface="DecoType Naskh Special" panose="02010000000000000000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71080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الهيكل التنظيمي الإقليمي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1773793"/>
            <a:ext cx="1196816" cy="19150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201310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المقر الرئيسي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879913" y="2508647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ينسق جميع العمليات والمهام.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3688794"/>
            <a:ext cx="1196816" cy="19150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79913" y="392811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المكاتب الإقليمية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879913" y="4423648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تُدار بالتعاون مع المقر الرئيسي.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603796"/>
            <a:ext cx="1196816" cy="19150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79913" y="584311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فروع المنطقة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879913" y="6338649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تُنفذ المهام وفق التوجيهات.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725102"/>
            <a:ext cx="612838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الهيكل التنظيمي المصفوفي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3788093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46258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التوجّه المشروع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7724" y="5121354"/>
            <a:ext cx="355473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يُركز على تنفيذ مشاريع معينة.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427" y="3788093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51427" y="46258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التخصص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4751427" y="5121354"/>
            <a:ext cx="355484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يقوم على تنظيم العمل وفق الوظائف.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866382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32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مزايا وعيوب الهياكل التنظيمية المختلفة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الوظيفي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مزايا: سهولة التنظيم، تحديد واضح للأدوار والمسؤوليات. عيوب: بيروقراطية مُفرطة، صعوبة التكيف مع التغييرات.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57813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الإقليمي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57813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مزايا: تلبية احتياجات العملاء المحليين، مرونة أكثر. عيوب: صعوبة التنسيق بين المنطقة والمقر الرئيسي.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790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المصفوفي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7901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مزايا: تعزيز التعاون بين الفرق، مرونة في استخدام الموارد. عيوب: التداخل في السلطة، مُخاطر التعارض.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1964" y="911721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العوامل المؤثرة على اختيار الهيكل التنظيمي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837724" y="342554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5" name="Text 2"/>
          <p:cNvSpPr/>
          <p:nvPr/>
        </p:nvSpPr>
        <p:spPr>
          <a:xfrm>
            <a:off x="1047155" y="3525798"/>
            <a:ext cx="119658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342554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طبيعة النشاط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615559" y="3921085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يُحدد الطبيعة والحجم والدرجة التي تُركز عليها المنظمة.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691658" y="342554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9" name="Text 6"/>
          <p:cNvSpPr/>
          <p:nvPr/>
        </p:nvSpPr>
        <p:spPr>
          <a:xfrm>
            <a:off x="4870252" y="3525798"/>
            <a:ext cx="18121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69493" y="342554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حجم المنظمة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69493" y="3921085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يُحدد عدد الموظفين والمهام والتخصصات المطلوبة.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37724" y="519564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3" name="Text 10"/>
          <p:cNvSpPr/>
          <p:nvPr/>
        </p:nvSpPr>
        <p:spPr>
          <a:xfrm>
            <a:off x="1015008" y="5295900"/>
            <a:ext cx="18383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615559" y="519564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البيئة الخارجية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615559" y="5691188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يُحدد العوامل التي تُؤثر على أداء المنظمة مثل التنافس واللوائح.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4691658" y="519564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7" name="Text 14"/>
          <p:cNvSpPr/>
          <p:nvPr/>
        </p:nvSpPr>
        <p:spPr>
          <a:xfrm>
            <a:off x="4875014" y="5295900"/>
            <a:ext cx="171688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5469493" y="519564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ثقافة المنظمة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5469493" y="5691188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تُؤثر على كيفية التفاعل بين الموظفين وتبادل المعلومات.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9910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1751" y="2926913"/>
            <a:ext cx="6863120" cy="5644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5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دور القيادة في تصميم الهيكل التنظيمي</a:t>
            </a:r>
            <a:endParaRPr lang="en-US" sz="3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71751" y="3875246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4950" dirty="0"/>
          </a:p>
        </p:txBody>
      </p:sp>
      <p:sp>
        <p:nvSpPr>
          <p:cNvPr id="5" name="Text 2"/>
          <p:cNvSpPr/>
          <p:nvPr/>
        </p:nvSpPr>
        <p:spPr>
          <a:xfrm>
            <a:off x="2792492" y="4748451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رؤية واضحة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71751" y="5145762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تُحدد الهدف من الهيكل والتوجّه الاستراتيجي.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459147" y="3875246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4950" dirty="0"/>
          </a:p>
        </p:txBody>
      </p:sp>
      <p:sp>
        <p:nvSpPr>
          <p:cNvPr id="8" name="Text 5"/>
          <p:cNvSpPr/>
          <p:nvPr/>
        </p:nvSpPr>
        <p:spPr>
          <a:xfrm>
            <a:off x="9579888" y="4748451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فهم</a:t>
            </a:r>
            <a:r>
              <a:rPr lang="en-US" sz="2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البيئة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7459147" y="5145762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تُفهم الظروف المحيطة والتحديات التي تُواجه المنظمة.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71751" y="6124575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4950" dirty="0"/>
          </a:p>
        </p:txBody>
      </p:sp>
      <p:sp>
        <p:nvSpPr>
          <p:cNvPr id="11" name="Text 8"/>
          <p:cNvSpPr/>
          <p:nvPr/>
        </p:nvSpPr>
        <p:spPr>
          <a:xfrm>
            <a:off x="2792492" y="6997779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مُشاركة الموظفين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71751" y="7395091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تُشرك الموظفين في التصميم لضمان فعاليته.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459147" y="6124575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4950" dirty="0"/>
          </a:p>
        </p:txBody>
      </p:sp>
      <p:sp>
        <p:nvSpPr>
          <p:cNvPr id="14" name="Text 11"/>
          <p:cNvSpPr/>
          <p:nvPr/>
        </p:nvSpPr>
        <p:spPr>
          <a:xfrm>
            <a:off x="9579888" y="6997779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التكيف مع التغييرات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459147" y="7395091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تُغيّر الهيكل عند الحاجة لتحسين الأداء.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67909"/>
            <a:ext cx="681430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54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التكيف مع التغييرات التنظيمية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550676"/>
            <a:ext cx="2159079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</p:sp>
      <p:sp>
        <p:nvSpPr>
          <p:cNvPr id="4" name="Text 2"/>
          <p:cNvSpPr/>
          <p:nvPr/>
        </p:nvSpPr>
        <p:spPr>
          <a:xfrm>
            <a:off x="1077039" y="2989898"/>
            <a:ext cx="10596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3"/>
          <p:cNvSpPr/>
          <p:nvPr/>
        </p:nvSpPr>
        <p:spPr>
          <a:xfrm>
            <a:off x="3236119" y="27899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التقييم الدوري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236119" y="3285530"/>
            <a:ext cx="408312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يُقيم الأداء ويُحدد المناطق التي تحتاج لتغيير.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116461" y="3892629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</p:sp>
      <p:sp>
        <p:nvSpPr>
          <p:cNvPr id="8" name="Shape 6"/>
          <p:cNvSpPr/>
          <p:nvPr/>
        </p:nvSpPr>
        <p:spPr>
          <a:xfrm>
            <a:off x="837724" y="4027527"/>
            <a:ext cx="4318278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</p:sp>
      <p:sp>
        <p:nvSpPr>
          <p:cNvPr id="9" name="Text 7"/>
          <p:cNvSpPr/>
          <p:nvPr/>
        </p:nvSpPr>
        <p:spPr>
          <a:xfrm>
            <a:off x="1077039" y="4466749"/>
            <a:ext cx="160377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8"/>
          <p:cNvSpPr/>
          <p:nvPr/>
        </p:nvSpPr>
        <p:spPr>
          <a:xfrm>
            <a:off x="539531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التكيف المرونة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95317" y="4762381"/>
            <a:ext cx="455771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يُطبّق التغييرات بمرونة لتناسب الظروف المُتغيرة.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75659" y="5369481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</p:sp>
      <p:sp>
        <p:nvSpPr>
          <p:cNvPr id="13" name="Shape 11"/>
          <p:cNvSpPr/>
          <p:nvPr/>
        </p:nvSpPr>
        <p:spPr>
          <a:xfrm>
            <a:off x="837724" y="5504378"/>
            <a:ext cx="6477476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</p:sp>
      <p:sp>
        <p:nvSpPr>
          <p:cNvPr id="14" name="Text 12"/>
          <p:cNvSpPr/>
          <p:nvPr/>
        </p:nvSpPr>
        <p:spPr>
          <a:xfrm>
            <a:off x="1077039" y="5943600"/>
            <a:ext cx="162758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3"/>
          <p:cNvSpPr/>
          <p:nvPr/>
        </p:nvSpPr>
        <p:spPr>
          <a:xfrm>
            <a:off x="7554516" y="57436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التواصل الفعال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54516" y="6239232"/>
            <a:ext cx="449377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يُبقي الموظفين على اطّلاع بالتغييرات والتوقعات.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409</Words>
  <Application>Microsoft Office PowerPoint</Application>
  <PresentationFormat>مخصص</PresentationFormat>
  <Paragraphs>88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Simplified Arabic Fixed</vt:lpstr>
      <vt:lpstr>DecoType Naskh Special</vt:lpstr>
      <vt:lpstr>Quattrocento</vt:lpstr>
      <vt:lpstr>Arial</vt:lpstr>
      <vt:lpstr>Simplified Arabic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ali te</cp:lastModifiedBy>
  <cp:revision>11</cp:revision>
  <dcterms:created xsi:type="dcterms:W3CDTF">2025-01-11T17:13:37Z</dcterms:created>
  <dcterms:modified xsi:type="dcterms:W3CDTF">2025-01-13T07:32:39Z</dcterms:modified>
</cp:coreProperties>
</file>