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9" r:id="rId2"/>
    <p:sldId id="257" r:id="rId3"/>
    <p:sldId id="260" r:id="rId4"/>
    <p:sldId id="261" r:id="rId5"/>
    <p:sldId id="262" r:id="rId6"/>
    <p:sldId id="264" r:id="rId7"/>
    <p:sldId id="267" r:id="rId8"/>
    <p:sldId id="268" r:id="rId9"/>
    <p:sldId id="266" r:id="rId10"/>
    <p:sldId id="269" r:id="rId11"/>
    <p:sldId id="265" r:id="rId12"/>
    <p:sldId id="270" r:id="rId13"/>
    <p:sldId id="271" r:id="rId14"/>
    <p:sldId id="272" r:id="rId15"/>
    <p:sldId id="273"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005" autoAdjust="0"/>
    <p:restoredTop sz="94660"/>
  </p:normalViewPr>
  <p:slideViewPr>
    <p:cSldViewPr snapToGrid="0">
      <p:cViewPr varScale="1">
        <p:scale>
          <a:sx n="81" d="100"/>
          <a:sy n="81" d="100"/>
        </p:scale>
        <p:origin x="754"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p:txBody>
          <a:bodyPr/>
          <a:lstStyle/>
          <a:p>
            <a:fld id="{84BF3C69-849C-4A28-B69A-FF1AC739199A}" type="datetimeFigureOut">
              <a:rPr lang="en-US" smtClean="0"/>
              <a:t>5/25/2025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816CE7-D7C9-47B3-B70E-EDCD7AB85DD2}" type="slidenum">
              <a:rPr lang="en-US" smtClean="0"/>
              <a:t>‹#›</a:t>
            </a:fld>
            <a:endParaRPr lang="en-US"/>
          </a:p>
        </p:txBody>
      </p:sp>
    </p:spTree>
    <p:extLst>
      <p:ext uri="{BB962C8B-B14F-4D97-AF65-F5344CB8AC3E}">
        <p14:creationId xmlns:p14="http://schemas.microsoft.com/office/powerpoint/2010/main" val="1317174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84BF3C69-849C-4A28-B69A-FF1AC739199A}" type="datetimeFigureOut">
              <a:rPr lang="en-US" smtClean="0"/>
              <a:t>5/25/2025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816CE7-D7C9-47B3-B70E-EDCD7AB85DD2}" type="slidenum">
              <a:rPr lang="en-US" smtClean="0"/>
              <a:t>‹#›</a:t>
            </a:fld>
            <a:endParaRPr lang="en-US"/>
          </a:p>
        </p:txBody>
      </p:sp>
    </p:spTree>
    <p:extLst>
      <p:ext uri="{BB962C8B-B14F-4D97-AF65-F5344CB8AC3E}">
        <p14:creationId xmlns:p14="http://schemas.microsoft.com/office/powerpoint/2010/main" val="2648547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ar-SA"/>
              <a:t>انقر لتحرير نمط عنوان الشكل الرئيسي</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84BF3C69-849C-4A28-B69A-FF1AC739199A}" type="datetimeFigureOut">
              <a:rPr lang="en-US" smtClean="0"/>
              <a:t>5/25/2025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816CE7-D7C9-47B3-B70E-EDCD7AB85DD2}" type="slidenum">
              <a:rPr lang="en-US" smtClean="0"/>
              <a:t>‹#›</a:t>
            </a:fld>
            <a:endParaRPr lang="en-US"/>
          </a:p>
        </p:txBody>
      </p:sp>
    </p:spTree>
    <p:extLst>
      <p:ext uri="{BB962C8B-B14F-4D97-AF65-F5344CB8AC3E}">
        <p14:creationId xmlns:p14="http://schemas.microsoft.com/office/powerpoint/2010/main" val="6692282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ar-SA"/>
              <a:t>انقر لتحرير نمط عنوان الشكل الرئيسي</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ar-SA"/>
              <a:t>انقر لتحرير أنماط نص الشكل الرئيسي</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84BF3C69-849C-4A28-B69A-FF1AC739199A}" type="datetimeFigureOut">
              <a:rPr lang="en-US" smtClean="0"/>
              <a:t>5/25/2025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816CE7-D7C9-47B3-B70E-EDCD7AB85DD2}"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2085305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84BF3C69-849C-4A28-B69A-FF1AC739199A}" type="datetimeFigureOut">
              <a:rPr lang="en-US" smtClean="0"/>
              <a:t>5/25/2025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816CE7-D7C9-47B3-B70E-EDCD7AB85DD2}" type="slidenum">
              <a:rPr lang="en-US" smtClean="0"/>
              <a:t>‹#›</a:t>
            </a:fld>
            <a:endParaRPr lang="en-US"/>
          </a:p>
        </p:txBody>
      </p:sp>
    </p:spTree>
    <p:extLst>
      <p:ext uri="{BB962C8B-B14F-4D97-AF65-F5344CB8AC3E}">
        <p14:creationId xmlns:p14="http://schemas.microsoft.com/office/powerpoint/2010/main" val="2672466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أعمد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BF3C69-849C-4A28-B69A-FF1AC739199A}" type="datetimeFigureOut">
              <a:rPr lang="en-US" smtClean="0"/>
              <a:t>5/25/2025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816CE7-D7C9-47B3-B70E-EDCD7AB85DD2}" type="slidenum">
              <a:rPr lang="en-US" smtClean="0"/>
              <a:t>‹#›</a:t>
            </a:fld>
            <a:endParaRPr lang="en-US"/>
          </a:p>
        </p:txBody>
      </p:sp>
    </p:spTree>
    <p:extLst>
      <p:ext uri="{BB962C8B-B14F-4D97-AF65-F5344CB8AC3E}">
        <p14:creationId xmlns:p14="http://schemas.microsoft.com/office/powerpoint/2010/main" val="3641847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أعمدة صو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BF3C69-849C-4A28-B69A-FF1AC739199A}" type="datetimeFigureOut">
              <a:rPr lang="en-US" smtClean="0"/>
              <a:t>5/25/2025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816CE7-D7C9-47B3-B70E-EDCD7AB85DD2}" type="slidenum">
              <a:rPr lang="en-US" smtClean="0"/>
              <a:t>‹#›</a:t>
            </a:fld>
            <a:endParaRPr lang="en-US"/>
          </a:p>
        </p:txBody>
      </p:sp>
    </p:spTree>
    <p:extLst>
      <p:ext uri="{BB962C8B-B14F-4D97-AF65-F5344CB8AC3E}">
        <p14:creationId xmlns:p14="http://schemas.microsoft.com/office/powerpoint/2010/main" val="28891480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anchor="t" anchorCtr="0"/>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84BF3C69-849C-4A28-B69A-FF1AC739199A}" type="datetimeFigureOut">
              <a:rPr lang="en-US" smtClean="0"/>
              <a:t>5/25/2025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816CE7-D7C9-47B3-B70E-EDCD7AB85DD2}" type="slidenum">
              <a:rPr lang="en-US" smtClean="0"/>
              <a:t>‹#›</a:t>
            </a:fld>
            <a:endParaRPr lang="en-US"/>
          </a:p>
        </p:txBody>
      </p:sp>
    </p:spTree>
    <p:extLst>
      <p:ext uri="{BB962C8B-B14F-4D97-AF65-F5344CB8AC3E}">
        <p14:creationId xmlns:p14="http://schemas.microsoft.com/office/powerpoint/2010/main" val="5296283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84BF3C69-849C-4A28-B69A-FF1AC739199A}" type="datetimeFigureOut">
              <a:rPr lang="en-US" smtClean="0"/>
              <a:t>5/25/2025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816CE7-D7C9-47B3-B70E-EDCD7AB85DD2}" type="slidenum">
              <a:rPr lang="en-US" smtClean="0"/>
              <a:t>‹#›</a:t>
            </a:fld>
            <a:endParaRPr lang="en-US"/>
          </a:p>
        </p:txBody>
      </p:sp>
    </p:spTree>
    <p:extLst>
      <p:ext uri="{BB962C8B-B14F-4D97-AF65-F5344CB8AC3E}">
        <p14:creationId xmlns:p14="http://schemas.microsoft.com/office/powerpoint/2010/main" val="1582662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3"/>
          <p:cNvSpPr>
            <a:spLocks noGrp="1"/>
          </p:cNvSpPr>
          <p:nvPr>
            <p:ph type="dt" sz="half" idx="10"/>
          </p:nvPr>
        </p:nvSpPr>
        <p:spPr/>
        <p:txBody>
          <a:bodyPr/>
          <a:lstStyle/>
          <a:p>
            <a:fld id="{84BF3C69-849C-4A28-B69A-FF1AC739199A}" type="datetimeFigureOut">
              <a:rPr lang="en-US" smtClean="0"/>
              <a:t>5/25/2025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816CE7-D7C9-47B3-B70E-EDCD7AB85DD2}" type="slidenum">
              <a:rPr lang="en-US" smtClean="0"/>
              <a:t>‹#›</a:t>
            </a:fld>
            <a:endParaRPr lang="en-US"/>
          </a:p>
        </p:txBody>
      </p:sp>
    </p:spTree>
    <p:extLst>
      <p:ext uri="{BB962C8B-B14F-4D97-AF65-F5344CB8AC3E}">
        <p14:creationId xmlns:p14="http://schemas.microsoft.com/office/powerpoint/2010/main" val="2235717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84BF3C69-849C-4A28-B69A-FF1AC739199A}" type="datetimeFigureOut">
              <a:rPr lang="en-US" smtClean="0"/>
              <a:t>5/25/2025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816CE7-D7C9-47B3-B70E-EDCD7AB85DD2}" type="slidenum">
              <a:rPr lang="en-US" smtClean="0"/>
              <a:t>‹#›</a:t>
            </a:fld>
            <a:endParaRPr lang="en-US"/>
          </a:p>
        </p:txBody>
      </p:sp>
    </p:spTree>
    <p:extLst>
      <p:ext uri="{BB962C8B-B14F-4D97-AF65-F5344CB8AC3E}">
        <p14:creationId xmlns:p14="http://schemas.microsoft.com/office/powerpoint/2010/main" val="3244316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84BF3C69-849C-4A28-B69A-FF1AC739199A}" type="datetimeFigureOut">
              <a:rPr lang="en-US" smtClean="0"/>
              <a:t>5/25/2025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816CE7-D7C9-47B3-B70E-EDCD7AB85DD2}" type="slidenum">
              <a:rPr lang="en-US" smtClean="0"/>
              <a:t>‹#›</a:t>
            </a:fld>
            <a:endParaRPr lang="en-US"/>
          </a:p>
        </p:txBody>
      </p:sp>
    </p:spTree>
    <p:extLst>
      <p:ext uri="{BB962C8B-B14F-4D97-AF65-F5344CB8AC3E}">
        <p14:creationId xmlns:p14="http://schemas.microsoft.com/office/powerpoint/2010/main" val="3587140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84BF3C69-849C-4A28-B69A-FF1AC739199A}" type="datetimeFigureOut">
              <a:rPr lang="en-US" smtClean="0"/>
              <a:t>5/25/2025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816CE7-D7C9-47B3-B70E-EDCD7AB85DD2}" type="slidenum">
              <a:rPr lang="en-US" smtClean="0"/>
              <a:t>‹#›</a:t>
            </a:fld>
            <a:endParaRPr lang="en-US"/>
          </a:p>
        </p:txBody>
      </p:sp>
    </p:spTree>
    <p:extLst>
      <p:ext uri="{BB962C8B-B14F-4D97-AF65-F5344CB8AC3E}">
        <p14:creationId xmlns:p14="http://schemas.microsoft.com/office/powerpoint/2010/main" val="3200280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7" name="Date Placeholder 2"/>
          <p:cNvSpPr>
            <a:spLocks noGrp="1"/>
          </p:cNvSpPr>
          <p:nvPr>
            <p:ph type="dt" sz="half" idx="10"/>
          </p:nvPr>
        </p:nvSpPr>
        <p:spPr/>
        <p:txBody>
          <a:bodyPr/>
          <a:lstStyle/>
          <a:p>
            <a:fld id="{84BF3C69-849C-4A28-B69A-FF1AC739199A}" type="datetimeFigureOut">
              <a:rPr lang="en-US" smtClean="0"/>
              <a:t>5/25/2025</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73816CE7-D7C9-47B3-B70E-EDCD7AB85DD2}" type="slidenum">
              <a:rPr lang="en-US" smtClean="0"/>
              <a:t>‹#›</a:t>
            </a:fld>
            <a:endParaRPr lang="en-US"/>
          </a:p>
        </p:txBody>
      </p:sp>
    </p:spTree>
    <p:extLst>
      <p:ext uri="{BB962C8B-B14F-4D97-AF65-F5344CB8AC3E}">
        <p14:creationId xmlns:p14="http://schemas.microsoft.com/office/powerpoint/2010/main" val="546509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4BF3C69-849C-4A28-B69A-FF1AC739199A}" type="datetimeFigureOut">
              <a:rPr lang="en-US" smtClean="0"/>
              <a:t>5/25/2025</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73816CE7-D7C9-47B3-B70E-EDCD7AB85DD2}" type="slidenum">
              <a:rPr lang="en-US" smtClean="0"/>
              <a:t>‹#›</a:t>
            </a:fld>
            <a:endParaRPr lang="en-US"/>
          </a:p>
        </p:txBody>
      </p:sp>
    </p:spTree>
    <p:extLst>
      <p:ext uri="{BB962C8B-B14F-4D97-AF65-F5344CB8AC3E}">
        <p14:creationId xmlns:p14="http://schemas.microsoft.com/office/powerpoint/2010/main" val="3155403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7" name="Date Placeholder 4"/>
          <p:cNvSpPr>
            <a:spLocks noGrp="1"/>
          </p:cNvSpPr>
          <p:nvPr>
            <p:ph type="dt" sz="half" idx="10"/>
          </p:nvPr>
        </p:nvSpPr>
        <p:spPr/>
        <p:txBody>
          <a:bodyPr/>
          <a:lstStyle/>
          <a:p>
            <a:fld id="{84BF3C69-849C-4A28-B69A-FF1AC739199A}" type="datetimeFigureOut">
              <a:rPr lang="en-US" smtClean="0"/>
              <a:t>5/25/2025</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73816CE7-D7C9-47B3-B70E-EDCD7AB85DD2}" type="slidenum">
              <a:rPr lang="en-US" smtClean="0"/>
              <a:t>‹#›</a:t>
            </a:fld>
            <a:endParaRPr lang="en-US"/>
          </a:p>
        </p:txBody>
      </p:sp>
    </p:spTree>
    <p:extLst>
      <p:ext uri="{BB962C8B-B14F-4D97-AF65-F5344CB8AC3E}">
        <p14:creationId xmlns:p14="http://schemas.microsoft.com/office/powerpoint/2010/main" val="994610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84BF3C69-849C-4A28-B69A-FF1AC739199A}" type="datetimeFigureOut">
              <a:rPr lang="en-US" smtClean="0"/>
              <a:t>5/25/2025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816CE7-D7C9-47B3-B70E-EDCD7AB85DD2}" type="slidenum">
              <a:rPr lang="en-US" smtClean="0"/>
              <a:t>‹#›</a:t>
            </a:fld>
            <a:endParaRPr lang="en-US"/>
          </a:p>
        </p:txBody>
      </p:sp>
    </p:spTree>
    <p:extLst>
      <p:ext uri="{BB962C8B-B14F-4D97-AF65-F5344CB8AC3E}">
        <p14:creationId xmlns:p14="http://schemas.microsoft.com/office/powerpoint/2010/main" val="3165063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4BF3C69-849C-4A28-B69A-FF1AC739199A}" type="datetimeFigureOut">
              <a:rPr lang="en-US" smtClean="0"/>
              <a:t>5/25/2025</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73816CE7-D7C9-47B3-B70E-EDCD7AB85DD2}" type="slidenum">
              <a:rPr lang="en-US" smtClean="0"/>
              <a:t>‹#›</a:t>
            </a:fld>
            <a:endParaRPr lang="en-US"/>
          </a:p>
        </p:txBody>
      </p:sp>
    </p:spTree>
    <p:extLst>
      <p:ext uri="{BB962C8B-B14F-4D97-AF65-F5344CB8AC3E}">
        <p14:creationId xmlns:p14="http://schemas.microsoft.com/office/powerpoint/2010/main" val="406803937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0" descr="preencoded.png">
            <a:extLst>
              <a:ext uri="{FF2B5EF4-FFF2-40B4-BE49-F238E27FC236}">
                <a16:creationId xmlns:a16="http://schemas.microsoft.com/office/drawing/2014/main" id="{78C50ECB-EDDB-ABA5-1D8D-D07234C251D1}"/>
              </a:ext>
            </a:extLst>
          </p:cNvPr>
          <p:cNvPicPr>
            <a:picLocks noGrp="1" noChangeAspect="1"/>
          </p:cNvPicPr>
          <p:nvPr>
            <p:ph sz="half" idx="1"/>
          </p:nvPr>
        </p:nvPicPr>
        <p:blipFill>
          <a:blip r:embed="rId2"/>
          <a:stretch>
            <a:fillRect/>
          </a:stretch>
        </p:blipFill>
        <p:spPr>
          <a:xfrm>
            <a:off x="490194" y="358219"/>
            <a:ext cx="5605806" cy="5818744"/>
          </a:xfrm>
          <a:prstGeom prst="rect">
            <a:avLst/>
          </a:prstGeom>
        </p:spPr>
      </p:pic>
      <p:sp>
        <p:nvSpPr>
          <p:cNvPr id="4" name="عنصر نائب للمحتوى 3">
            <a:extLst>
              <a:ext uri="{FF2B5EF4-FFF2-40B4-BE49-F238E27FC236}">
                <a16:creationId xmlns:a16="http://schemas.microsoft.com/office/drawing/2014/main" id="{7C2A208F-A0AF-AFC9-C347-7C67340C5BA8}"/>
              </a:ext>
            </a:extLst>
          </p:cNvPr>
          <p:cNvSpPr>
            <a:spLocks noGrp="1"/>
          </p:cNvSpPr>
          <p:nvPr>
            <p:ph sz="half" idx="2"/>
          </p:nvPr>
        </p:nvSpPr>
        <p:spPr>
          <a:xfrm>
            <a:off x="6172200" y="1825625"/>
            <a:ext cx="5181600" cy="2689814"/>
          </a:xfrm>
        </p:spPr>
        <p:txBody>
          <a:bodyPr>
            <a:normAutofit lnSpcReduction="10000"/>
          </a:bodyPr>
          <a:lstStyle/>
          <a:p>
            <a:pPr marL="0" indent="0" algn="ctr">
              <a:buNone/>
            </a:pPr>
            <a:r>
              <a:rPr lang="ar-IQ" sz="4000" dirty="0"/>
              <a:t>الملكية الفكرية في عصر </a:t>
            </a:r>
            <a:r>
              <a:rPr lang="ar-IQ" sz="4000" dirty="0" err="1"/>
              <a:t>الرقمنة</a:t>
            </a:r>
            <a:r>
              <a:rPr lang="ar-IQ" sz="4000" dirty="0"/>
              <a:t> بين الحقوق والحريات </a:t>
            </a:r>
          </a:p>
          <a:p>
            <a:pPr marL="0" indent="0" algn="ctr">
              <a:buNone/>
            </a:pPr>
            <a:r>
              <a:rPr lang="ar-IQ" sz="4000" dirty="0"/>
              <a:t>المحاضر </a:t>
            </a:r>
          </a:p>
          <a:p>
            <a:pPr marL="0" indent="0" algn="ctr">
              <a:buNone/>
            </a:pPr>
            <a:r>
              <a:rPr lang="ar-IQ" sz="4000" dirty="0" err="1"/>
              <a:t>م.د</a:t>
            </a:r>
            <a:r>
              <a:rPr lang="ar-IQ" sz="4000" dirty="0"/>
              <a:t> اسراء جواد حاتم </a:t>
            </a:r>
            <a:endParaRPr lang="en-US" sz="4000" dirty="0"/>
          </a:p>
        </p:txBody>
      </p:sp>
    </p:spTree>
    <p:extLst>
      <p:ext uri="{BB962C8B-B14F-4D97-AF65-F5344CB8AC3E}">
        <p14:creationId xmlns:p14="http://schemas.microsoft.com/office/powerpoint/2010/main" val="35402280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C363E32A-78BB-3602-A6F9-438ABF6C9561}"/>
              </a:ext>
            </a:extLst>
          </p:cNvPr>
          <p:cNvSpPr>
            <a:spLocks noGrp="1"/>
          </p:cNvSpPr>
          <p:nvPr>
            <p:ph idx="1"/>
          </p:nvPr>
        </p:nvSpPr>
        <p:spPr>
          <a:xfrm>
            <a:off x="970175" y="320512"/>
            <a:ext cx="10983012" cy="5865878"/>
          </a:xfrm>
        </p:spPr>
        <p:txBody>
          <a:bodyPr>
            <a:normAutofit lnSpcReduction="10000"/>
          </a:bodyPr>
          <a:lstStyle/>
          <a:p>
            <a:pPr marL="0" marR="0" algn="r">
              <a:lnSpc>
                <a:spcPct val="115000"/>
              </a:lnSpc>
              <a:spcAft>
                <a:spcPts val="1275"/>
              </a:spcAft>
              <a:buNone/>
            </a:pPr>
            <a:r>
              <a:rPr lang="ar-SA" sz="2400" b="1" kern="0" dirty="0">
                <a:effectLst/>
                <a:latin typeface="Calibri" panose="020F0502020204030204" pitchFamily="34" charset="0"/>
                <a:ea typeface="Times New Roman" panose="02020603050405020304" pitchFamily="18" charset="0"/>
                <a:cs typeface="Times New Roman" panose="02020603050405020304" pitchFamily="18" charset="0"/>
              </a:rPr>
              <a:t>الذكاء الاصطناعي كمنتج ملكي</a:t>
            </a:r>
            <a:r>
              <a:rPr lang="en-US" sz="1800" b="1" kern="0" dirty="0">
                <a:solidFill>
                  <a:srgbClr val="000080"/>
                </a:solidFill>
                <a:effectLst/>
                <a:latin typeface="Times New Roman" panose="02020603050405020304" pitchFamily="18" charset="0"/>
                <a:ea typeface="Times New Roman" panose="02020603050405020304" pitchFamily="18" charset="0"/>
                <a:cs typeface="Arial" panose="020B0604020202020204" pitchFamily="34" charset="0"/>
              </a:rPr>
              <a:t>:</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0" marR="0" algn="r">
              <a:lnSpc>
                <a:spcPct val="115000"/>
              </a:lnSpc>
              <a:spcAft>
                <a:spcPts val="1275"/>
              </a:spcAft>
              <a:buNone/>
            </a:pPr>
            <a:r>
              <a:rPr lang="ar-SA" b="1" kern="0" dirty="0">
                <a:solidFill>
                  <a:schemeClr val="tx1">
                    <a:lumMod val="95000"/>
                  </a:schemeClr>
                </a:solidFill>
                <a:effectLst/>
                <a:latin typeface="Calibri" panose="020F0502020204030204" pitchFamily="34" charset="0"/>
                <a:ea typeface="Times New Roman" panose="02020603050405020304" pitchFamily="18" charset="0"/>
                <a:cs typeface="Times New Roman" panose="02020603050405020304" pitchFamily="18" charset="0"/>
              </a:rPr>
              <a:t>الذكاء الاصطناعي يُعتبر أداة قوية في إنتاج المحتوى الرقمي. الخوارزميات والأنظمة المدعومة بالذكاء الاصطناعي قادرة على إنشاء أعمال فنية، كتابة نصوص، توليد الموسيقى، وحتى تصميم برامج. في هذا السياق، يظهر السؤال البالغ الأهمية: من هو مالك العمل الذي يُنتج بواسطة الذكاء الاصطناعي؟ هل هو الإنسان الذي صمم الخوارزمية؟ أم أن الذكاء الاصطناعي نفسه يجب أن يُعتبر مالكًا؟</a:t>
            </a:r>
            <a:endParaRPr lang="en-US" kern="100" dirty="0">
              <a:solidFill>
                <a:schemeClr val="tx1">
                  <a:lumMod val="95000"/>
                </a:schemeClr>
              </a:solidFill>
              <a:effectLst/>
              <a:latin typeface="Calibri" panose="020F0502020204030204" pitchFamily="34" charset="0"/>
              <a:ea typeface="Calibri" panose="020F0502020204030204" pitchFamily="34" charset="0"/>
              <a:cs typeface="Arial" panose="020B0604020202020204" pitchFamily="34" charset="0"/>
            </a:endParaRPr>
          </a:p>
          <a:p>
            <a:pPr marL="0" marR="0" algn="r">
              <a:lnSpc>
                <a:spcPct val="115000"/>
              </a:lnSpc>
              <a:spcAft>
                <a:spcPts val="1275"/>
              </a:spcAft>
              <a:buNone/>
            </a:pPr>
            <a:r>
              <a:rPr lang="en-US" b="1" kern="0" dirty="0">
                <a:solidFill>
                  <a:schemeClr val="tx1">
                    <a:lumMod val="95000"/>
                  </a:schemeClr>
                </a:solidFill>
                <a:effectLst/>
                <a:latin typeface="Times New Roman" panose="02020603050405020304" pitchFamily="18" charset="0"/>
                <a:ea typeface="Times New Roman" panose="02020603050405020304" pitchFamily="18" charset="0"/>
                <a:cs typeface="Arial" panose="020B0604020202020204" pitchFamily="34" charset="0"/>
              </a:rPr>
              <a:t>– </a:t>
            </a:r>
            <a:r>
              <a:rPr lang="ar-SA" b="1" kern="0" dirty="0">
                <a:solidFill>
                  <a:schemeClr val="tx1">
                    <a:lumMod val="95000"/>
                  </a:schemeClr>
                </a:solidFill>
                <a:effectLst/>
                <a:latin typeface="Times New Roman" panose="02020603050405020304" pitchFamily="18" charset="0"/>
                <a:ea typeface="Times New Roman" panose="02020603050405020304" pitchFamily="18" charset="0"/>
                <a:cs typeface="Arial" panose="020B0604020202020204" pitchFamily="34" charset="0"/>
              </a:rPr>
              <a:t>الحقوق القانونية: في معظم الأنظمة القانونية الحالية، يُعتبر الإنسان هو المالك الحصري لأي منتج رقمي يتم إنشاؤه. ولكن في حالة الذكاء الاصطناعي، يواجه القانون تحديًا في تحديد من يمتلك الحقوق الفكرية للمحتوى الذي يتم إنتاجه بواسطة أنظمة الذكاء الاصطناعي</a:t>
            </a:r>
            <a:r>
              <a:rPr lang="en-US" b="1" kern="0" dirty="0">
                <a:solidFill>
                  <a:schemeClr val="tx1">
                    <a:lumMod val="95000"/>
                  </a:schemeClr>
                </a:solidFill>
                <a:effectLst/>
                <a:latin typeface="Times New Roman" panose="02020603050405020304" pitchFamily="18" charset="0"/>
                <a:ea typeface="Times New Roman" panose="02020603050405020304" pitchFamily="18" charset="0"/>
                <a:cs typeface="Arial" panose="020B0604020202020204" pitchFamily="34" charset="0"/>
              </a:rPr>
              <a:t>.</a:t>
            </a:r>
            <a:endParaRPr lang="en-US" kern="100" dirty="0">
              <a:solidFill>
                <a:schemeClr val="tx1">
                  <a:lumMod val="95000"/>
                </a:schemeClr>
              </a:solidFill>
              <a:effectLst/>
              <a:latin typeface="Calibri" panose="020F0502020204030204" pitchFamily="34" charset="0"/>
              <a:ea typeface="Calibri" panose="020F0502020204030204" pitchFamily="34" charset="0"/>
              <a:cs typeface="Arial" panose="020B0604020202020204" pitchFamily="34" charset="0"/>
            </a:endParaRPr>
          </a:p>
          <a:p>
            <a:pPr marL="0" marR="0" algn="r">
              <a:lnSpc>
                <a:spcPct val="115000"/>
              </a:lnSpc>
              <a:spcAft>
                <a:spcPts val="1275"/>
              </a:spcAft>
              <a:buNone/>
            </a:pPr>
            <a:r>
              <a:rPr lang="en-US" b="1" kern="0" dirty="0">
                <a:solidFill>
                  <a:schemeClr val="tx1">
                    <a:lumMod val="95000"/>
                  </a:schemeClr>
                </a:solidFill>
                <a:effectLst/>
                <a:latin typeface="Times New Roman" panose="02020603050405020304" pitchFamily="18" charset="0"/>
                <a:ea typeface="Times New Roman" panose="02020603050405020304" pitchFamily="18" charset="0"/>
                <a:cs typeface="Arial" panose="020B0604020202020204" pitchFamily="34" charset="0"/>
              </a:rPr>
              <a:t>  </a:t>
            </a:r>
            <a:r>
              <a:rPr lang="ar-SA" b="1" kern="0" dirty="0">
                <a:solidFill>
                  <a:schemeClr val="tx1">
                    <a:lumMod val="95000"/>
                  </a:schemeClr>
                </a:solidFill>
                <a:effectLst/>
                <a:latin typeface="Times New Roman" panose="02020603050405020304" pitchFamily="18" charset="0"/>
                <a:ea typeface="Times New Roman" panose="02020603050405020304" pitchFamily="18" charset="0"/>
                <a:cs typeface="Arial" panose="020B0604020202020204" pitchFamily="34" charset="0"/>
              </a:rPr>
              <a:t>البيانات كأصول ملكية</a:t>
            </a:r>
            <a:r>
              <a:rPr lang="en-US" b="1" kern="0" dirty="0">
                <a:solidFill>
                  <a:schemeClr val="tx1">
                    <a:lumMod val="95000"/>
                  </a:schemeClr>
                </a:solidFill>
                <a:effectLst/>
                <a:latin typeface="Times New Roman" panose="02020603050405020304" pitchFamily="18" charset="0"/>
                <a:ea typeface="Times New Roman" panose="02020603050405020304" pitchFamily="18" charset="0"/>
                <a:cs typeface="Arial" panose="020B0604020202020204" pitchFamily="34" charset="0"/>
              </a:rPr>
              <a:t>:</a:t>
            </a:r>
            <a:endParaRPr lang="en-US" kern="100" dirty="0">
              <a:solidFill>
                <a:schemeClr val="tx1">
                  <a:lumMod val="95000"/>
                </a:schemeClr>
              </a:solidFill>
              <a:effectLst/>
              <a:latin typeface="Calibri" panose="020F0502020204030204" pitchFamily="34" charset="0"/>
              <a:ea typeface="Calibri" panose="020F0502020204030204" pitchFamily="34" charset="0"/>
              <a:cs typeface="Arial" panose="020B0604020202020204" pitchFamily="34" charset="0"/>
            </a:endParaRPr>
          </a:p>
          <a:p>
            <a:pPr marL="0" marR="0" algn="r">
              <a:lnSpc>
                <a:spcPct val="115000"/>
              </a:lnSpc>
              <a:spcAft>
                <a:spcPts val="1275"/>
              </a:spcAft>
              <a:buNone/>
            </a:pPr>
            <a:r>
              <a:rPr lang="ar-SA" b="1" kern="0" dirty="0">
                <a:solidFill>
                  <a:schemeClr val="tx1">
                    <a:lumMod val="95000"/>
                  </a:schemeClr>
                </a:solidFill>
                <a:effectLst/>
                <a:latin typeface="Calibri" panose="020F0502020204030204" pitchFamily="34" charset="0"/>
                <a:ea typeface="Times New Roman" panose="02020603050405020304" pitchFamily="18" charset="0"/>
                <a:cs typeface="Times New Roman" panose="02020603050405020304" pitchFamily="18" charset="0"/>
              </a:rPr>
              <a:t>البيانات </a:t>
            </a:r>
            <a:r>
              <a:rPr lang="ar-IQ" b="1" kern="0" dirty="0">
                <a:solidFill>
                  <a:schemeClr val="tx1">
                    <a:lumMod val="95000"/>
                  </a:schemeClr>
                </a:solidFill>
                <a:effectLst/>
                <a:latin typeface="Calibri" panose="020F0502020204030204" pitchFamily="34" charset="0"/>
                <a:ea typeface="Times New Roman" panose="02020603050405020304" pitchFamily="18" charset="0"/>
                <a:cs typeface="Times New Roman" panose="02020603050405020304" pitchFamily="18" charset="0"/>
              </a:rPr>
              <a:t>هو العامل الجديد </a:t>
            </a:r>
            <a:r>
              <a:rPr lang="ar-SA" b="1" kern="0" dirty="0">
                <a:solidFill>
                  <a:schemeClr val="tx1">
                    <a:lumMod val="95000"/>
                  </a:schemeClr>
                </a:solidFill>
                <a:effectLst/>
                <a:latin typeface="Calibri" panose="020F0502020204030204" pitchFamily="34" charset="0"/>
                <a:ea typeface="Times New Roman" panose="02020603050405020304" pitchFamily="18" charset="0"/>
                <a:cs typeface="Times New Roman" panose="02020603050405020304" pitchFamily="18" charset="0"/>
              </a:rPr>
              <a:t>في عصر الذكاء الاصطناعي، حيث يعتمد الذكاء الاصطناعي بشكل كبير على البيانات لتحسين الأداء واتخاذ القرارات. ومع تزايد أهمية البيانات كأصول، تتزايد التساؤلات حول من يملك البيانات وكيفية حمايتها</a:t>
            </a:r>
            <a:r>
              <a:rPr lang="en-US" b="1" kern="0" dirty="0">
                <a:solidFill>
                  <a:schemeClr val="tx1">
                    <a:lumMod val="95000"/>
                  </a:schemeClr>
                </a:solidFill>
                <a:effectLst/>
                <a:latin typeface="Times New Roman" panose="02020603050405020304" pitchFamily="18" charset="0"/>
                <a:ea typeface="Times New Roman" panose="02020603050405020304" pitchFamily="18" charset="0"/>
                <a:cs typeface="Arial" panose="020B0604020202020204" pitchFamily="34" charset="0"/>
              </a:rPr>
              <a:t>.</a:t>
            </a:r>
            <a:endParaRPr lang="en-US" kern="100" dirty="0">
              <a:solidFill>
                <a:schemeClr val="tx1">
                  <a:lumMod val="95000"/>
                </a:schemeClr>
              </a:solidFill>
              <a:effectLst/>
              <a:latin typeface="Calibri" panose="020F0502020204030204" pitchFamily="34" charset="0"/>
              <a:ea typeface="Calibri" panose="020F0502020204030204" pitchFamily="34" charset="0"/>
              <a:cs typeface="Arial" panose="020B0604020202020204" pitchFamily="34" charset="0"/>
            </a:endParaRPr>
          </a:p>
          <a:p>
            <a:pPr marL="0" marR="0" algn="r">
              <a:lnSpc>
                <a:spcPct val="115000"/>
              </a:lnSpc>
              <a:spcAft>
                <a:spcPts val="1275"/>
              </a:spcAft>
            </a:pPr>
            <a:r>
              <a:rPr lang="en-US" b="1" kern="0" dirty="0">
                <a:solidFill>
                  <a:schemeClr val="tx1">
                    <a:lumMod val="95000"/>
                  </a:schemeClr>
                </a:solidFill>
                <a:effectLst/>
                <a:latin typeface="Times New Roman" panose="02020603050405020304" pitchFamily="18" charset="0"/>
                <a:ea typeface="Times New Roman" panose="02020603050405020304" pitchFamily="18" charset="0"/>
                <a:cs typeface="Arial" panose="020B0604020202020204" pitchFamily="34" charset="0"/>
              </a:rPr>
              <a:t>– </a:t>
            </a:r>
            <a:r>
              <a:rPr lang="ar-SA" b="1" kern="0" dirty="0">
                <a:solidFill>
                  <a:schemeClr val="tx1">
                    <a:lumMod val="95000"/>
                  </a:schemeClr>
                </a:solidFill>
                <a:effectLst/>
                <a:latin typeface="Times New Roman" panose="02020603050405020304" pitchFamily="18" charset="0"/>
                <a:ea typeface="Times New Roman" panose="02020603050405020304" pitchFamily="18" charset="0"/>
                <a:cs typeface="Arial" panose="020B0604020202020204" pitchFamily="34" charset="0"/>
              </a:rPr>
              <a:t>الملكية الفردية مقابل الملكية الجماعية: في العديد من الحالات، يتعامل المستخدمون مع البيانات الشخصية كأصول خاصة بهم، ولكن الشركات التي تجمع هذه البيانات قد تملك حقوقًا عليها، مما يثير إشكاليات حول الملكية الرقمية و الخصوصية</a:t>
            </a:r>
            <a:r>
              <a:rPr lang="en-US" b="1" kern="0" dirty="0">
                <a:solidFill>
                  <a:schemeClr val="tx1">
                    <a:lumMod val="95000"/>
                  </a:schemeClr>
                </a:solidFill>
                <a:effectLst/>
                <a:latin typeface="Times New Roman" panose="02020603050405020304" pitchFamily="18" charset="0"/>
                <a:ea typeface="Times New Roman" panose="02020603050405020304" pitchFamily="18" charset="0"/>
                <a:cs typeface="Arial" panose="020B0604020202020204" pitchFamily="34" charset="0"/>
              </a:rPr>
              <a:t>.</a:t>
            </a:r>
            <a:endParaRPr lang="en-US" kern="100" dirty="0">
              <a:solidFill>
                <a:schemeClr val="tx1">
                  <a:lumMod val="95000"/>
                </a:schemeClr>
              </a:solidFill>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6381374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D4FAA8C2-0663-B63B-0691-50AF1B724BCB}"/>
              </a:ext>
            </a:extLst>
          </p:cNvPr>
          <p:cNvSpPr>
            <a:spLocks noGrp="1"/>
          </p:cNvSpPr>
          <p:nvPr>
            <p:ph idx="1"/>
          </p:nvPr>
        </p:nvSpPr>
        <p:spPr>
          <a:xfrm>
            <a:off x="838200" y="395926"/>
            <a:ext cx="10841610" cy="6372519"/>
          </a:xfrm>
        </p:spPr>
        <p:txBody>
          <a:bodyPr>
            <a:normAutofit/>
          </a:bodyPr>
          <a:lstStyle/>
          <a:p>
            <a:pPr marL="0" marR="0" algn="r" rtl="1">
              <a:lnSpc>
                <a:spcPct val="115000"/>
              </a:lnSpc>
              <a:spcAft>
                <a:spcPts val="800"/>
              </a:spcAft>
              <a:buNone/>
            </a:pPr>
            <a:r>
              <a:rPr lang="en-US" sz="1800" kern="100" dirty="0">
                <a:effectLst/>
                <a:latin typeface="Calibri" panose="020F0502020204030204" pitchFamily="34" charset="0"/>
                <a:ea typeface="Calibri" panose="020F0502020204030204" pitchFamily="34" charset="0"/>
                <a:cs typeface="Arial" panose="020B0604020202020204" pitchFamily="34" charset="0"/>
              </a:rPr>
              <a:t> </a:t>
            </a:r>
          </a:p>
          <a:p>
            <a:pPr marL="0" marR="0" algn="r" rtl="1">
              <a:lnSpc>
                <a:spcPct val="115000"/>
              </a:lnSpc>
              <a:spcAft>
                <a:spcPts val="800"/>
              </a:spcAft>
              <a:buNone/>
            </a:pPr>
            <a:r>
              <a:rPr lang="ar-SA" sz="2800" kern="100" dirty="0">
                <a:effectLst/>
                <a:latin typeface="Calibri" panose="020F0502020204030204" pitchFamily="34" charset="0"/>
                <a:ea typeface="Calibri" panose="020F0502020204030204" pitchFamily="34" charset="0"/>
                <a:cs typeface="Arial" panose="020B0604020202020204" pitchFamily="34" charset="0"/>
              </a:rPr>
              <a:t>أصبحت مسألة ملكية حقوق الطبع والنشر للمحتوى الذي تولده الذكاء الاصطناعي موضوعًا ساخنًا في المجتمع القانوني. مع تقدم تكنولوجيا الذكاء الاصطناعي، يتم إنتاج كميات متزايدة من المحتوى، مثل التقارير الإخبارية، وتكوينات الموسيقى، والأعمال الفنية، بواسطة الآلات. ومع ذلك، فإن مسألة ما إذا كان هذا المحتوى الذي تولده الذكاء </a:t>
            </a:r>
            <a:r>
              <a:rPr lang="ar-SA" sz="2800" kern="100" dirty="0" err="1">
                <a:effectLst/>
                <a:latin typeface="Calibri" panose="020F0502020204030204" pitchFamily="34" charset="0"/>
                <a:ea typeface="Calibri" panose="020F0502020204030204" pitchFamily="34" charset="0"/>
                <a:cs typeface="Arial" panose="020B0604020202020204" pitchFamily="34" charset="0"/>
              </a:rPr>
              <a:t>الاصطنا</a:t>
            </a:r>
            <a:r>
              <a:rPr lang="ar-IQ" sz="2800" kern="100" dirty="0">
                <a:effectLst/>
                <a:latin typeface="Calibri" panose="020F0502020204030204" pitchFamily="34" charset="0"/>
                <a:ea typeface="Calibri" panose="020F0502020204030204" pitchFamily="34" charset="0"/>
                <a:cs typeface="Arial" panose="020B0604020202020204" pitchFamily="34" charset="0"/>
              </a:rPr>
              <a:t>عي </a:t>
            </a:r>
            <a:r>
              <a:rPr lang="ar-SA" sz="2800" kern="100" dirty="0">
                <a:effectLst/>
                <a:latin typeface="Calibri" panose="020F0502020204030204" pitchFamily="34" charset="0"/>
                <a:ea typeface="Calibri" panose="020F0502020204030204" pitchFamily="34" charset="0"/>
                <a:cs typeface="Arial" panose="020B0604020202020204" pitchFamily="34" charset="0"/>
              </a:rPr>
              <a:t>مؤهلاً لحماية حقوق الطبع والنشر ومن يجب أن يمتلك حقوق الطبع والنشر هي أسئلة لم تعالجها القوانين الحالية بوضوح. إذا تم منح حقوق الطبع والنشر للمطورين أو المستخدمين للذكاء الاصطناعي، فقد يؤدي ذلك إلى نزاعات قانونية جديدة؛ وإذا لم يتم ذلك، فقد يؤدي إلى إساءة استخدام هذا المحتوى، مما يضر بمصالح الأطراف المعنية. تكمن تعقيد هذه المسألة في أن عملية الإبداع لدى الذكاء الاصطناعي غالبًا ما تتضمن كميات هائلة من البيانات والخوارزميات، مما يجعل من الصعب تعريفها ضمن الإطار التقليدي لقانون حقوق الطبع والنشر</a:t>
            </a:r>
            <a:r>
              <a:rPr lang="en-US" sz="2800" kern="100" dirty="0">
                <a:effectLst/>
                <a:latin typeface="Calibri" panose="020F0502020204030204" pitchFamily="34" charset="0"/>
                <a:ea typeface="Calibri" panose="020F0502020204030204" pitchFamily="34" charset="0"/>
                <a:cs typeface="Arial" panose="020B0604020202020204" pitchFamily="34" charset="0"/>
              </a:rPr>
              <a:t>. </a:t>
            </a:r>
          </a:p>
          <a:p>
            <a:endParaRPr lang="en-US" dirty="0"/>
          </a:p>
        </p:txBody>
      </p:sp>
    </p:spTree>
    <p:extLst>
      <p:ext uri="{BB962C8B-B14F-4D97-AF65-F5344CB8AC3E}">
        <p14:creationId xmlns:p14="http://schemas.microsoft.com/office/powerpoint/2010/main" val="13184199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7FF6EADB-3BB1-CFB1-04C1-16B720BD60D0}"/>
              </a:ext>
            </a:extLst>
          </p:cNvPr>
          <p:cNvSpPr>
            <a:spLocks noGrp="1"/>
          </p:cNvSpPr>
          <p:nvPr>
            <p:ph idx="1"/>
          </p:nvPr>
        </p:nvSpPr>
        <p:spPr>
          <a:xfrm>
            <a:off x="838200" y="301658"/>
            <a:ext cx="11133841" cy="6306532"/>
          </a:xfrm>
        </p:spPr>
        <p:txBody>
          <a:bodyPr>
            <a:normAutofit fontScale="92500" lnSpcReduction="20000"/>
          </a:bodyPr>
          <a:lstStyle/>
          <a:p>
            <a:pPr marL="0" marR="0" algn="r" rtl="1">
              <a:lnSpc>
                <a:spcPct val="115000"/>
              </a:lnSpc>
              <a:spcAft>
                <a:spcPts val="1275"/>
              </a:spcAft>
              <a:buNone/>
            </a:pPr>
            <a:r>
              <a:rPr lang="ar-SA" b="1" kern="0" dirty="0">
                <a:effectLst/>
                <a:latin typeface="Times New Roman" panose="02020603050405020304" pitchFamily="18" charset="0"/>
                <a:ea typeface="Times New Roman" panose="02020603050405020304" pitchFamily="18" charset="0"/>
                <a:cs typeface="Arial" panose="020B0604020202020204" pitchFamily="34" charset="0"/>
              </a:rPr>
              <a:t>والملكية الرقمية</a:t>
            </a:r>
            <a:r>
              <a:rPr lang="en-US" b="1" kern="0" dirty="0">
                <a:effectLst/>
                <a:latin typeface="Times New Roman" panose="02020603050405020304" pitchFamily="18" charset="0"/>
                <a:ea typeface="Times New Roman" panose="02020603050405020304" pitchFamily="18" charset="0"/>
                <a:cs typeface="Arial" panose="020B0604020202020204" pitchFamily="34" charset="0"/>
              </a:rPr>
              <a:t>:</a:t>
            </a:r>
            <a:r>
              <a:rPr lang="ar-SA" b="1" kern="0" dirty="0">
                <a:effectLst/>
                <a:latin typeface="Calibri" panose="020F0502020204030204" pitchFamily="34" charset="0"/>
                <a:ea typeface="Times New Roman" panose="02020603050405020304" pitchFamily="18" charset="0"/>
                <a:cs typeface="Times New Roman" panose="02020603050405020304" pitchFamily="18" charset="0"/>
              </a:rPr>
              <a:t>ظهرت الرموز غير القابلة للاستبدال</a:t>
            </a:r>
            <a:r>
              <a:rPr lang="en-US" b="1" kern="0" dirty="0">
                <a:effectLst/>
                <a:latin typeface="Times New Roman" panose="02020603050405020304" pitchFamily="18" charset="0"/>
                <a:ea typeface="Times New Roman" panose="02020603050405020304" pitchFamily="18" charset="0"/>
                <a:cs typeface="Arial" panose="020B0604020202020204" pitchFamily="34" charset="0"/>
              </a:rPr>
              <a:t> (</a:t>
            </a:r>
            <a:r>
              <a:rPr lang="ar-SA" sz="2200" b="1" kern="0" dirty="0">
                <a:effectLst/>
                <a:latin typeface="Times New Roman" panose="02020603050405020304" pitchFamily="18" charset="0"/>
                <a:ea typeface="Times New Roman" panose="02020603050405020304" pitchFamily="18" charset="0"/>
                <a:cs typeface="Arial" panose="020B0604020202020204" pitchFamily="34" charset="0"/>
              </a:rPr>
              <a:t>أحد أشكال الملكية الرقمية التي تعود ملكيتها للأفراد. هذه الرموز تمثل أصولًا فريدة، مثل الفنون الرقمية أو المحتوى المرئي أو الألعاب الرقمية. تمثل</a:t>
            </a:r>
            <a:r>
              <a:rPr lang="en-US" sz="2200" b="1" kern="0" dirty="0">
                <a:effectLst/>
                <a:latin typeface="Times New Roman" panose="02020603050405020304" pitchFamily="18" charset="0"/>
                <a:ea typeface="Times New Roman" panose="02020603050405020304" pitchFamily="18" charset="0"/>
                <a:cs typeface="Arial" panose="020B0604020202020204" pitchFamily="34" charset="0"/>
              </a:rPr>
              <a:t> </a:t>
            </a:r>
            <a:r>
              <a:rPr lang="ar-SA" sz="2200" b="1" kern="0" dirty="0">
                <a:effectLst/>
                <a:latin typeface="Times New Roman" panose="02020603050405020304" pitchFamily="18" charset="0"/>
                <a:ea typeface="Times New Roman" panose="02020603050405020304" pitchFamily="18" charset="0"/>
                <a:cs typeface="Arial" panose="020B0604020202020204" pitchFamily="34" charset="0"/>
              </a:rPr>
              <a:t>نوعًا جديدًا من الملكية الرقمية، حيث يمكن شراء وبيع و نقل ملكية الأصول الرقمية عبر تقنيات </a:t>
            </a:r>
            <a:r>
              <a:rPr lang="ar-SA" sz="2200" b="1" kern="0" dirty="0" err="1">
                <a:effectLst/>
                <a:latin typeface="Times New Roman" panose="02020603050405020304" pitchFamily="18" charset="0"/>
                <a:ea typeface="Times New Roman" panose="02020603050405020304" pitchFamily="18" charset="0"/>
                <a:cs typeface="Arial" panose="020B0604020202020204" pitchFamily="34" charset="0"/>
              </a:rPr>
              <a:t>البلوكشين</a:t>
            </a:r>
            <a:r>
              <a:rPr lang="en-US" sz="2200" b="1" kern="0" dirty="0">
                <a:effectLst/>
                <a:latin typeface="Times New Roman" panose="02020603050405020304" pitchFamily="18" charset="0"/>
                <a:ea typeface="Times New Roman" panose="02020603050405020304" pitchFamily="18" charset="0"/>
                <a:cs typeface="Arial" panose="020B0604020202020204" pitchFamily="34" charset="0"/>
              </a:rPr>
              <a:t>.</a:t>
            </a:r>
            <a:endParaRPr lang="en-US" sz="2200" kern="1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15000"/>
              </a:lnSpc>
              <a:spcAft>
                <a:spcPts val="1275"/>
              </a:spcAft>
              <a:buNone/>
            </a:pPr>
            <a:r>
              <a:rPr lang="ar-SA" sz="2200" b="1" kern="0" dirty="0">
                <a:effectLst/>
                <a:latin typeface="Calibri" panose="020F0502020204030204" pitchFamily="34" charset="0"/>
                <a:ea typeface="Times New Roman" panose="02020603050405020304" pitchFamily="18" charset="0"/>
                <a:cs typeface="Times New Roman" panose="02020603050405020304" pitchFamily="18" charset="0"/>
              </a:rPr>
              <a:t>ولكن مع تطور الذكاء الاصطناعي، يمكن للأنظمة الذكية إنشاء</a:t>
            </a:r>
            <a:r>
              <a:rPr lang="en-US" sz="2200" b="1" kern="0" dirty="0">
                <a:effectLst/>
                <a:latin typeface="Times New Roman" panose="02020603050405020304" pitchFamily="18" charset="0"/>
                <a:ea typeface="Times New Roman" panose="02020603050405020304" pitchFamily="18" charset="0"/>
                <a:cs typeface="Arial" panose="020B0604020202020204" pitchFamily="34" charset="0"/>
              </a:rPr>
              <a:t> </a:t>
            </a:r>
            <a:r>
              <a:rPr lang="ar-SA" sz="2200" b="1" kern="0" dirty="0">
                <a:effectLst/>
                <a:latin typeface="Times New Roman" panose="02020603050405020304" pitchFamily="18" charset="0"/>
                <a:ea typeface="Times New Roman" panose="02020603050405020304" pitchFamily="18" charset="0"/>
                <a:cs typeface="Arial" panose="020B0604020202020204" pitchFamily="34" charset="0"/>
              </a:rPr>
              <a:t>الذي أنشأه الذكاء الاصطناعي ملكًا للبشر أم للأنظمة التي أنشأته؟</a:t>
            </a:r>
            <a:endParaRPr lang="en-US" sz="2200" kern="1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r" rtl="1">
              <a:lnSpc>
                <a:spcPct val="115000"/>
              </a:lnSpc>
              <a:spcAft>
                <a:spcPts val="800"/>
              </a:spcAft>
              <a:buNone/>
              <a:tabLst>
                <a:tab pos="457200" algn="l"/>
              </a:tabLst>
            </a:pPr>
            <a:r>
              <a:rPr lang="ar-SA" sz="2600" b="1" kern="0" dirty="0">
                <a:effectLst/>
                <a:latin typeface="Calibri" panose="020F0502020204030204" pitchFamily="34" charset="0"/>
                <a:ea typeface="Times New Roman" panose="02020603050405020304" pitchFamily="18" charset="0"/>
                <a:cs typeface="Times New Roman" panose="02020603050405020304" pitchFamily="18" charset="0"/>
              </a:rPr>
              <a:t>التحديات القانونية لملكية الأصول الرقمية في عصر الذكاء الاصطناعي</a:t>
            </a:r>
            <a:endParaRPr lang="en-US" sz="2600" kern="1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15000"/>
              </a:lnSpc>
              <a:spcAft>
                <a:spcPts val="1275"/>
              </a:spcAft>
              <a:buNone/>
            </a:pPr>
            <a:r>
              <a:rPr lang="ar-SA" sz="2200" b="1" kern="0" dirty="0">
                <a:effectLst/>
                <a:latin typeface="Calibri" panose="020F0502020204030204" pitchFamily="34" charset="0"/>
                <a:ea typeface="Times New Roman" panose="02020603050405020304" pitchFamily="18" charset="0"/>
                <a:cs typeface="Times New Roman" panose="02020603050405020304" pitchFamily="18" charset="0"/>
              </a:rPr>
              <a:t>أ. غموض قوانين الملكية الفكرية</a:t>
            </a:r>
            <a:r>
              <a:rPr lang="en-US" sz="2200" b="1" kern="0" dirty="0">
                <a:effectLst/>
                <a:latin typeface="Times New Roman" panose="02020603050405020304" pitchFamily="18" charset="0"/>
                <a:ea typeface="Times New Roman" panose="02020603050405020304" pitchFamily="18" charset="0"/>
                <a:cs typeface="Arial" panose="020B0604020202020204" pitchFamily="34" charset="0"/>
              </a:rPr>
              <a:t>:</a:t>
            </a:r>
            <a:r>
              <a:rPr lang="ar-SA" sz="2200" b="1" kern="0" dirty="0">
                <a:effectLst/>
                <a:latin typeface="Calibri" panose="020F0502020204030204" pitchFamily="34" charset="0"/>
                <a:ea typeface="Times New Roman" panose="02020603050405020304" pitchFamily="18" charset="0"/>
                <a:cs typeface="Times New Roman" panose="02020603050405020304" pitchFamily="18" charset="0"/>
              </a:rPr>
              <a:t>القوانين الحالية المتعلقة بالملكية الفكرية تم تصميمها في عصر ما قبل </a:t>
            </a:r>
            <a:r>
              <a:rPr lang="ar-SA" sz="2200" b="1" kern="0" dirty="0" err="1">
                <a:effectLst/>
                <a:latin typeface="Calibri" panose="020F0502020204030204" pitchFamily="34" charset="0"/>
                <a:ea typeface="Times New Roman" panose="02020603050405020304" pitchFamily="18" charset="0"/>
                <a:cs typeface="Times New Roman" panose="02020603050405020304" pitchFamily="18" charset="0"/>
              </a:rPr>
              <a:t>الرقمنة</a:t>
            </a:r>
            <a:r>
              <a:rPr lang="ar-SA" sz="2200" b="1" kern="0" dirty="0">
                <a:effectLst/>
                <a:latin typeface="Calibri" panose="020F0502020204030204" pitchFamily="34" charset="0"/>
                <a:ea typeface="Times New Roman" panose="02020603050405020304" pitchFamily="18" charset="0"/>
                <a:cs typeface="Times New Roman" panose="02020603050405020304" pitchFamily="18" charset="0"/>
              </a:rPr>
              <a:t>، وبالتالي فهي لا تتماشى دائمًا مع التطور السريع للأصول الرقمية التي يُنتجها الذكاء الاصطناعي. فالتحدي الأكبر يكمن في تحديد المسؤولية و حقوق الملكية في ظل تطور الذكاء الاصطناعي و المحتوى الرقمي</a:t>
            </a:r>
            <a:r>
              <a:rPr lang="en-US" sz="2200" b="1" kern="0" dirty="0">
                <a:effectLst/>
                <a:latin typeface="Times New Roman" panose="02020603050405020304" pitchFamily="18" charset="0"/>
                <a:ea typeface="Times New Roman" panose="02020603050405020304" pitchFamily="18" charset="0"/>
                <a:cs typeface="Arial" panose="020B0604020202020204" pitchFamily="34" charset="0"/>
              </a:rPr>
              <a:t>.</a:t>
            </a:r>
            <a:endParaRPr lang="en-US" sz="2200" kern="1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15000"/>
              </a:lnSpc>
              <a:spcAft>
                <a:spcPts val="1275"/>
              </a:spcAft>
              <a:buNone/>
            </a:pPr>
            <a:r>
              <a:rPr lang="en-US" sz="2200" b="1" kern="0" dirty="0">
                <a:effectLst/>
                <a:latin typeface="Times New Roman" panose="02020603050405020304" pitchFamily="18" charset="0"/>
                <a:ea typeface="Times New Roman" panose="02020603050405020304" pitchFamily="18" charset="0"/>
                <a:cs typeface="Arial" panose="020B0604020202020204" pitchFamily="34" charset="0"/>
              </a:rPr>
              <a:t>– </a:t>
            </a:r>
            <a:r>
              <a:rPr lang="ar-SA" sz="2200" b="1" kern="0" dirty="0">
                <a:effectLst/>
                <a:latin typeface="Times New Roman" panose="02020603050405020304" pitchFamily="18" charset="0"/>
                <a:ea typeface="Times New Roman" panose="02020603050405020304" pitchFamily="18" charset="0"/>
                <a:cs typeface="Arial" panose="020B0604020202020204" pitchFamily="34" charset="0"/>
              </a:rPr>
              <a:t>من يملك الحق في الابتكار: في حالة إنتاج محتوى رقمي عبر خوارزميات الذكاء الاصطناعي، هل يُعتبر صاحب الخوارزمية هو المالك؟ أم أن المحتوى نفسه يخلق نوعًا من الملكية الذكية التي تتطلب أنظمة قانونية جديدة لحمايتها؟</a:t>
            </a:r>
            <a:endParaRPr lang="en-US" sz="2200" kern="1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15000"/>
              </a:lnSpc>
              <a:spcAft>
                <a:spcPts val="1275"/>
              </a:spcAft>
              <a:buNone/>
            </a:pPr>
            <a:r>
              <a:rPr lang="ar-SA" sz="2200" b="1" kern="0" dirty="0">
                <a:effectLst/>
                <a:latin typeface="Calibri" panose="020F0502020204030204" pitchFamily="34" charset="0"/>
                <a:ea typeface="Times New Roman" panose="02020603050405020304" pitchFamily="18" charset="0"/>
                <a:cs typeface="Times New Roman" panose="02020603050405020304" pitchFamily="18" charset="0"/>
              </a:rPr>
              <a:t>ب. خصوصية البيانات وحمايتها</a:t>
            </a:r>
            <a:r>
              <a:rPr lang="en-US" sz="2200" b="1" kern="0" dirty="0">
                <a:effectLst/>
                <a:latin typeface="Times New Roman" panose="02020603050405020304" pitchFamily="18" charset="0"/>
                <a:ea typeface="Times New Roman" panose="02020603050405020304" pitchFamily="18" charset="0"/>
                <a:cs typeface="Arial" panose="020B0604020202020204" pitchFamily="34" charset="0"/>
              </a:rPr>
              <a:t>:</a:t>
            </a:r>
            <a:r>
              <a:rPr lang="ar-SA" sz="2200" b="1" kern="0" dirty="0">
                <a:effectLst/>
                <a:latin typeface="Calibri" panose="020F0502020204030204" pitchFamily="34" charset="0"/>
                <a:ea typeface="Times New Roman" panose="02020603050405020304" pitchFamily="18" charset="0"/>
                <a:cs typeface="Times New Roman" panose="02020603050405020304" pitchFamily="18" charset="0"/>
              </a:rPr>
              <a:t>مع تزايد استخدام الذكاء الاصطناعي في جمع وتحليل البيانات، تزداد المخاوف بشأن الخصوصية و حماية البيانات الشخصية. هناك حاجة ملحة إلى تطوير قوانين حماية البيانات تواكب التطور السريع في استخدام الذكاء الاصطناعي</a:t>
            </a:r>
            <a:r>
              <a:rPr lang="en-US" sz="2200" b="1" kern="0" dirty="0">
                <a:effectLst/>
                <a:latin typeface="Times New Roman" panose="02020603050405020304" pitchFamily="18" charset="0"/>
                <a:ea typeface="Times New Roman" panose="02020603050405020304" pitchFamily="18" charset="0"/>
                <a:cs typeface="Arial" panose="020B0604020202020204" pitchFamily="34" charset="0"/>
              </a:rPr>
              <a:t>.</a:t>
            </a:r>
            <a:endParaRPr lang="en-US" sz="2200" kern="1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15000"/>
              </a:lnSpc>
              <a:spcAft>
                <a:spcPts val="1275"/>
              </a:spcAft>
            </a:pPr>
            <a:r>
              <a:rPr lang="en-US" sz="2200" b="1" kern="0" dirty="0">
                <a:effectLst/>
                <a:latin typeface="Times New Roman" panose="02020603050405020304" pitchFamily="18" charset="0"/>
                <a:ea typeface="Times New Roman" panose="02020603050405020304" pitchFamily="18" charset="0"/>
                <a:cs typeface="Arial" panose="020B0604020202020204" pitchFamily="34" charset="0"/>
              </a:rPr>
              <a:t>– </a:t>
            </a:r>
            <a:r>
              <a:rPr lang="ar-SA" sz="2200" b="1" kern="0" dirty="0">
                <a:effectLst/>
                <a:latin typeface="Times New Roman" panose="02020603050405020304" pitchFamily="18" charset="0"/>
                <a:ea typeface="Times New Roman" panose="02020603050405020304" pitchFamily="18" charset="0"/>
                <a:cs typeface="Arial" panose="020B0604020202020204" pitchFamily="34" charset="0"/>
              </a:rPr>
              <a:t>حقوق الأفراد: كيف يمكن ضمان أن الأفراد يمتلكون حقوقهم في بياناتهم الخاصة، في وقت تستخدم فيه الشركات الكبرى الذكاء الاصطناعي لجمع وتحليل هذه البيانات بطرق قد تكون غير شفافة أو غير أخلاقية؟</a:t>
            </a:r>
            <a:endParaRPr lang="en-US" sz="2200" kern="1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8361442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E555E5CF-79C5-2C92-FF1D-CD553746F622}"/>
              </a:ext>
            </a:extLst>
          </p:cNvPr>
          <p:cNvSpPr>
            <a:spLocks noGrp="1"/>
          </p:cNvSpPr>
          <p:nvPr>
            <p:ph idx="1"/>
          </p:nvPr>
        </p:nvSpPr>
        <p:spPr>
          <a:xfrm>
            <a:off x="838199" y="367645"/>
            <a:ext cx="11152695" cy="5809318"/>
          </a:xfrm>
        </p:spPr>
        <p:txBody>
          <a:bodyPr>
            <a:normAutofit fontScale="92500" lnSpcReduction="20000"/>
          </a:bodyPr>
          <a:lstStyle/>
          <a:p>
            <a:pPr marL="0" marR="0" algn="r" rtl="1">
              <a:lnSpc>
                <a:spcPct val="115000"/>
              </a:lnSpc>
              <a:spcAft>
                <a:spcPts val="1275"/>
              </a:spcAft>
              <a:buNone/>
            </a:pPr>
            <a:r>
              <a:rPr lang="ar-SA" sz="2000" b="1" kern="0" dirty="0">
                <a:solidFill>
                  <a:srgbClr val="000080"/>
                </a:solidFill>
                <a:effectLst/>
                <a:latin typeface="Calibri" panose="020F0502020204030204" pitchFamily="34" charset="0"/>
                <a:ea typeface="Times New Roman" panose="02020603050405020304" pitchFamily="18" charset="0"/>
                <a:cs typeface="Times New Roman" panose="02020603050405020304" pitchFamily="18" charset="0"/>
              </a:rPr>
              <a:t>ا</a:t>
            </a:r>
            <a:r>
              <a:rPr lang="ar-SA" sz="2000" b="1" kern="0" dirty="0">
                <a:effectLst/>
                <a:latin typeface="Calibri" panose="020F0502020204030204" pitchFamily="34" charset="0"/>
                <a:ea typeface="Times New Roman" panose="02020603050405020304" pitchFamily="18" charset="0"/>
                <a:cs typeface="Times New Roman" panose="02020603050405020304" pitchFamily="18" charset="0"/>
              </a:rPr>
              <a:t>لتحديات الاقتصادية</a:t>
            </a:r>
            <a:r>
              <a:rPr lang="en-US" sz="2000" b="1" kern="0" dirty="0">
                <a:effectLst/>
                <a:latin typeface="Times New Roman" panose="02020603050405020304" pitchFamily="18" charset="0"/>
                <a:ea typeface="Times New Roman" panose="02020603050405020304" pitchFamily="18" charset="0"/>
                <a:cs typeface="Arial" panose="020B0604020202020204" pitchFamily="34" charset="0"/>
              </a:rPr>
              <a:t>:</a:t>
            </a:r>
            <a:r>
              <a:rPr lang="ar-SA" sz="2000" b="1" kern="0" dirty="0">
                <a:effectLst/>
                <a:latin typeface="Calibri" panose="020F0502020204030204" pitchFamily="34" charset="0"/>
                <a:ea typeface="Times New Roman" panose="02020603050405020304" pitchFamily="18" charset="0"/>
                <a:cs typeface="Times New Roman" panose="02020603050405020304" pitchFamily="18" charset="0"/>
              </a:rPr>
              <a:t>في </a:t>
            </a:r>
            <a:r>
              <a:rPr lang="ar-SA" sz="2200" b="1" kern="0" dirty="0">
                <a:effectLst/>
                <a:latin typeface="Calibri" panose="020F0502020204030204" pitchFamily="34" charset="0"/>
                <a:ea typeface="Times New Roman" panose="02020603050405020304" pitchFamily="18" charset="0"/>
                <a:cs typeface="Times New Roman" panose="02020603050405020304" pitchFamily="18" charset="0"/>
              </a:rPr>
              <a:t>عالم يشهد تزايدًا هائلًا في استخدام الذكاء الاصطناعي، تصبح الملكية الرقمية مصدرًا مهمًا للثروة. ولكن مع تزايد استخدام الأنظمة الذكية التي تعمل على إنتاج المحتوى والمحتوى الرقمي، فإن الاقتصاد الرقمي قد يشهد تحولًا في هيكل الملكية</a:t>
            </a:r>
            <a:r>
              <a:rPr lang="en-US" sz="2200" b="1" kern="0" dirty="0">
                <a:effectLst/>
                <a:latin typeface="Times New Roman" panose="02020603050405020304" pitchFamily="18" charset="0"/>
                <a:ea typeface="Times New Roman" panose="02020603050405020304" pitchFamily="18" charset="0"/>
                <a:cs typeface="Arial" panose="020B0604020202020204" pitchFamily="34" charset="0"/>
              </a:rPr>
              <a:t>.</a:t>
            </a:r>
            <a:endParaRPr lang="en-US" sz="2200" kern="1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15000"/>
              </a:lnSpc>
              <a:spcAft>
                <a:spcPts val="1275"/>
              </a:spcAft>
              <a:buNone/>
            </a:pPr>
            <a:r>
              <a:rPr lang="en-US" sz="2200" b="1" kern="0" dirty="0">
                <a:effectLst/>
                <a:latin typeface="Times New Roman" panose="02020603050405020304" pitchFamily="18" charset="0"/>
                <a:ea typeface="Times New Roman" panose="02020603050405020304" pitchFamily="18" charset="0"/>
                <a:cs typeface="Arial" panose="020B0604020202020204" pitchFamily="34" charset="0"/>
              </a:rPr>
              <a:t>– </a:t>
            </a:r>
            <a:r>
              <a:rPr lang="ar-SA" sz="2200" b="1" kern="0" dirty="0">
                <a:effectLst/>
                <a:latin typeface="Times New Roman" panose="02020603050405020304" pitchFamily="18" charset="0"/>
                <a:ea typeface="Times New Roman" panose="02020603050405020304" pitchFamily="18" charset="0"/>
                <a:cs typeface="Arial" panose="020B0604020202020204" pitchFamily="34" charset="0"/>
              </a:rPr>
              <a:t>المنافسة بين الأفراد والشركات الكبرى: هل ستظل الشركات الكبرى التي تملك تكنولوجيا الذكاء الاصطناعي هي المسيطرة على الملكية الرقمية؟ أم أن الأفراد سيكون لديهم القدرة على امتلاك وبيع الأصول الرقمية التي ينتجونها باستخدام أدوات الذكاء الاصطناعي؟</a:t>
            </a:r>
            <a:endParaRPr lang="en-US" sz="2200" kern="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15000"/>
              </a:lnSpc>
              <a:spcAft>
                <a:spcPts val="800"/>
              </a:spcAft>
              <a:buFont typeface="+mj-lt"/>
              <a:buAutoNum type="arabicPeriod" startAt="4"/>
              <a:tabLst>
                <a:tab pos="457200" algn="l"/>
              </a:tabLst>
            </a:pPr>
            <a:r>
              <a:rPr lang="ar-SA" sz="2200" b="1" kern="0" dirty="0">
                <a:effectLst/>
                <a:latin typeface="Calibri" panose="020F0502020204030204" pitchFamily="34" charset="0"/>
                <a:ea typeface="Times New Roman" panose="02020603050405020304" pitchFamily="18" charset="0"/>
                <a:cs typeface="Times New Roman" panose="02020603050405020304" pitchFamily="18" charset="0"/>
              </a:rPr>
              <a:t>التطلعات المستقبلية لملكية الأصول الرقمية في عصر الذكاء الاصطناعي</a:t>
            </a:r>
            <a:endParaRPr lang="en-US" sz="2200" kern="1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15000"/>
              </a:lnSpc>
              <a:spcAft>
                <a:spcPts val="1275"/>
              </a:spcAft>
              <a:buNone/>
            </a:pPr>
            <a:r>
              <a:rPr lang="ar-SA" sz="2200" b="1" kern="0" dirty="0">
                <a:effectLst/>
                <a:latin typeface="Calibri" panose="020F0502020204030204" pitchFamily="34" charset="0"/>
                <a:ea typeface="Times New Roman" panose="02020603050405020304" pitchFamily="18" charset="0"/>
                <a:cs typeface="Times New Roman" panose="02020603050405020304" pitchFamily="18" charset="0"/>
              </a:rPr>
              <a:t>أ. تطوير قوانين جديدة للملكية الرقمية</a:t>
            </a:r>
            <a:r>
              <a:rPr lang="en-US" sz="2200" b="1" kern="0" dirty="0">
                <a:effectLst/>
                <a:latin typeface="Times New Roman" panose="02020603050405020304" pitchFamily="18" charset="0"/>
                <a:ea typeface="Times New Roman" panose="02020603050405020304" pitchFamily="18" charset="0"/>
                <a:cs typeface="Arial" panose="020B0604020202020204" pitchFamily="34" charset="0"/>
              </a:rPr>
              <a:t>:</a:t>
            </a:r>
            <a:r>
              <a:rPr lang="ar-SA" sz="2200" b="1" kern="0" dirty="0">
                <a:effectLst/>
                <a:latin typeface="Calibri" panose="020F0502020204030204" pitchFamily="34" charset="0"/>
                <a:ea typeface="Times New Roman" panose="02020603050405020304" pitchFamily="18" charset="0"/>
                <a:cs typeface="Times New Roman" panose="02020603050405020304" pitchFamily="18" charset="0"/>
              </a:rPr>
              <a:t>من الضروري أن تتبنى الأنظمة القانونية العالمية إصلاحات قانونية تتماشى مع الثورة الرقمية. فالقوانين الحالية لا تكفي لحماية حقوق الملكية في عصر الذكاء الاصطناعي. يجب تطوير قوانين جديدة تحدد بشكل دقيق حقوق الملكية و التنظيمات الخاصة بالذكاء الاصطناعي</a:t>
            </a:r>
            <a:r>
              <a:rPr lang="en-US" sz="2200" b="1" kern="0" dirty="0">
                <a:effectLst/>
                <a:latin typeface="Times New Roman" panose="02020603050405020304" pitchFamily="18" charset="0"/>
                <a:ea typeface="Times New Roman" panose="02020603050405020304" pitchFamily="18" charset="0"/>
                <a:cs typeface="Arial" panose="020B0604020202020204" pitchFamily="34" charset="0"/>
              </a:rPr>
              <a:t>.</a:t>
            </a:r>
            <a:endParaRPr lang="en-US" sz="2200" kern="1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15000"/>
              </a:lnSpc>
              <a:spcAft>
                <a:spcPts val="1275"/>
              </a:spcAft>
              <a:buNone/>
            </a:pPr>
            <a:r>
              <a:rPr lang="ar-SA" sz="2200" b="1" kern="0" dirty="0">
                <a:effectLst/>
                <a:latin typeface="Calibri" panose="020F0502020204030204" pitchFamily="34" charset="0"/>
                <a:ea typeface="Times New Roman" panose="02020603050405020304" pitchFamily="18" charset="0"/>
                <a:cs typeface="Times New Roman" panose="02020603050405020304" pitchFamily="18" charset="0"/>
              </a:rPr>
              <a:t>ب. التوازن بين الابتكار وحماية الحقوق</a:t>
            </a:r>
            <a:r>
              <a:rPr lang="en-US" sz="2200" b="1" kern="0" dirty="0">
                <a:effectLst/>
                <a:latin typeface="Times New Roman" panose="02020603050405020304" pitchFamily="18" charset="0"/>
                <a:ea typeface="Times New Roman" panose="02020603050405020304" pitchFamily="18" charset="0"/>
                <a:cs typeface="Arial" panose="020B0604020202020204" pitchFamily="34" charset="0"/>
              </a:rPr>
              <a:t>:</a:t>
            </a:r>
          </a:p>
          <a:p>
            <a:pPr marL="0" marR="0" algn="r" rtl="1">
              <a:lnSpc>
                <a:spcPct val="115000"/>
              </a:lnSpc>
              <a:spcAft>
                <a:spcPts val="1275"/>
              </a:spcAft>
              <a:buNone/>
            </a:pPr>
            <a:r>
              <a:rPr lang="ar-SA" sz="2200" b="1" kern="0" dirty="0">
                <a:effectLst/>
                <a:latin typeface="Calibri" panose="020F0502020204030204" pitchFamily="34" charset="0"/>
                <a:ea typeface="Times New Roman" panose="02020603050405020304" pitchFamily="18" charset="0"/>
                <a:cs typeface="Times New Roman" panose="02020603050405020304" pitchFamily="18" charset="0"/>
              </a:rPr>
              <a:t>من المهم أن يتم إيجاد توازن بين تشجيع الابتكار في مجال الذكاء الاصطناعي وبين حماية حقوق الأفراد و الخصوصية. يجب أن تساهم التشريعات المستقبلية في خلق بيئة قانونية تشجع على الابتكار التكنولوجي مع الحفاظ على حقوق الأفراد والشركات</a:t>
            </a:r>
            <a:r>
              <a:rPr lang="en-US" sz="2200" b="1" kern="0" dirty="0">
                <a:effectLst/>
                <a:latin typeface="Times New Roman" panose="02020603050405020304" pitchFamily="18" charset="0"/>
                <a:ea typeface="Times New Roman" panose="02020603050405020304" pitchFamily="18" charset="0"/>
                <a:cs typeface="Arial" panose="020B0604020202020204" pitchFamily="34" charset="0"/>
              </a:rPr>
              <a:t>.</a:t>
            </a:r>
            <a:r>
              <a:rPr lang="ar-SA" sz="2200" b="1" kern="0" dirty="0">
                <a:effectLst/>
                <a:latin typeface="Calibri" panose="020F0502020204030204" pitchFamily="34" charset="0"/>
                <a:ea typeface="Times New Roman" panose="02020603050405020304" pitchFamily="18" charset="0"/>
                <a:cs typeface="Times New Roman" panose="02020603050405020304" pitchFamily="18" charset="0"/>
              </a:rPr>
              <a:t>في عالم رقمي</a:t>
            </a:r>
            <a:r>
              <a:rPr lang="en-US" sz="2200" b="1" kern="0" dirty="0">
                <a:effectLst/>
                <a:latin typeface="Times New Roman" panose="02020603050405020304" pitchFamily="18" charset="0"/>
                <a:ea typeface="Times New Roman" panose="02020603050405020304" pitchFamily="18" charset="0"/>
                <a:cs typeface="Arial" panose="020B0604020202020204" pitchFamily="34" charset="0"/>
              </a:rPr>
              <a:t>:</a:t>
            </a:r>
            <a:r>
              <a:rPr lang="ar-SA" sz="2200" b="1" kern="0" dirty="0">
                <a:effectLst/>
                <a:latin typeface="Calibri" panose="020F0502020204030204" pitchFamily="34" charset="0"/>
                <a:ea typeface="Times New Roman" panose="02020603050405020304" pitchFamily="18" charset="0"/>
                <a:cs typeface="Times New Roman" panose="02020603050405020304" pitchFamily="18" charset="0"/>
              </a:rPr>
              <a:t>تطور التكنولوجيا و الذكاء الاصطناعي، قد يكون من الضروري إعادة تعريف الملكية نفسها. ففي عالم رقمي حيث يمكن تكرار المحتوى بسهولة، قد تتغير مفاهيم مثل الحقوق الفكرية و التراخيص و الملكية الفردية بشكل جوهري</a:t>
            </a:r>
            <a:r>
              <a:rPr lang="en-US" sz="2200" b="1" kern="0" dirty="0">
                <a:effectLst/>
                <a:latin typeface="Times New Roman" panose="02020603050405020304" pitchFamily="18" charset="0"/>
                <a:ea typeface="Times New Roman" panose="02020603050405020304" pitchFamily="18" charset="0"/>
                <a:cs typeface="Arial" panose="020B0604020202020204" pitchFamily="34" charset="0"/>
              </a:rPr>
              <a:t>.</a:t>
            </a:r>
            <a:endParaRPr lang="en-US" sz="2200" kern="1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4478717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B0B6C23F-DC34-FB96-D323-D640B66315B0}"/>
              </a:ext>
            </a:extLst>
          </p:cNvPr>
          <p:cNvSpPr>
            <a:spLocks noGrp="1"/>
          </p:cNvSpPr>
          <p:nvPr>
            <p:ph idx="1"/>
          </p:nvPr>
        </p:nvSpPr>
        <p:spPr>
          <a:xfrm>
            <a:off x="838200" y="395926"/>
            <a:ext cx="11124414" cy="5781037"/>
          </a:xfrm>
        </p:spPr>
        <p:txBody>
          <a:bodyPr/>
          <a:lstStyle/>
          <a:p>
            <a:pPr marL="0" marR="0" algn="r" rtl="1">
              <a:lnSpc>
                <a:spcPct val="115000"/>
              </a:lnSpc>
              <a:spcAft>
                <a:spcPts val="800"/>
              </a:spcAft>
              <a:buNone/>
            </a:pPr>
            <a:r>
              <a:rPr lang="ar-SA" sz="2400" b="1" kern="0" dirty="0">
                <a:effectLst/>
                <a:latin typeface="Calibri" panose="020F0502020204030204" pitchFamily="34" charset="0"/>
                <a:ea typeface="Times New Roman" panose="02020603050405020304" pitchFamily="18" charset="0"/>
                <a:cs typeface="Times New Roman" panose="02020603050405020304" pitchFamily="18" charset="0"/>
              </a:rPr>
              <a:t>الملكية الرقمية في عصر الذكاء الاصطناعي هي مجال جديد ومعقد يتطلب إعادة النظر في القوانين والمفاهيم التقليدية. مع التقدم التكنولوجي السريع، يجب أن نتعامل مع التحديات </a:t>
            </a:r>
            <a:r>
              <a:rPr lang="ar-SA" sz="2400" b="1" kern="0" dirty="0">
                <a:latin typeface="Calibri" panose="020F0502020204030204" pitchFamily="34" charset="0"/>
                <a:cs typeface="Times New Roman" panose="02020603050405020304" pitchFamily="18" charset="0"/>
              </a:rPr>
              <a:t>القانونية و الاقتصادية التي تطرأ على هذا المجال</a:t>
            </a:r>
            <a:r>
              <a:rPr lang="en-US" sz="2400" b="1" kern="0" dirty="0">
                <a:latin typeface="Calibri" panose="020F0502020204030204" pitchFamily="34" charset="0"/>
                <a:cs typeface="Times New Roman" panose="02020603050405020304" pitchFamily="18" charset="0"/>
              </a:rPr>
              <a:t> </a:t>
            </a:r>
            <a:r>
              <a:rPr lang="ar-SA" sz="2400" b="1" kern="0" dirty="0">
                <a:latin typeface="Calibri" panose="020F0502020204030204" pitchFamily="34" charset="0"/>
                <a:cs typeface="Times New Roman" panose="02020603050405020304" pitchFamily="18" charset="0"/>
              </a:rPr>
              <a:t>من خلال تطوير قوانين جديدة و توازنات قانونية، يمكننا ضمان أن يظل الذكاء الاصطناعي أداة لخدمة الإنسانية مع الحفاظ على حقوق الملكية الرقمية والخصوصية في هذا العصر الرقمي المتطور</a:t>
            </a:r>
            <a:r>
              <a:rPr lang="en-US" sz="2400" b="1" kern="0" dirty="0">
                <a:effectLst/>
                <a:latin typeface="Times New Roman" panose="02020603050405020304" pitchFamily="18" charset="0"/>
                <a:ea typeface="Times New Roman" panose="02020603050405020304" pitchFamily="18" charset="0"/>
                <a:cs typeface="Arial" panose="020B0604020202020204" pitchFamily="34" charset="0"/>
              </a:rPr>
              <a:t>.</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15000"/>
              </a:lnSpc>
              <a:spcAft>
                <a:spcPts val="800"/>
              </a:spcAft>
            </a:pPr>
            <a:r>
              <a:rPr lang="en-US" sz="2400" kern="100" dirty="0">
                <a:effectLst/>
                <a:latin typeface="Calibri" panose="020F0502020204030204" pitchFamily="34" charset="0"/>
                <a:ea typeface="Calibri" panose="020F0502020204030204" pitchFamily="34" charset="0"/>
                <a:cs typeface="Arial" panose="020B0604020202020204" pitchFamily="34" charset="0"/>
              </a:rPr>
              <a:t> </a:t>
            </a:r>
          </a:p>
          <a:p>
            <a:endParaRPr lang="en-US" dirty="0"/>
          </a:p>
        </p:txBody>
      </p:sp>
    </p:spTree>
    <p:extLst>
      <p:ext uri="{BB962C8B-B14F-4D97-AF65-F5344CB8AC3E}">
        <p14:creationId xmlns:p14="http://schemas.microsoft.com/office/powerpoint/2010/main" val="28950382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3">
            <a:extLst>
              <a:ext uri="{FF2B5EF4-FFF2-40B4-BE49-F238E27FC236}">
                <a16:creationId xmlns:a16="http://schemas.microsoft.com/office/drawing/2014/main" id="{253B55EE-8454-47BD-4693-4F69864E9645}"/>
              </a:ext>
            </a:extLst>
          </p:cNvPr>
          <p:cNvSpPr>
            <a:spLocks noGrp="1"/>
          </p:cNvSpPr>
          <p:nvPr>
            <p:ph sz="half" idx="2"/>
          </p:nvPr>
        </p:nvSpPr>
        <p:spPr>
          <a:xfrm>
            <a:off x="5654493" y="301658"/>
            <a:ext cx="6213853" cy="5954679"/>
          </a:xfrm>
        </p:spPr>
        <p:txBody>
          <a:bodyPr/>
          <a:lstStyle/>
          <a:p>
            <a:pPr algn="r"/>
            <a:r>
              <a:rPr lang="ar-IQ" sz="2800" dirty="0"/>
              <a:t>نحو توازن عادل بين الحقوق والحريات</a:t>
            </a:r>
            <a:endParaRPr lang="en-US" sz="2800" dirty="0"/>
          </a:p>
          <a:p>
            <a:pPr algn="r"/>
            <a:endParaRPr lang="ar-IQ" sz="2000" dirty="0"/>
          </a:p>
          <a:p>
            <a:pPr marL="0" marR="0" lvl="0" indent="0" algn="ctr" defTabSz="914400" rtl="1" eaLnBrk="1" fontAlgn="auto" latinLnBrk="0" hangingPunct="1">
              <a:lnSpc>
                <a:spcPts val="5250"/>
              </a:lnSpc>
              <a:spcBef>
                <a:spcPts val="0"/>
              </a:spcBef>
              <a:spcAft>
                <a:spcPts val="0"/>
              </a:spcAft>
              <a:buClrTx/>
              <a:buSzTx/>
              <a:buFontTx/>
              <a:buNone/>
              <a:tabLst/>
              <a:defRPr/>
            </a:pPr>
            <a:r>
              <a:rPr kumimoji="0" lang="en-US" sz="2000" b="0" i="0" u="none" strike="noStrike" kern="1200" cap="none" spc="0" normalizeH="0" baseline="0" noProof="0" dirty="0">
                <a:ln>
                  <a:noFill/>
                </a:ln>
                <a:effectLst/>
                <a:uLnTx/>
                <a:uFillTx/>
                <a:latin typeface="Crimson Pro Semi Bold" pitchFamily="34" charset="0"/>
                <a:ea typeface="Crimson Pro Semi Bold" pitchFamily="34" charset="-122"/>
                <a:cs typeface="Crimson Pro Semi Bold" pitchFamily="34" charset="-120"/>
              </a:rPr>
              <a:t>47%                                               </a:t>
            </a:r>
            <a:endParaRPr kumimoji="0" lang="en-US" sz="2000" b="0" i="0" u="none" strike="noStrike" kern="1200" cap="none" spc="0" normalizeH="0" baseline="0" noProof="0" dirty="0">
              <a:ln>
                <a:noFill/>
              </a:ln>
              <a:effectLst/>
              <a:uLnTx/>
              <a:uFillTx/>
              <a:latin typeface="Calibri" panose="020F0502020204030204"/>
              <a:ea typeface="+mn-ea"/>
              <a:cs typeface="+mn-cs"/>
            </a:endParaRPr>
          </a:p>
          <a:p>
            <a:r>
              <a:rPr lang="ar-IQ" sz="2000" dirty="0"/>
              <a:t>معدل الوعي المجتمعي</a:t>
            </a:r>
          </a:p>
          <a:p>
            <a:pPr algn="r" rtl="1"/>
            <a:r>
              <a:rPr lang="en-US" sz="2000" dirty="0"/>
              <a:t>  </a:t>
            </a:r>
            <a:r>
              <a:rPr lang="ar-IQ" sz="2000" dirty="0"/>
              <a:t>من المستخدمين على دراية بحقوق الملكية الفكرية في المحتوى الرقمي</a:t>
            </a:r>
          </a:p>
          <a:p>
            <a:pPr algn="ctr"/>
            <a:r>
              <a:rPr lang="en-US" sz="2000" dirty="0"/>
              <a:t>                                                          65%    </a:t>
            </a:r>
          </a:p>
          <a:p>
            <a:endParaRPr lang="en-US" sz="2000" dirty="0"/>
          </a:p>
          <a:p>
            <a:pPr algn="r"/>
            <a:r>
              <a:rPr lang="ar-IQ" sz="2000" dirty="0"/>
              <a:t>نسبة الشركات المتأثرة</a:t>
            </a:r>
            <a:endParaRPr lang="en-US" sz="2000" dirty="0"/>
          </a:p>
          <a:p>
            <a:pPr algn="r"/>
            <a:r>
              <a:rPr lang="ar-IQ" sz="2000" dirty="0"/>
              <a:t>من الشركات الإبداعية تواجه تحديات في حماية ملكيتها الفكرية في البيئة الرقمية</a:t>
            </a:r>
            <a:endParaRPr lang="en-US" sz="2000" dirty="0"/>
          </a:p>
          <a:p>
            <a:pPr rtl="1"/>
            <a:r>
              <a:rPr lang="en-US" sz="2000" dirty="0"/>
              <a:t>3.2X</a:t>
            </a:r>
          </a:p>
          <a:p>
            <a:pPr algn="l" rtl="1"/>
            <a:r>
              <a:rPr lang="ar-IQ" sz="2000" dirty="0"/>
              <a:t>تضاعف قيمة الأصول</a:t>
            </a:r>
          </a:p>
          <a:p>
            <a:pPr algn="l" rtl="1"/>
            <a:r>
              <a:rPr lang="ar-IQ" sz="2000" dirty="0"/>
              <a:t>زيادة في قيمة الأصول الرقمية المحمية مقارنة بغير المحمية</a:t>
            </a:r>
          </a:p>
          <a:p>
            <a:pPr algn="l" rtl="1"/>
            <a:endParaRPr lang="ar-IQ" sz="2000" dirty="0"/>
          </a:p>
          <a:p>
            <a:pPr algn="r"/>
            <a:endParaRPr lang="ar-IQ" sz="2000" dirty="0"/>
          </a:p>
          <a:p>
            <a:pPr algn="r"/>
            <a:endParaRPr lang="en-US" dirty="0"/>
          </a:p>
        </p:txBody>
      </p:sp>
      <p:pic>
        <p:nvPicPr>
          <p:cNvPr id="5" name="Image 0" descr="preencoded.png">
            <a:extLst>
              <a:ext uri="{FF2B5EF4-FFF2-40B4-BE49-F238E27FC236}">
                <a16:creationId xmlns:a16="http://schemas.microsoft.com/office/drawing/2014/main" id="{D98668F2-5762-2CCC-BB95-22B04FCFC1F4}"/>
              </a:ext>
            </a:extLst>
          </p:cNvPr>
          <p:cNvPicPr>
            <a:picLocks noGrp="1" noChangeAspect="1"/>
          </p:cNvPicPr>
          <p:nvPr>
            <p:ph sz="half" idx="1"/>
          </p:nvPr>
        </p:nvPicPr>
        <p:blipFill>
          <a:blip r:embed="rId2"/>
          <a:stretch>
            <a:fillRect/>
          </a:stretch>
        </p:blipFill>
        <p:spPr>
          <a:xfrm>
            <a:off x="323654" y="301625"/>
            <a:ext cx="4574048" cy="6175375"/>
          </a:xfrm>
          <a:prstGeom prst="rect">
            <a:avLst/>
          </a:prstGeom>
        </p:spPr>
      </p:pic>
    </p:spTree>
    <p:extLst>
      <p:ext uri="{BB962C8B-B14F-4D97-AF65-F5344CB8AC3E}">
        <p14:creationId xmlns:p14="http://schemas.microsoft.com/office/powerpoint/2010/main" val="2327171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4799B6B9-60DE-75CB-EFCF-BB6C6B3E8351}"/>
              </a:ext>
            </a:extLst>
          </p:cNvPr>
          <p:cNvSpPr>
            <a:spLocks noGrp="1"/>
          </p:cNvSpPr>
          <p:nvPr>
            <p:ph idx="1"/>
          </p:nvPr>
        </p:nvSpPr>
        <p:spPr>
          <a:xfrm>
            <a:off x="838200" y="499621"/>
            <a:ext cx="10515600" cy="5677342"/>
          </a:xfrm>
        </p:spPr>
        <p:txBody>
          <a:bodyPr/>
          <a:lstStyle/>
          <a:p>
            <a:pPr algn="r" rtl="1"/>
            <a:r>
              <a:rPr lang="ar-SA" sz="3200" kern="100" dirty="0">
                <a:effectLst/>
                <a:latin typeface="Calibri" panose="020F0502020204030204" pitchFamily="34" charset="0"/>
                <a:ea typeface="Calibri" panose="020F0502020204030204" pitchFamily="34" charset="0"/>
                <a:cs typeface="Arial" panose="020B0604020202020204" pitchFamily="34" charset="0"/>
              </a:rPr>
              <a:t>تشير الملكية الفكرية إلى إبداعات العقل مثل الاختراعات، والمصنفات الأدبية والفنية، والرموز، والأسماء، والصور المستخدمة في التجارة. </a:t>
            </a:r>
            <a:r>
              <a:rPr lang="ar-IQ" sz="3200" kern="100" dirty="0">
                <a:effectLst/>
                <a:latin typeface="Calibri" panose="020F0502020204030204" pitchFamily="34" charset="0"/>
                <a:ea typeface="Calibri" panose="020F0502020204030204" pitchFamily="34" charset="0"/>
                <a:cs typeface="Arial" panose="020B0604020202020204" pitchFamily="34" charset="0"/>
              </a:rPr>
              <a:t>و</a:t>
            </a:r>
            <a:r>
              <a:rPr lang="ar-SA" sz="3200" kern="100" dirty="0">
                <a:effectLst/>
                <a:latin typeface="Calibri" panose="020F0502020204030204" pitchFamily="34" charset="0"/>
                <a:ea typeface="Calibri" panose="020F0502020204030204" pitchFamily="34" charset="0"/>
                <a:cs typeface="Arial" panose="020B0604020202020204" pitchFamily="34" charset="0"/>
              </a:rPr>
              <a:t>تتيح للمبتكرين أو المالكين براءات الاختراع أو العلامات التجارية أو المصنفات المحمية بحقوق المؤلف الاستفادة من عملهم أو استثماراتهم في الإبداع</a:t>
            </a:r>
            <a:r>
              <a:rPr lang="en-US" sz="3200" kern="100" dirty="0">
                <a:latin typeface="Calibri" panose="020F0502020204030204" pitchFamily="34" charset="0"/>
                <a:ea typeface="Calibri" panose="020F0502020204030204" pitchFamily="34" charset="0"/>
                <a:cs typeface="Arial" panose="020B0604020202020204" pitchFamily="34" charset="0"/>
              </a:rPr>
              <a:t> </a:t>
            </a:r>
            <a:r>
              <a:rPr lang="ar-SA" sz="3200" kern="100" dirty="0">
                <a:effectLst/>
                <a:latin typeface="Calibri" panose="020F0502020204030204" pitchFamily="34" charset="0"/>
                <a:ea typeface="Calibri" panose="020F0502020204030204" pitchFamily="34" charset="0"/>
                <a:cs typeface="Arial" panose="020B0604020202020204" pitchFamily="34" charset="0"/>
              </a:rPr>
              <a:t>وقد وردت هذه الحقوق في المادة 27 من الإعلان العالمي لحقوق الإنسان، والتي تنص على الحق في الاستفادة من الحماية للمصالح المعنوية والمادية الناتجة عن تأليف المصنفات العلمية أو الأدبية أو الفنية</a:t>
            </a:r>
            <a:r>
              <a:rPr lang="en-US" sz="3200" kern="100" dirty="0">
                <a:effectLst/>
                <a:latin typeface="Calibri" panose="020F0502020204030204" pitchFamily="34" charset="0"/>
                <a:ea typeface="Calibri" panose="020F0502020204030204" pitchFamily="34" charset="0"/>
                <a:cs typeface="Arial" panose="020B0604020202020204" pitchFamily="34" charset="0"/>
              </a:rPr>
              <a:t>.  </a:t>
            </a:r>
          </a:p>
          <a:p>
            <a:endParaRPr lang="en-US" dirty="0"/>
          </a:p>
        </p:txBody>
      </p:sp>
    </p:spTree>
    <p:extLst>
      <p:ext uri="{BB962C8B-B14F-4D97-AF65-F5344CB8AC3E}">
        <p14:creationId xmlns:p14="http://schemas.microsoft.com/office/powerpoint/2010/main" val="2308821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0" descr="preencoded.png">
            <a:extLst>
              <a:ext uri="{FF2B5EF4-FFF2-40B4-BE49-F238E27FC236}">
                <a16:creationId xmlns:a16="http://schemas.microsoft.com/office/drawing/2014/main" id="{492C3231-A507-8643-257C-BA970869E1C7}"/>
              </a:ext>
            </a:extLst>
          </p:cNvPr>
          <p:cNvPicPr>
            <a:picLocks noGrp="1" noChangeAspect="1"/>
          </p:cNvPicPr>
          <p:nvPr>
            <p:ph sz="half" idx="1"/>
          </p:nvPr>
        </p:nvPicPr>
        <p:blipFill>
          <a:blip r:embed="rId2"/>
          <a:stretch>
            <a:fillRect/>
          </a:stretch>
        </p:blipFill>
        <p:spPr>
          <a:xfrm>
            <a:off x="276518" y="235668"/>
            <a:ext cx="4917651" cy="6165131"/>
          </a:xfrm>
          <a:prstGeom prst="rect">
            <a:avLst/>
          </a:prstGeom>
        </p:spPr>
      </p:pic>
      <p:sp>
        <p:nvSpPr>
          <p:cNvPr id="4" name="عنصر نائب للمحتوى 3">
            <a:extLst>
              <a:ext uri="{FF2B5EF4-FFF2-40B4-BE49-F238E27FC236}">
                <a16:creationId xmlns:a16="http://schemas.microsoft.com/office/drawing/2014/main" id="{F0CD2B66-413C-5517-F7E4-315D1394A1D1}"/>
              </a:ext>
            </a:extLst>
          </p:cNvPr>
          <p:cNvSpPr>
            <a:spLocks noGrp="1"/>
          </p:cNvSpPr>
          <p:nvPr>
            <p:ph sz="half" idx="2"/>
          </p:nvPr>
        </p:nvSpPr>
        <p:spPr>
          <a:xfrm>
            <a:off x="5524107" y="235669"/>
            <a:ext cx="6391375" cy="6457361"/>
          </a:xfrm>
        </p:spPr>
        <p:txBody>
          <a:bodyPr>
            <a:normAutofit fontScale="25000" lnSpcReduction="20000"/>
          </a:bodyPr>
          <a:lstStyle/>
          <a:p>
            <a:pPr marL="0" marR="0" algn="r" rtl="1">
              <a:lnSpc>
                <a:spcPct val="115000"/>
              </a:lnSpc>
              <a:spcAft>
                <a:spcPts val="800"/>
              </a:spcAft>
              <a:buNone/>
            </a:pPr>
            <a:r>
              <a:rPr lang="ar-SA" sz="9600" kern="100" dirty="0">
                <a:effectLst/>
                <a:latin typeface="Calibri" panose="020F0502020204030204" pitchFamily="34" charset="0"/>
                <a:ea typeface="Calibri" panose="020F0502020204030204" pitchFamily="34" charset="0"/>
                <a:cs typeface="Arial" panose="020B0604020202020204" pitchFamily="34" charset="0"/>
              </a:rPr>
              <a:t>حقوق المؤلف (على الأعمال الأدبية، الفنية، الموسيقية، وغيرها)</a:t>
            </a:r>
            <a:endParaRPr lang="ar-IQ" sz="9600" kern="1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15000"/>
              </a:lnSpc>
              <a:spcAft>
                <a:spcPts val="800"/>
              </a:spcAft>
              <a:buNone/>
            </a:pPr>
            <a:r>
              <a:rPr lang="en-US" sz="9600" kern="100" dirty="0">
                <a:effectLst/>
                <a:latin typeface="Calibri" panose="020F0502020204030204" pitchFamily="34" charset="0"/>
                <a:ea typeface="Calibri" panose="020F0502020204030204" pitchFamily="34" charset="0"/>
                <a:cs typeface="Arial" panose="020B0604020202020204" pitchFamily="34" charset="0"/>
              </a:rPr>
              <a:t> - </a:t>
            </a:r>
            <a:r>
              <a:rPr lang="ar-SA" sz="9600" kern="100" dirty="0">
                <a:effectLst/>
                <a:latin typeface="Calibri" panose="020F0502020204030204" pitchFamily="34" charset="0"/>
                <a:ea typeface="Calibri" panose="020F0502020204030204" pitchFamily="34" charset="0"/>
                <a:cs typeface="Arial" panose="020B0604020202020204" pitchFamily="34" charset="0"/>
              </a:rPr>
              <a:t>تمنح المؤلفين الحق في التحكم باستخدام ونشر أعمالهم، بما في ذلك حقوق النسخ، والتكيف، والتوزيع</a:t>
            </a:r>
            <a:r>
              <a:rPr lang="en-US" sz="9600" kern="100" dirty="0">
                <a:effectLst/>
                <a:latin typeface="Calibri" panose="020F0502020204030204" pitchFamily="34" charset="0"/>
                <a:ea typeface="Calibri" panose="020F0502020204030204" pitchFamily="34" charset="0"/>
                <a:cs typeface="Arial" panose="020B0604020202020204" pitchFamily="34" charset="0"/>
              </a:rPr>
              <a:t>.  </a:t>
            </a:r>
          </a:p>
          <a:p>
            <a:pPr marL="0" marR="0" algn="r" rtl="1">
              <a:lnSpc>
                <a:spcPct val="115000"/>
              </a:lnSpc>
              <a:spcAft>
                <a:spcPts val="800"/>
              </a:spcAft>
              <a:buNone/>
            </a:pPr>
            <a:r>
              <a:rPr lang="ar-SA" sz="9600" kern="100" dirty="0">
                <a:effectLst/>
                <a:latin typeface="Calibri" panose="020F0502020204030204" pitchFamily="34" charset="0"/>
                <a:ea typeface="Calibri" panose="020F0502020204030204" pitchFamily="34" charset="0"/>
                <a:cs typeface="Arial" panose="020B0604020202020204" pitchFamily="34" charset="0"/>
              </a:rPr>
              <a:t>براءات الاختراع (للاختراعات، النماذج المفيدة، التصاميم الصناعية)</a:t>
            </a:r>
            <a:r>
              <a:rPr lang="en-US" sz="9600" kern="100" dirty="0">
                <a:effectLst/>
                <a:latin typeface="Calibri" panose="020F0502020204030204" pitchFamily="34" charset="0"/>
                <a:ea typeface="Calibri" panose="020F0502020204030204" pitchFamily="34" charset="0"/>
                <a:cs typeface="Arial" panose="020B0604020202020204" pitchFamily="34" charset="0"/>
              </a:rPr>
              <a:t> </a:t>
            </a:r>
          </a:p>
          <a:p>
            <a:pPr marL="0" marR="0" algn="r" rtl="1">
              <a:lnSpc>
                <a:spcPct val="115000"/>
              </a:lnSpc>
              <a:spcAft>
                <a:spcPts val="800"/>
              </a:spcAft>
              <a:buNone/>
            </a:pPr>
            <a:r>
              <a:rPr lang="en-US" sz="9600" kern="100" dirty="0">
                <a:effectLst/>
                <a:latin typeface="Calibri" panose="020F0502020204030204" pitchFamily="34" charset="0"/>
                <a:ea typeface="Calibri" panose="020F0502020204030204" pitchFamily="34" charset="0"/>
                <a:cs typeface="Arial" panose="020B0604020202020204" pitchFamily="34" charset="0"/>
              </a:rPr>
              <a:t>   - </a:t>
            </a:r>
            <a:r>
              <a:rPr lang="ar-SA" sz="9600" kern="100" dirty="0">
                <a:effectLst/>
                <a:latin typeface="Calibri" panose="020F0502020204030204" pitchFamily="34" charset="0"/>
                <a:ea typeface="Calibri" panose="020F0502020204030204" pitchFamily="34" charset="0"/>
                <a:cs typeface="Arial" panose="020B0604020202020204" pitchFamily="34" charset="0"/>
              </a:rPr>
              <a:t>تغطي الابتكارات ذات التطبيق العملي والتي يمكن حمايتها بموجب براءات الاختراع</a:t>
            </a:r>
            <a:r>
              <a:rPr lang="en-US" sz="9600" kern="100" dirty="0">
                <a:effectLst/>
                <a:latin typeface="Calibri" panose="020F0502020204030204" pitchFamily="34" charset="0"/>
                <a:ea typeface="Calibri" panose="020F0502020204030204" pitchFamily="34" charset="0"/>
                <a:cs typeface="Arial" panose="020B0604020202020204" pitchFamily="34" charset="0"/>
              </a:rPr>
              <a:t>.  </a:t>
            </a:r>
          </a:p>
          <a:p>
            <a:pPr marL="0" marR="0" algn="r" rtl="1">
              <a:lnSpc>
                <a:spcPct val="115000"/>
              </a:lnSpc>
              <a:spcAft>
                <a:spcPts val="800"/>
              </a:spcAft>
              <a:buNone/>
            </a:pPr>
            <a:r>
              <a:rPr lang="en-US" sz="9600" kern="100" dirty="0">
                <a:effectLst/>
                <a:latin typeface="Calibri" panose="020F0502020204030204" pitchFamily="34" charset="0"/>
                <a:ea typeface="Calibri" panose="020F0502020204030204" pitchFamily="34" charset="0"/>
                <a:cs typeface="Arial" panose="020B0604020202020204" pitchFamily="34" charset="0"/>
              </a:rPr>
              <a:t> </a:t>
            </a:r>
            <a:r>
              <a:rPr lang="ar-SA" sz="9600" kern="100" dirty="0">
                <a:effectLst/>
                <a:latin typeface="Calibri" panose="020F0502020204030204" pitchFamily="34" charset="0"/>
                <a:ea typeface="Calibri" panose="020F0502020204030204" pitchFamily="34" charset="0"/>
                <a:cs typeface="Arial" panose="020B0604020202020204" pitchFamily="34" charset="0"/>
              </a:rPr>
              <a:t>العلامات التجارية والتصاميم الصناعية</a:t>
            </a:r>
            <a:endParaRPr lang="en-US" sz="9600" kern="1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15000"/>
              </a:lnSpc>
              <a:spcAft>
                <a:spcPts val="800"/>
              </a:spcAft>
              <a:buNone/>
            </a:pPr>
            <a:r>
              <a:rPr lang="en-US" sz="9600" kern="100" dirty="0">
                <a:effectLst/>
                <a:latin typeface="Calibri" panose="020F0502020204030204" pitchFamily="34" charset="0"/>
                <a:ea typeface="Calibri" panose="020F0502020204030204" pitchFamily="34" charset="0"/>
                <a:cs typeface="Arial" panose="020B0604020202020204" pitchFamily="34" charset="0"/>
              </a:rPr>
              <a:t>   - </a:t>
            </a:r>
            <a:r>
              <a:rPr lang="ar-SA" sz="9600" kern="100" dirty="0">
                <a:effectLst/>
                <a:latin typeface="Calibri" panose="020F0502020204030204" pitchFamily="34" charset="0"/>
                <a:ea typeface="Calibri" panose="020F0502020204030204" pitchFamily="34" charset="0"/>
                <a:cs typeface="Arial" panose="020B0604020202020204" pitchFamily="34" charset="0"/>
              </a:rPr>
              <a:t>تتيح لأصحاب الأعمال حماية أسماء منتجاتهم وشعاراتهم وهوياتهم التجارية من التقليد أو الاستخدام غير المشروع</a:t>
            </a:r>
            <a:r>
              <a:rPr lang="en-US" sz="9600" kern="100" dirty="0">
                <a:effectLst/>
                <a:latin typeface="Calibri" panose="020F0502020204030204" pitchFamily="34" charset="0"/>
                <a:ea typeface="Calibri" panose="020F0502020204030204" pitchFamily="34" charset="0"/>
                <a:cs typeface="Arial" panose="020B0604020202020204" pitchFamily="34" charset="0"/>
              </a:rPr>
              <a:t>.  </a:t>
            </a:r>
          </a:p>
          <a:p>
            <a:pPr marL="0" marR="0" algn="r" rtl="1">
              <a:lnSpc>
                <a:spcPct val="115000"/>
              </a:lnSpc>
              <a:spcAft>
                <a:spcPts val="800"/>
              </a:spcAft>
              <a:buNone/>
            </a:pPr>
            <a:r>
              <a:rPr lang="en-US" sz="9600" kern="100" dirty="0">
                <a:effectLst/>
                <a:latin typeface="Calibri" panose="020F0502020204030204" pitchFamily="34" charset="0"/>
                <a:ea typeface="Calibri" panose="020F0502020204030204" pitchFamily="34" charset="0"/>
                <a:cs typeface="Arial" panose="020B0604020202020204" pitchFamily="34" charset="0"/>
              </a:rPr>
              <a:t> </a:t>
            </a:r>
            <a:r>
              <a:rPr lang="ar-SA" sz="9600" kern="100" dirty="0">
                <a:effectLst/>
                <a:latin typeface="Calibri" panose="020F0502020204030204" pitchFamily="34" charset="0"/>
                <a:ea typeface="Calibri" panose="020F0502020204030204" pitchFamily="34" charset="0"/>
                <a:cs typeface="Arial" panose="020B0604020202020204" pitchFamily="34" charset="0"/>
              </a:rPr>
              <a:t>الأسرار التجارية</a:t>
            </a:r>
            <a:endParaRPr lang="en-US" sz="9600" kern="1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15000"/>
              </a:lnSpc>
              <a:spcAft>
                <a:spcPts val="800"/>
              </a:spcAft>
              <a:buNone/>
            </a:pPr>
            <a:r>
              <a:rPr lang="en-US" sz="9600" kern="100" dirty="0">
                <a:effectLst/>
                <a:latin typeface="Calibri" panose="020F0502020204030204" pitchFamily="34" charset="0"/>
                <a:ea typeface="Calibri" panose="020F0502020204030204" pitchFamily="34" charset="0"/>
                <a:cs typeface="Arial" panose="020B0604020202020204" pitchFamily="34" charset="0"/>
              </a:rPr>
              <a:t>   - </a:t>
            </a:r>
            <a:r>
              <a:rPr lang="ar-SA" sz="9600" kern="100" dirty="0">
                <a:effectLst/>
                <a:latin typeface="Calibri" panose="020F0502020204030204" pitchFamily="34" charset="0"/>
                <a:ea typeface="Calibri" panose="020F0502020204030204" pitchFamily="34" charset="0"/>
                <a:cs typeface="Arial" panose="020B0604020202020204" pitchFamily="34" charset="0"/>
              </a:rPr>
              <a:t>تحمي المعلومات السرية ذات الأهمية التجارية من الكشف أو الاستخدام غير المصرح به من قبل الأطراف الخارجية</a:t>
            </a:r>
            <a:r>
              <a:rPr lang="en-US" sz="9600" kern="100" dirty="0">
                <a:effectLst/>
                <a:latin typeface="Calibri" panose="020F0502020204030204" pitchFamily="34" charset="0"/>
                <a:ea typeface="Calibri" panose="020F0502020204030204" pitchFamily="34" charset="0"/>
                <a:cs typeface="Arial" panose="020B0604020202020204" pitchFamily="34" charset="0"/>
              </a:rPr>
              <a:t>.  </a:t>
            </a:r>
          </a:p>
          <a:p>
            <a:endParaRPr lang="en-US" dirty="0"/>
          </a:p>
        </p:txBody>
      </p:sp>
    </p:spTree>
    <p:extLst>
      <p:ext uri="{BB962C8B-B14F-4D97-AF65-F5344CB8AC3E}">
        <p14:creationId xmlns:p14="http://schemas.microsoft.com/office/powerpoint/2010/main" val="22660142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1" descr="preencoded.png">
            <a:extLst>
              <a:ext uri="{FF2B5EF4-FFF2-40B4-BE49-F238E27FC236}">
                <a16:creationId xmlns:a16="http://schemas.microsoft.com/office/drawing/2014/main" id="{99B2B3BD-B0F3-0BEA-87EA-635A8DB313E8}"/>
              </a:ext>
            </a:extLst>
          </p:cNvPr>
          <p:cNvPicPr>
            <a:picLocks noGrp="1" noChangeAspect="1"/>
          </p:cNvPicPr>
          <p:nvPr>
            <p:ph sz="half" idx="1"/>
          </p:nvPr>
        </p:nvPicPr>
        <p:blipFill>
          <a:blip r:embed="rId2"/>
          <a:stretch>
            <a:fillRect/>
          </a:stretch>
        </p:blipFill>
        <p:spPr>
          <a:xfrm>
            <a:off x="188536" y="254523"/>
            <a:ext cx="5646656" cy="6419654"/>
          </a:xfrm>
          <a:prstGeom prst="rect">
            <a:avLst/>
          </a:prstGeom>
        </p:spPr>
      </p:pic>
      <p:sp>
        <p:nvSpPr>
          <p:cNvPr id="4" name="عنصر نائب للمحتوى 3">
            <a:extLst>
              <a:ext uri="{FF2B5EF4-FFF2-40B4-BE49-F238E27FC236}">
                <a16:creationId xmlns:a16="http://schemas.microsoft.com/office/drawing/2014/main" id="{86A07C22-1603-1825-F93C-F81EF8BB2E81}"/>
              </a:ext>
            </a:extLst>
          </p:cNvPr>
          <p:cNvSpPr>
            <a:spLocks noGrp="1"/>
          </p:cNvSpPr>
          <p:nvPr>
            <p:ph sz="half" idx="2"/>
          </p:nvPr>
        </p:nvSpPr>
        <p:spPr>
          <a:xfrm>
            <a:off x="6172200" y="254524"/>
            <a:ext cx="5762134" cy="6419653"/>
          </a:xfrm>
        </p:spPr>
        <p:txBody>
          <a:bodyPr>
            <a:normAutofit/>
          </a:bodyPr>
          <a:lstStyle/>
          <a:p>
            <a:pPr algn="r" rtl="1"/>
            <a:r>
              <a:rPr lang="ar-SA" sz="2800" kern="100" dirty="0">
                <a:effectLst/>
                <a:latin typeface="Calibri" panose="020F0502020204030204" pitchFamily="34" charset="0"/>
                <a:ea typeface="Calibri" panose="020F0502020204030204" pitchFamily="34" charset="0"/>
                <a:cs typeface="Arial" panose="020B0604020202020204" pitchFamily="34" charset="0"/>
              </a:rPr>
              <a:t>من المهم أن نفهم أن حقوق الإنسان وحقوق الملكية الفكرية لها طبيعة مختلفة جداً. بينما تعتبر حقوق الإنسان أساسية، فإن حقوق الملكية الفكرية هي حقوق تعاقدية تُمنح لمالكي الملكية الفكرية من قبل المجتمع في مقابل فوائد من هذا الاختراع؛ بينما لا تنتهي حقوق الإنسان أبداً، فإن حقوق الملكية الفكرية محدودة من حيث مدة الزمن. حقوق الإنسان أساسية لأنها متأصلة في الشخص البشري كما هو، بينما تعتبر حقوق الملكية الفكرية أولاً وقبل كل شيء وسائل تسعى الدول من خلالها لتوفير الحوافز للاختراع والإبداع، وتشجيع</a:t>
            </a:r>
            <a:r>
              <a:rPr lang="ar-IQ" sz="2800" kern="100" dirty="0">
                <a:effectLst/>
                <a:latin typeface="Calibri" panose="020F0502020204030204" pitchFamily="34" charset="0"/>
                <a:ea typeface="Calibri" panose="020F0502020204030204" pitchFamily="34" charset="0"/>
                <a:cs typeface="Arial" panose="020B0604020202020204" pitchFamily="34" charset="0"/>
              </a:rPr>
              <a:t> اله</a:t>
            </a:r>
            <a:r>
              <a:rPr lang="ar-SA" sz="2800" dirty="0" err="1">
                <a:effectLst/>
                <a:latin typeface="Calibri" panose="020F0502020204030204" pitchFamily="34" charset="0"/>
                <a:ea typeface="Calibri" panose="020F0502020204030204" pitchFamily="34" charset="0"/>
                <a:cs typeface="Arial" panose="020B0604020202020204" pitchFamily="34" charset="0"/>
              </a:rPr>
              <a:t>ويات</a:t>
            </a:r>
            <a:r>
              <a:rPr lang="ar-SA" sz="2800" dirty="0">
                <a:effectLst/>
                <a:latin typeface="Calibri" panose="020F0502020204030204" pitchFamily="34" charset="0"/>
                <a:ea typeface="Calibri" panose="020F0502020204030204" pitchFamily="34" charset="0"/>
                <a:cs typeface="Arial" panose="020B0604020202020204" pitchFamily="34" charset="0"/>
              </a:rPr>
              <a:t> الثقافية والحفاظ على نزاهة الإنتاجات العلمية والأدبية والفنية لصالح المجتمع ككل.</a:t>
            </a:r>
            <a:endParaRPr lang="ar-IQ" sz="3200" dirty="0"/>
          </a:p>
        </p:txBody>
      </p:sp>
    </p:spTree>
    <p:extLst>
      <p:ext uri="{BB962C8B-B14F-4D97-AF65-F5344CB8AC3E}">
        <p14:creationId xmlns:p14="http://schemas.microsoft.com/office/powerpoint/2010/main" val="41824865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2" descr="preencoded.png">
            <a:extLst>
              <a:ext uri="{FF2B5EF4-FFF2-40B4-BE49-F238E27FC236}">
                <a16:creationId xmlns:a16="http://schemas.microsoft.com/office/drawing/2014/main" id="{F70D4CDC-0514-4882-4DDC-5A99E599068F}"/>
              </a:ext>
            </a:extLst>
          </p:cNvPr>
          <p:cNvPicPr>
            <a:picLocks noGrp="1" noChangeAspect="1"/>
          </p:cNvPicPr>
          <p:nvPr>
            <p:ph sz="half" idx="1"/>
          </p:nvPr>
        </p:nvPicPr>
        <p:blipFill>
          <a:blip r:embed="rId2"/>
          <a:stretch>
            <a:fillRect/>
          </a:stretch>
        </p:blipFill>
        <p:spPr>
          <a:xfrm>
            <a:off x="226243" y="150830"/>
            <a:ext cx="5448693" cy="6513920"/>
          </a:xfrm>
          <a:prstGeom prst="rect">
            <a:avLst/>
          </a:prstGeom>
        </p:spPr>
      </p:pic>
      <p:sp>
        <p:nvSpPr>
          <p:cNvPr id="4" name="عنصر نائب للمحتوى 3">
            <a:extLst>
              <a:ext uri="{FF2B5EF4-FFF2-40B4-BE49-F238E27FC236}">
                <a16:creationId xmlns:a16="http://schemas.microsoft.com/office/drawing/2014/main" id="{679426F9-22B5-0631-D5D2-BA526D67C1B3}"/>
              </a:ext>
            </a:extLst>
          </p:cNvPr>
          <p:cNvSpPr>
            <a:spLocks noGrp="1"/>
          </p:cNvSpPr>
          <p:nvPr>
            <p:ph sz="half" idx="2"/>
          </p:nvPr>
        </p:nvSpPr>
        <p:spPr>
          <a:xfrm>
            <a:off x="5844619" y="282804"/>
            <a:ext cx="5929459" cy="6278252"/>
          </a:xfrm>
        </p:spPr>
        <p:txBody>
          <a:bodyPr>
            <a:normAutofit fontScale="92500" lnSpcReduction="10000"/>
          </a:bodyPr>
          <a:lstStyle/>
          <a:p>
            <a:pPr algn="r"/>
            <a:r>
              <a:rPr lang="ar-SA" sz="2400" dirty="0">
                <a:effectLst/>
                <a:latin typeface="Calibri" panose="020F0502020204030204" pitchFamily="34" charset="0"/>
                <a:ea typeface="Calibri" panose="020F0502020204030204" pitchFamily="34" charset="0"/>
                <a:cs typeface="Arial" panose="020B0604020202020204" pitchFamily="34" charset="0"/>
              </a:rPr>
              <a:t>تأخذ حقوق الإنسان الأولوية على المصالح الاقتصادية للملكية الفكرية، وتُعَدُّ حماية حقوق الإنسان الالتزام الأساسي للدول</a:t>
            </a:r>
            <a:r>
              <a:rPr lang="ar-IQ" sz="2400" dirty="0">
                <a:effectLst/>
                <a:latin typeface="Calibri" panose="020F0502020204030204" pitchFamily="34" charset="0"/>
                <a:ea typeface="Calibri" panose="020F0502020204030204" pitchFamily="34" charset="0"/>
                <a:cs typeface="Arial" panose="020B0604020202020204" pitchFamily="34" charset="0"/>
              </a:rPr>
              <a:t>.</a:t>
            </a:r>
          </a:p>
          <a:p>
            <a:pPr marL="0" indent="0" algn="r">
              <a:buNone/>
            </a:pPr>
            <a:r>
              <a:rPr lang="ar-IQ" sz="2600" dirty="0"/>
              <a:t>المحتوى الورقي والرقمي يحمي قانون حقوق النشر المحتوى المطبوع والرقمي عن طريق منح المبدعين والمؤلفين الحماية القانونية للأعمال التي ينشئوها</a:t>
            </a:r>
          </a:p>
          <a:p>
            <a:pPr marL="0" indent="0" algn="r">
              <a:buNone/>
            </a:pPr>
            <a:r>
              <a:rPr lang="ar-IQ" sz="2600" dirty="0"/>
              <a:t>وعن التحدث عن أشياء مهمة في حماية حقوق النشر الرمز الدولي لحقوق النشر وهو</a:t>
            </a:r>
          </a:p>
          <a:p>
            <a:pPr marL="0" indent="0" algn="r">
              <a:buNone/>
            </a:pPr>
            <a:r>
              <a:rPr lang="en-US" sz="2600" dirty="0"/>
              <a:t>C</a:t>
            </a:r>
            <a:r>
              <a:rPr lang="ar-IQ" sz="2600" dirty="0"/>
              <a:t>مع </a:t>
            </a:r>
            <a:r>
              <a:rPr lang="ar-IQ" sz="2600" dirty="0" err="1"/>
              <a:t>دائره</a:t>
            </a:r>
            <a:r>
              <a:rPr lang="ar-IQ" sz="2600" dirty="0"/>
              <a:t> حوله سوداء .</a:t>
            </a:r>
          </a:p>
          <a:p>
            <a:pPr marL="0" indent="0" algn="r">
              <a:buNone/>
            </a:pPr>
            <a:endParaRPr lang="ar-IQ" sz="2600" dirty="0"/>
          </a:p>
          <a:p>
            <a:pPr marL="0" indent="0" algn="r">
              <a:buNone/>
            </a:pPr>
            <a:r>
              <a:rPr lang="ar-IQ" sz="2600" dirty="0"/>
              <a:t> - الملكية العامة والمشاع الإبداعي </a:t>
            </a:r>
          </a:p>
          <a:p>
            <a:pPr marL="0" indent="0" algn="r">
              <a:buNone/>
            </a:pPr>
            <a:r>
              <a:rPr lang="ar-IQ" sz="2600" dirty="0"/>
              <a:t>يمكن استخدام المصادر التي تقع في تطاق الملكية العامة والحاصلة على رخصة المشاع الإبداعي دون الحصول على اذن صاحبها وتدخل الاعمال الإبداعية في نطاق الملكية العامة بعد(50 )عام من وفاة صاحبها وهنا تظهر لدينا رخصة المشاع الإبداعي من قبل صاحب العمل الإبداعي بإعادة استخدام العمل في أي وقت وفي أي مكان . </a:t>
            </a:r>
          </a:p>
          <a:p>
            <a:pPr marL="0" indent="0" algn="r">
              <a:buNone/>
            </a:pPr>
            <a:endParaRPr lang="ar-IQ" sz="2600" dirty="0"/>
          </a:p>
          <a:p>
            <a:pPr algn="r"/>
            <a:endParaRPr lang="ar-IQ" sz="24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6" name="صورة 5">
            <a:extLst>
              <a:ext uri="{FF2B5EF4-FFF2-40B4-BE49-F238E27FC236}">
                <a16:creationId xmlns:a16="http://schemas.microsoft.com/office/drawing/2014/main" id="{549B1FED-7CA9-A819-E405-1743535074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8074087" y="2941161"/>
            <a:ext cx="735261" cy="566363"/>
          </a:xfrm>
          <a:prstGeom prst="rect">
            <a:avLst/>
          </a:prstGeom>
        </p:spPr>
      </p:pic>
    </p:spTree>
    <p:extLst>
      <p:ext uri="{BB962C8B-B14F-4D97-AF65-F5344CB8AC3E}">
        <p14:creationId xmlns:p14="http://schemas.microsoft.com/office/powerpoint/2010/main" val="1802902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D8452C6-98A5-B22D-74C9-51D9C0EA4FB4}"/>
              </a:ext>
            </a:extLst>
          </p:cNvPr>
          <p:cNvSpPr>
            <a:spLocks noGrp="1"/>
          </p:cNvSpPr>
          <p:nvPr>
            <p:ph type="title"/>
          </p:nvPr>
        </p:nvSpPr>
        <p:spPr/>
        <p:txBody>
          <a:bodyPr/>
          <a:lstStyle/>
          <a:p>
            <a:endParaRPr lang="en-US" dirty="0"/>
          </a:p>
        </p:txBody>
      </p:sp>
      <p:sp>
        <p:nvSpPr>
          <p:cNvPr id="4" name="عنصر نائب للمحتوى 3">
            <a:extLst>
              <a:ext uri="{FF2B5EF4-FFF2-40B4-BE49-F238E27FC236}">
                <a16:creationId xmlns:a16="http://schemas.microsoft.com/office/drawing/2014/main" id="{B8F3C601-7C76-7956-C785-B771041128EE}"/>
              </a:ext>
            </a:extLst>
          </p:cNvPr>
          <p:cNvSpPr>
            <a:spLocks noGrp="1"/>
          </p:cNvSpPr>
          <p:nvPr>
            <p:ph sz="half" idx="1"/>
          </p:nvPr>
        </p:nvSpPr>
        <p:spPr>
          <a:xfrm>
            <a:off x="923827" y="2224725"/>
            <a:ext cx="10803117" cy="3952237"/>
          </a:xfrm>
        </p:spPr>
        <p:txBody>
          <a:bodyPr/>
          <a:lstStyle/>
          <a:p>
            <a:pPr algn="r"/>
            <a:r>
              <a:rPr lang="ar-IQ" sz="2400" dirty="0"/>
              <a:t>الملكية الفكرية في العصر الرقمي </a:t>
            </a:r>
          </a:p>
          <a:p>
            <a:pPr marL="0" indent="0" algn="r">
              <a:buNone/>
            </a:pPr>
            <a:r>
              <a:rPr lang="ar-SA" sz="2400" kern="100" dirty="0">
                <a:effectLst/>
                <a:latin typeface="Book Antiqua" panose="02040602050305030304" pitchFamily="18" charset="0"/>
                <a:ea typeface="Calibri" panose="020F0502020204030204" pitchFamily="34" charset="0"/>
                <a:cs typeface="Arial" panose="020B0604020202020204" pitchFamily="34" charset="0"/>
              </a:rPr>
              <a:t>في ظل التطور السريع للتكنولوجيا الرقمية، تواجه حماية الملكية الفكرية تحديات جديدة غير مسبوقة. أولاً، لقد جعلت سهولة النسخ الرقمي والتوزيع أنشطة الانتهاك أكثر خفاءً وانتشارًا. تبدو طرق حماية الملكية الفكرية التقليدية غير كافية في البيئة الرقمية، حيث يمكن نسخ المحتوى الرقمي وتعديله وتوزيعه بسهولة تقريبًا دون أي أثر.</a:t>
            </a:r>
            <a:endParaRPr lang="ar-IQ" sz="2400" kern="100" dirty="0">
              <a:effectLst/>
              <a:latin typeface="Book Antiqua" panose="02040602050305030304" pitchFamily="18" charset="0"/>
              <a:ea typeface="Calibri" panose="020F0502020204030204" pitchFamily="34" charset="0"/>
              <a:cs typeface="Arial" panose="020B0604020202020204" pitchFamily="34" charset="0"/>
            </a:endParaRPr>
          </a:p>
          <a:p>
            <a:pPr marL="0" indent="0" algn="r">
              <a:buNone/>
            </a:pPr>
            <a:r>
              <a:rPr lang="ar-SA" sz="2400" kern="100" dirty="0">
                <a:effectLst/>
                <a:latin typeface="Book Antiqua" panose="02040602050305030304" pitchFamily="18" charset="0"/>
                <a:ea typeface="Calibri" panose="020F0502020204030204" pitchFamily="34" charset="0"/>
                <a:cs typeface="Arial" panose="020B0604020202020204" pitchFamily="34" charset="0"/>
              </a:rPr>
              <a:t> على سبيل المثال، يمكن أن تنتشر الأفلام والموسيقى والكتب الإلكترونية المقرصنة على الإنترنت عالميًا في وقت قصير، بينما يكون من الصعب غالبًا تتبع المنتهكين. إن هذا الانتهاك ذو التكلفة المنخفضة لا يضر فقط بالمصالح الاقتصادية لمالكي الحقوق، بل يضعف أيضًا دافع المبتكرين، مما يؤثر سلبًا على النظام البيئي للابتكار في المجتمع بأسره</a:t>
            </a:r>
            <a:r>
              <a:rPr lang="en-US" sz="2400" kern="100" dirty="0">
                <a:effectLst/>
                <a:latin typeface="Book Antiqua" panose="02040602050305030304" pitchFamily="18" charset="0"/>
                <a:ea typeface="Calibri" panose="020F0502020204030204" pitchFamily="34" charset="0"/>
                <a:cs typeface="Arial" panose="020B0604020202020204" pitchFamily="34" charset="0"/>
              </a:rPr>
              <a:t>.</a:t>
            </a:r>
          </a:p>
          <a:p>
            <a:pPr marL="0" indent="0">
              <a:buNone/>
            </a:pPr>
            <a:endParaRPr lang="en-US" dirty="0"/>
          </a:p>
        </p:txBody>
      </p:sp>
      <p:pic>
        <p:nvPicPr>
          <p:cNvPr id="5" name="Image 0" descr="preencoded.png">
            <a:extLst>
              <a:ext uri="{FF2B5EF4-FFF2-40B4-BE49-F238E27FC236}">
                <a16:creationId xmlns:a16="http://schemas.microsoft.com/office/drawing/2014/main" id="{0649CAFA-F993-FA46-C131-FBDA294828A8}"/>
              </a:ext>
            </a:extLst>
          </p:cNvPr>
          <p:cNvPicPr>
            <a:picLocks noChangeAspect="1"/>
          </p:cNvPicPr>
          <p:nvPr/>
        </p:nvPicPr>
        <p:blipFill>
          <a:blip r:embed="rId2"/>
          <a:stretch>
            <a:fillRect/>
          </a:stretch>
        </p:blipFill>
        <p:spPr>
          <a:xfrm>
            <a:off x="838200" y="365125"/>
            <a:ext cx="10515600" cy="1460500"/>
          </a:xfrm>
          <a:prstGeom prst="rect">
            <a:avLst/>
          </a:prstGeom>
        </p:spPr>
      </p:pic>
    </p:spTree>
    <p:extLst>
      <p:ext uri="{BB962C8B-B14F-4D97-AF65-F5344CB8AC3E}">
        <p14:creationId xmlns:p14="http://schemas.microsoft.com/office/powerpoint/2010/main" val="37228480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0" descr="preencoded.png">
            <a:extLst>
              <a:ext uri="{FF2B5EF4-FFF2-40B4-BE49-F238E27FC236}">
                <a16:creationId xmlns:a16="http://schemas.microsoft.com/office/drawing/2014/main" id="{915DBBEC-2330-4759-D10F-9C8D05C55973}"/>
              </a:ext>
            </a:extLst>
          </p:cNvPr>
          <p:cNvPicPr>
            <a:picLocks noGrp="1" noChangeAspect="1"/>
          </p:cNvPicPr>
          <p:nvPr>
            <p:ph sz="half" idx="1"/>
          </p:nvPr>
        </p:nvPicPr>
        <p:blipFill>
          <a:blip r:embed="rId2"/>
          <a:stretch>
            <a:fillRect/>
          </a:stretch>
        </p:blipFill>
        <p:spPr>
          <a:xfrm>
            <a:off x="424205" y="94268"/>
            <a:ext cx="5181599" cy="6664751"/>
          </a:xfrm>
          <a:prstGeom prst="rect">
            <a:avLst/>
          </a:prstGeom>
        </p:spPr>
      </p:pic>
      <p:sp>
        <p:nvSpPr>
          <p:cNvPr id="4" name="عنصر نائب للمحتوى 3">
            <a:extLst>
              <a:ext uri="{FF2B5EF4-FFF2-40B4-BE49-F238E27FC236}">
                <a16:creationId xmlns:a16="http://schemas.microsoft.com/office/drawing/2014/main" id="{5F816ABA-F844-83EB-50BD-C6C40F7DFC78}"/>
              </a:ext>
            </a:extLst>
          </p:cNvPr>
          <p:cNvSpPr>
            <a:spLocks noGrp="1"/>
          </p:cNvSpPr>
          <p:nvPr>
            <p:ph sz="half" idx="2"/>
          </p:nvPr>
        </p:nvSpPr>
        <p:spPr>
          <a:xfrm>
            <a:off x="5605804" y="509048"/>
            <a:ext cx="6099141" cy="6504495"/>
          </a:xfrm>
        </p:spPr>
        <p:txBody>
          <a:bodyPr>
            <a:normAutofit/>
          </a:bodyPr>
          <a:lstStyle/>
          <a:p>
            <a:pPr algn="r"/>
            <a:r>
              <a:rPr lang="ar-IQ" sz="2400" dirty="0"/>
              <a:t>أنظمة إدارة الحقوق الرقمية </a:t>
            </a:r>
            <a:endParaRPr lang="en-US" sz="2400" dirty="0"/>
          </a:p>
          <a:p>
            <a:pPr algn="r"/>
            <a:r>
              <a:rPr lang="ar-IQ" sz="2400" kern="100" dirty="0">
                <a:latin typeface="Calibri" panose="020F0502020204030204" pitchFamily="34" charset="0"/>
                <a:ea typeface="Calibri" panose="020F0502020204030204" pitchFamily="34" charset="0"/>
                <a:cs typeface="Arial" panose="020B0604020202020204" pitchFamily="34" charset="0"/>
              </a:rPr>
              <a:t>1- التحكم في الوصول :- </a:t>
            </a:r>
            <a:r>
              <a:rPr lang="ar-SA" sz="2400" kern="100" dirty="0">
                <a:effectLst/>
                <a:latin typeface="Calibri" panose="020F0502020204030204" pitchFamily="34" charset="0"/>
                <a:ea typeface="Calibri" panose="020F0502020204030204" pitchFamily="34" charset="0"/>
                <a:cs typeface="Arial" panose="020B0604020202020204" pitchFamily="34" charset="0"/>
              </a:rPr>
              <a:t>يمكن فقط للمستخدمين المعتمدين والمحددين الوصول إلى المحتوى القانوني. من الممكن، على سبيل المثال، أن يكون المحتوى مشفراً وأن يُسمح فقط للمستخدمين المصرح لهم بالوصول إليه. بالإضافة إلى ذلك، من الممكن تقييد الوصول إلى المحتوى بناءً على معايير محددة. على سبيل المثال، يتوفر المحتوى فقط للأفراد داخل منطقة جغرافية معينة (إغلاق إقليمي)</a:t>
            </a:r>
            <a:endParaRPr lang="ar-IQ" sz="2400" kern="100" dirty="0">
              <a:effectLst/>
              <a:latin typeface="Calibri" panose="020F0502020204030204" pitchFamily="34" charset="0"/>
              <a:ea typeface="Calibri" panose="020F0502020204030204" pitchFamily="34" charset="0"/>
              <a:cs typeface="Arial" panose="020B0604020202020204" pitchFamily="34" charset="0"/>
            </a:endParaRPr>
          </a:p>
          <a:p>
            <a:pPr algn="r"/>
            <a:r>
              <a:rPr lang="ar-SA" sz="2400" dirty="0">
                <a:effectLst/>
                <a:latin typeface="Calibri" panose="020F0502020204030204" pitchFamily="34" charset="0"/>
                <a:ea typeface="Calibri" panose="020F0502020204030204" pitchFamily="34" charset="0"/>
                <a:cs typeface="Arial" panose="020B0604020202020204" pitchFamily="34" charset="0"/>
              </a:rPr>
              <a:t>تحدد أنظمة</a:t>
            </a:r>
            <a:r>
              <a:rPr lang="en-US" sz="2400" dirty="0">
                <a:effectLst/>
                <a:latin typeface="Calibri" panose="020F0502020204030204" pitchFamily="34" charset="0"/>
                <a:ea typeface="Calibri" panose="020F0502020204030204" pitchFamily="34" charset="0"/>
                <a:cs typeface="Arial" panose="020B0604020202020204" pitchFamily="34" charset="0"/>
              </a:rPr>
              <a:t> </a:t>
            </a:r>
            <a:r>
              <a:rPr lang="ar-IQ" sz="2400" dirty="0">
                <a:effectLst/>
                <a:latin typeface="Calibri" panose="020F0502020204030204" pitchFamily="34" charset="0"/>
                <a:ea typeface="Calibri" panose="020F0502020204030204" pitchFamily="34" charset="0"/>
                <a:cs typeface="Arial" panose="020B0604020202020204" pitchFamily="34" charset="0"/>
              </a:rPr>
              <a:t>2- التحكم في الاستخدام  :-</a:t>
            </a:r>
            <a:r>
              <a:rPr lang="ar-SA" sz="2400" dirty="0">
                <a:effectLst/>
                <a:latin typeface="Calibri" panose="020F0502020204030204" pitchFamily="34" charset="0"/>
                <a:ea typeface="Calibri" panose="020F0502020204030204" pitchFamily="34" charset="0"/>
                <a:cs typeface="Arial" panose="020B0604020202020204" pitchFamily="34" charset="0"/>
              </a:rPr>
              <a:t>مقدار ما يمكن للمستخدمين استهلاكه. قد يختلف هذا بناءً على مجموعة المستخدمين ونوع الاشتراك. بالإضافة إلى ذلك، من الممكن تطبيق أنواع أخرى من القيود، مثل حدود التفعيل، التي تحد من عدد الأجهزة التي يمكن تثبيت المحتوى عليها واستهلاكه</a:t>
            </a:r>
            <a:r>
              <a:rPr lang="ar-IQ" sz="2400" kern="100" dirty="0">
                <a:effectLst/>
                <a:latin typeface="Calibri" panose="020F0502020204030204" pitchFamily="34" charset="0"/>
                <a:ea typeface="Calibri" panose="020F0502020204030204" pitchFamily="34" charset="0"/>
                <a:cs typeface="Arial" panose="020B0604020202020204" pitchFamily="34" charset="0"/>
              </a:rPr>
              <a:t>.</a:t>
            </a:r>
          </a:p>
          <a:p>
            <a:pPr algn="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algn="r"/>
            <a:endParaRPr lang="en-US" sz="2400" dirty="0"/>
          </a:p>
        </p:txBody>
      </p:sp>
    </p:spTree>
    <p:extLst>
      <p:ext uri="{BB962C8B-B14F-4D97-AF65-F5344CB8AC3E}">
        <p14:creationId xmlns:p14="http://schemas.microsoft.com/office/powerpoint/2010/main" val="2718782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62757555-B4CF-7A90-C9A2-2802281F4F6C}"/>
              </a:ext>
            </a:extLst>
          </p:cNvPr>
          <p:cNvSpPr>
            <a:spLocks noGrp="1"/>
          </p:cNvSpPr>
          <p:nvPr>
            <p:ph idx="1"/>
          </p:nvPr>
        </p:nvSpPr>
        <p:spPr>
          <a:xfrm>
            <a:off x="414779" y="263951"/>
            <a:ext cx="11481847" cy="5913012"/>
          </a:xfrm>
        </p:spPr>
        <p:txBody>
          <a:bodyPr/>
          <a:lstStyle/>
          <a:p>
            <a:pPr marL="0" marR="0" algn="r" rtl="1">
              <a:lnSpc>
                <a:spcPct val="115000"/>
              </a:lnSpc>
              <a:spcAft>
                <a:spcPts val="800"/>
              </a:spcAft>
              <a:buNone/>
            </a:pPr>
            <a:r>
              <a:rPr lang="ar-SA" sz="2400" kern="100" dirty="0">
                <a:effectLst/>
                <a:latin typeface="Calibri" panose="020F0502020204030204" pitchFamily="34" charset="0"/>
                <a:ea typeface="Calibri" panose="020F0502020204030204" pitchFamily="34" charset="0"/>
                <a:cs typeface="Arial" panose="020B0604020202020204" pitchFamily="34" charset="0"/>
              </a:rPr>
              <a:t>التحكم في الاستخدام</a:t>
            </a:r>
            <a:r>
              <a:rPr lang="en-US" sz="2400" kern="100" dirty="0">
                <a:effectLst/>
                <a:latin typeface="Calibri" panose="020F0502020204030204" pitchFamily="34" charset="0"/>
                <a:ea typeface="Calibri" panose="020F0502020204030204" pitchFamily="34" charset="0"/>
                <a:cs typeface="Arial" panose="020B0604020202020204" pitchFamily="34" charset="0"/>
              </a:rPr>
              <a:t> </a:t>
            </a:r>
            <a:r>
              <a:rPr lang="ar-IQ" sz="2400" kern="100" dirty="0">
                <a:effectLst/>
                <a:latin typeface="Calibri" panose="020F0502020204030204" pitchFamily="34" charset="0"/>
                <a:ea typeface="Calibri" panose="020F0502020204030204" pitchFamily="34" charset="0"/>
                <a:cs typeface="Arial" panose="020B0604020202020204" pitchFamily="34" charset="0"/>
              </a:rPr>
              <a:t>:</a:t>
            </a:r>
            <a:r>
              <a:rPr lang="ar-SA" sz="2400" kern="100" dirty="0">
                <a:effectLst/>
                <a:latin typeface="Calibri" panose="020F0502020204030204" pitchFamily="34" charset="0"/>
                <a:ea typeface="Calibri" panose="020F0502020204030204" pitchFamily="34" charset="0"/>
                <a:cs typeface="Arial" panose="020B0604020202020204" pitchFamily="34" charset="0"/>
              </a:rPr>
              <a:t>تحدد أنظمة</a:t>
            </a:r>
            <a:r>
              <a:rPr lang="ar-IQ" sz="2400" kern="100" dirty="0">
                <a:effectLst/>
                <a:latin typeface="Calibri" panose="020F0502020204030204" pitchFamily="34" charset="0"/>
                <a:ea typeface="Calibri" panose="020F0502020204030204" pitchFamily="34" charset="0"/>
                <a:cs typeface="Arial" panose="020B0604020202020204" pitchFamily="34" charset="0"/>
              </a:rPr>
              <a:t>حماية الحقوق الرقمية </a:t>
            </a:r>
            <a:r>
              <a:rPr lang="ar-SA" sz="2400" kern="100" dirty="0">
                <a:effectLst/>
                <a:latin typeface="Calibri" panose="020F0502020204030204" pitchFamily="34" charset="0"/>
                <a:ea typeface="Calibri" panose="020F0502020204030204" pitchFamily="34" charset="0"/>
                <a:cs typeface="Arial" panose="020B0604020202020204" pitchFamily="34" charset="0"/>
              </a:rPr>
              <a:t>مقدار ما يمكن للمستخدمين استهلاكه. قد يختلف هذا بناءً على مجموعة المستخدمين ونوع الاشتراك. بالإضافة إلى ذلك، من الممكن تطبيق أنواع أخرى من القيود، مثل حدود التفعيل، التي تحد من عدد الأجهزة التي يمكن تثبيت المحتوى عليها واستهلاكه</a:t>
            </a:r>
            <a:r>
              <a:rPr lang="en-US" sz="2400" kern="100" dirty="0">
                <a:effectLst/>
                <a:latin typeface="Calibri" panose="020F0502020204030204" pitchFamily="34" charset="0"/>
                <a:ea typeface="Calibri" panose="020F0502020204030204" pitchFamily="34" charset="0"/>
                <a:cs typeface="Arial" panose="020B0604020202020204" pitchFamily="34" charset="0"/>
              </a:rPr>
              <a:t>.</a:t>
            </a:r>
          </a:p>
          <a:p>
            <a:pPr marL="0" marR="0" algn="r" rtl="1">
              <a:lnSpc>
                <a:spcPct val="115000"/>
              </a:lnSpc>
              <a:spcAft>
                <a:spcPts val="800"/>
              </a:spcAft>
            </a:pPr>
            <a:r>
              <a:rPr lang="en-US" sz="2400" kern="100" dirty="0">
                <a:effectLst/>
                <a:latin typeface="Calibri" panose="020F0502020204030204" pitchFamily="34" charset="0"/>
                <a:ea typeface="Calibri" panose="020F0502020204030204" pitchFamily="34" charset="0"/>
                <a:cs typeface="Arial" panose="020B0604020202020204" pitchFamily="34" charset="0"/>
              </a:rPr>
              <a:t>• </a:t>
            </a:r>
            <a:r>
              <a:rPr lang="ar-SA" sz="2400" kern="100" dirty="0">
                <a:effectLst/>
                <a:latin typeface="Calibri" panose="020F0502020204030204" pitchFamily="34" charset="0"/>
                <a:ea typeface="Calibri" panose="020F0502020204030204" pitchFamily="34" charset="0"/>
                <a:cs typeface="Arial" panose="020B0604020202020204" pitchFamily="34" charset="0"/>
              </a:rPr>
              <a:t>متابعة الانتهاكات القانونية</a:t>
            </a:r>
            <a:r>
              <a:rPr lang="en-US" sz="2400" kern="100" dirty="0">
                <a:effectLst/>
                <a:latin typeface="Calibri" panose="020F0502020204030204" pitchFamily="34" charset="0"/>
                <a:ea typeface="Calibri" panose="020F0502020204030204" pitchFamily="34" charset="0"/>
                <a:cs typeface="Arial" panose="020B0604020202020204" pitchFamily="34" charset="0"/>
              </a:rPr>
              <a:t> </a:t>
            </a:r>
            <a:r>
              <a:rPr lang="ar-IQ" sz="2400" kern="100" dirty="0">
                <a:effectLst/>
                <a:latin typeface="Calibri" panose="020F0502020204030204" pitchFamily="34" charset="0"/>
                <a:ea typeface="Calibri" panose="020F0502020204030204" pitchFamily="34" charset="0"/>
                <a:cs typeface="Arial" panose="020B0604020202020204" pitchFamily="34" charset="0"/>
              </a:rPr>
              <a:t>:</a:t>
            </a:r>
            <a:r>
              <a:rPr lang="ar-SA" sz="2400" kern="100" dirty="0">
                <a:effectLst/>
                <a:latin typeface="Calibri" panose="020F0502020204030204" pitchFamily="34" charset="0"/>
                <a:ea typeface="Calibri" panose="020F0502020204030204" pitchFamily="34" charset="0"/>
                <a:cs typeface="Arial" panose="020B0604020202020204" pitchFamily="34" charset="0"/>
              </a:rPr>
              <a:t>يسمح استخدام أنظمة</a:t>
            </a:r>
            <a:r>
              <a:rPr lang="en-US" sz="2400" kern="100" dirty="0">
                <a:effectLst/>
                <a:latin typeface="Calibri" panose="020F0502020204030204" pitchFamily="34" charset="0"/>
                <a:ea typeface="Calibri" panose="020F0502020204030204" pitchFamily="34" charset="0"/>
                <a:cs typeface="Arial" panose="020B0604020202020204" pitchFamily="34" charset="0"/>
              </a:rPr>
              <a:t> </a:t>
            </a:r>
            <a:r>
              <a:rPr lang="ar-IQ" sz="2400" kern="100" dirty="0">
                <a:effectLst/>
                <a:latin typeface="Calibri" panose="020F0502020204030204" pitchFamily="34" charset="0"/>
                <a:ea typeface="Calibri" panose="020F0502020204030204" pitchFamily="34" charset="0"/>
                <a:cs typeface="Arial" panose="020B0604020202020204" pitchFamily="34" charset="0"/>
              </a:rPr>
              <a:t>إدارة الحقوق الرقمية </a:t>
            </a:r>
            <a:r>
              <a:rPr lang="en-US" sz="2400" kern="100" dirty="0">
                <a:effectLst/>
                <a:latin typeface="Calibri" panose="020F0502020204030204" pitchFamily="34" charset="0"/>
                <a:ea typeface="Calibri" panose="020F0502020204030204" pitchFamily="34" charset="0"/>
                <a:cs typeface="Arial" panose="020B0604020202020204" pitchFamily="34" charset="0"/>
              </a:rPr>
              <a:t> </a:t>
            </a:r>
            <a:r>
              <a:rPr lang="ar-SA" sz="2400" kern="100" dirty="0">
                <a:effectLst/>
                <a:latin typeface="Calibri" panose="020F0502020204030204" pitchFamily="34" charset="0"/>
                <a:ea typeface="Calibri" panose="020F0502020204030204" pitchFamily="34" charset="0"/>
                <a:cs typeface="Arial" panose="020B0604020202020204" pitchFamily="34" charset="0"/>
              </a:rPr>
              <a:t>بالتحقق بأثر رجعي من أصالة وسلامة المحتوى. قد تشير العلامات المائية والعلامات إلى أن قطعة من المحتوى محمية بحقوق الطبع والنشر. تعتبر حماية النسخ حالة استخدام يومية لهذه الوظيفة</a:t>
            </a:r>
            <a:r>
              <a:rPr lang="en-US" sz="2400" kern="100" dirty="0">
                <a:effectLst/>
                <a:latin typeface="Calibri" panose="020F0502020204030204" pitchFamily="34" charset="0"/>
                <a:ea typeface="Calibri" panose="020F0502020204030204" pitchFamily="34" charset="0"/>
                <a:cs typeface="Arial" panose="020B0604020202020204" pitchFamily="34" charset="0"/>
              </a:rPr>
              <a:t>.</a:t>
            </a:r>
          </a:p>
          <a:p>
            <a:pPr algn="r" rtl="1"/>
            <a:r>
              <a:rPr lang="ar-SA" sz="2400" kern="100" dirty="0">
                <a:effectLst/>
                <a:latin typeface="Calibri" panose="020F0502020204030204" pitchFamily="34" charset="0"/>
                <a:ea typeface="Calibri" panose="020F0502020204030204" pitchFamily="34" charset="0"/>
                <a:cs typeface="Arial" panose="020B0604020202020204" pitchFamily="34" charset="0"/>
              </a:rPr>
              <a:t>إدارة الأصول الرقمية</a:t>
            </a:r>
            <a:r>
              <a:rPr lang="en-US" sz="2400" kern="100" dirty="0">
                <a:effectLst/>
                <a:latin typeface="Calibri" panose="020F0502020204030204" pitchFamily="34" charset="0"/>
                <a:ea typeface="Calibri" panose="020F0502020204030204" pitchFamily="34" charset="0"/>
                <a:cs typeface="Arial" panose="020B0604020202020204" pitchFamily="34" charset="0"/>
              </a:rPr>
              <a:t> </a:t>
            </a:r>
            <a:r>
              <a:rPr lang="ar-IQ" sz="2400" kern="100" dirty="0">
                <a:effectLst/>
                <a:latin typeface="Calibri" panose="020F0502020204030204" pitchFamily="34" charset="0"/>
                <a:ea typeface="Calibri" panose="020F0502020204030204" pitchFamily="34" charset="0"/>
                <a:cs typeface="Arial" panose="020B0604020202020204" pitchFamily="34" charset="0"/>
              </a:rPr>
              <a:t>:</a:t>
            </a:r>
            <a:r>
              <a:rPr lang="ar-SA" sz="2400" kern="100" dirty="0">
                <a:effectLst/>
                <a:latin typeface="Calibri" panose="020F0502020204030204" pitchFamily="34" charset="0"/>
                <a:ea typeface="Calibri" panose="020F0502020204030204" pitchFamily="34" charset="0"/>
                <a:cs typeface="Arial" panose="020B0604020202020204" pitchFamily="34" charset="0"/>
              </a:rPr>
              <a:t>نظام يستخدمه المنظمات لإدارة (مثل: تخزين، استرجاع، تنظيم، أو مشاركة) المحتوى في مكتبة الأصول. لذلك، فإن إدارة الأصول الرقمية هي مكون من مكونات إدارة الحقوق الرقمية. لتجنب العقوبات القانونية، تستخدم إدارة الحقوق الرقمية وسائل تقنية لضمان عدم انتهاك الشركة لحقوق الطبع والنشر عند استخدام المحتوى من مكتبة أصولها</a:t>
            </a:r>
            <a:r>
              <a:rPr lang="en-US" sz="2400" kern="100" dirty="0">
                <a:effectLst/>
                <a:latin typeface="Calibri" panose="020F0502020204030204" pitchFamily="34" charset="0"/>
                <a:ea typeface="Calibri" panose="020F0502020204030204" pitchFamily="34" charset="0"/>
                <a:cs typeface="Arial" panose="020B0604020202020204" pitchFamily="34" charset="0"/>
              </a:rPr>
              <a:t>.  </a:t>
            </a:r>
          </a:p>
          <a:p>
            <a:endParaRPr lang="en-US" dirty="0"/>
          </a:p>
        </p:txBody>
      </p:sp>
    </p:spTree>
    <p:extLst>
      <p:ext uri="{BB962C8B-B14F-4D97-AF65-F5344CB8AC3E}">
        <p14:creationId xmlns:p14="http://schemas.microsoft.com/office/powerpoint/2010/main" val="12896295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BFEB0758-4390-C525-3367-0CF4B0787D79}"/>
              </a:ext>
            </a:extLst>
          </p:cNvPr>
          <p:cNvSpPr>
            <a:spLocks noGrp="1"/>
          </p:cNvSpPr>
          <p:nvPr>
            <p:ph idx="1"/>
          </p:nvPr>
        </p:nvSpPr>
        <p:spPr>
          <a:xfrm>
            <a:off x="-84840" y="238026"/>
            <a:ext cx="12066308" cy="6869783"/>
          </a:xfrm>
        </p:spPr>
        <p:txBody>
          <a:bodyPr>
            <a:normAutofit fontScale="25000" lnSpcReduction="20000"/>
          </a:bodyPr>
          <a:lstStyle/>
          <a:p>
            <a:pPr algn="r" rtl="1"/>
            <a:r>
              <a:rPr lang="ar-SA" sz="9600" b="1" kern="100" dirty="0">
                <a:effectLst/>
                <a:latin typeface="Book Antiqua" panose="02040602050305030304" pitchFamily="18" charset="0"/>
                <a:ea typeface="Calibri" panose="020F0502020204030204" pitchFamily="34" charset="0"/>
                <a:cs typeface="Arial" panose="020B0604020202020204" pitchFamily="34" charset="0"/>
              </a:rPr>
              <a:t>إدارة </a:t>
            </a:r>
            <a:r>
              <a:rPr lang="ar-SA" sz="9600" b="1" kern="100" dirty="0">
                <a:effectLst/>
                <a:latin typeface="Arial Narrow" panose="020B0606020202030204" pitchFamily="34" charset="0"/>
                <a:ea typeface="Calibri" panose="020F0502020204030204" pitchFamily="34" charset="0"/>
                <a:cs typeface="Arial" panose="020B0604020202020204" pitchFamily="34" charset="0"/>
              </a:rPr>
              <a:t>التحكم والهوية. يتم تحديد حقوق الوصول إلى البيانات بواسطة أنظمة إدارة حقوق البيانات</a:t>
            </a:r>
            <a:r>
              <a:rPr lang="en-US" sz="9600" b="1" kern="100" dirty="0">
                <a:effectLst/>
                <a:latin typeface="Arial Narrow" panose="020B0606020202030204" pitchFamily="34" charset="0"/>
                <a:ea typeface="Calibri" panose="020F0502020204030204" pitchFamily="34" charset="0"/>
                <a:cs typeface="Arial" panose="020B0604020202020204" pitchFamily="34" charset="0"/>
              </a:rPr>
              <a:t> </a:t>
            </a:r>
            <a:r>
              <a:rPr lang="ar-SA" sz="9600" b="1" kern="100" dirty="0">
                <a:effectLst/>
                <a:latin typeface="Arial Narrow" panose="020B0606020202030204" pitchFamily="34" charset="0"/>
                <a:ea typeface="Calibri" panose="020F0502020204030204" pitchFamily="34" charset="0"/>
                <a:cs typeface="Arial" panose="020B0604020202020204" pitchFamily="34" charset="0"/>
              </a:rPr>
              <a:t>التطبيق أو الجهاز أو نقطة الوصول المستخدمة من قبل المستخدم أو المستخدمين. يجب على المستخدمين توثيق أنفسهم للوصول إلى المحتوى المقيد. حالة الاستخدام النموذجية ستكون لحماية الوثائق والبريد الإلكتروني شديدي السرية المتبادلين بين عدة أطراف والتي يمكن أن تصل إليها عدة أطراف. يمكن أن تنتهي حقوق الوصول إلى البيانات أو يتم إلغاؤها من قبل مالك البيانات</a:t>
            </a:r>
            <a:r>
              <a:rPr lang="en-US" sz="9600" b="1" kern="100" dirty="0">
                <a:effectLst/>
                <a:latin typeface="Arial Narrow" panose="020B0606020202030204" pitchFamily="34" charset="0"/>
                <a:ea typeface="Calibri" panose="020F0502020204030204" pitchFamily="34" charset="0"/>
                <a:cs typeface="Arial" panose="020B0604020202020204" pitchFamily="34" charset="0"/>
              </a:rPr>
              <a:t>. </a:t>
            </a:r>
            <a:endParaRPr lang="ar-IQ" sz="9600" b="1" kern="100" dirty="0">
              <a:effectLst/>
              <a:latin typeface="Arial Narrow" panose="020B0606020202030204" pitchFamily="34" charset="0"/>
              <a:ea typeface="Calibri" panose="020F0502020204030204" pitchFamily="34" charset="0"/>
              <a:cs typeface="Arial" panose="020B0604020202020204" pitchFamily="34" charset="0"/>
            </a:endParaRPr>
          </a:p>
          <a:p>
            <a:pPr marL="0" marR="0" algn="r" fontAlgn="base">
              <a:lnSpc>
                <a:spcPts val="3750"/>
              </a:lnSpc>
              <a:spcAft>
                <a:spcPts val="800"/>
              </a:spcAft>
              <a:buNone/>
            </a:pPr>
            <a:r>
              <a:rPr lang="ar-SA" sz="9600" b="1" u="sng" kern="100" dirty="0">
                <a:latin typeface="Book Antiqua" panose="02040602050305030304" pitchFamily="18" charset="0"/>
                <a:ea typeface="Calibri" panose="020F0502020204030204" pitchFamily="34" charset="0"/>
                <a:cs typeface="Arial" panose="020B0604020202020204" pitchFamily="34" charset="0"/>
              </a:rPr>
              <a:t>التحديات المتعلقة بالملكية الفكرية في الذكاء الاصطناعي</a:t>
            </a:r>
            <a:endParaRPr lang="en-US" sz="9600" b="1" u="sng" kern="100" dirty="0">
              <a:latin typeface="Book Antiqua" panose="02040602050305030304" pitchFamily="18" charset="0"/>
              <a:ea typeface="Calibri" panose="020F0502020204030204" pitchFamily="34" charset="0"/>
              <a:cs typeface="Arial" panose="020B0604020202020204" pitchFamily="34" charset="0"/>
            </a:endParaRPr>
          </a:p>
          <a:p>
            <a:pPr marL="0" marR="0" algn="r" fontAlgn="base">
              <a:lnSpc>
                <a:spcPct val="115000"/>
              </a:lnSpc>
              <a:spcAft>
                <a:spcPts val="1500"/>
              </a:spcAft>
              <a:buNone/>
            </a:pPr>
            <a:r>
              <a:rPr lang="ar-SA" sz="9600" b="1" kern="100" dirty="0">
                <a:latin typeface="Book Antiqua" panose="02040602050305030304" pitchFamily="18" charset="0"/>
                <a:ea typeface="Calibri" panose="020F0502020204030204" pitchFamily="34" charset="0"/>
                <a:cs typeface="Arial" panose="020B0604020202020204" pitchFamily="34" charset="0"/>
              </a:rPr>
              <a:t>تتسبب التطورات في الذكاء الاصطناعي في عدة تحديات تتعلق بالملكية الفكرية من بين هذه التحديات</a:t>
            </a:r>
            <a:r>
              <a:rPr lang="en-US" sz="9600" b="1" kern="100" dirty="0">
                <a:latin typeface="Book Antiqua" panose="02040602050305030304" pitchFamily="18" charset="0"/>
                <a:ea typeface="Calibri" panose="020F0502020204030204" pitchFamily="34" charset="0"/>
                <a:cs typeface="Arial" panose="020B0604020202020204" pitchFamily="34" charset="0"/>
              </a:rPr>
              <a:t>:</a:t>
            </a:r>
          </a:p>
          <a:p>
            <a:pPr marL="342900" marR="190500" lvl="0" indent="-342900" algn="r" rtl="1" fontAlgn="base">
              <a:lnSpc>
                <a:spcPct val="115000"/>
              </a:lnSpc>
              <a:spcAft>
                <a:spcPts val="800"/>
              </a:spcAft>
              <a:buSzPts val="1000"/>
              <a:buFont typeface="Symbol" panose="05050102010706020507" pitchFamily="18" charset="2"/>
              <a:buChar char=""/>
              <a:tabLst>
                <a:tab pos="457200" algn="l"/>
              </a:tabLst>
            </a:pPr>
            <a:r>
              <a:rPr lang="ar-SA" sz="9600" b="1" kern="100" dirty="0">
                <a:latin typeface="Book Antiqua" panose="02040602050305030304" pitchFamily="18" charset="0"/>
                <a:ea typeface="Calibri" panose="020F0502020204030204" pitchFamily="34" charset="0"/>
                <a:cs typeface="Arial" panose="020B0604020202020204" pitchFamily="34" charset="0"/>
              </a:rPr>
              <a:t>حقوق التأليف والنشر</a:t>
            </a:r>
            <a:r>
              <a:rPr lang="en-US" sz="9600" b="1" kern="100" dirty="0">
                <a:latin typeface="Book Antiqua" panose="02040602050305030304" pitchFamily="18" charset="0"/>
                <a:ea typeface="Calibri" panose="020F0502020204030204" pitchFamily="34" charset="0"/>
                <a:cs typeface="Arial" panose="020B0604020202020204" pitchFamily="34" charset="0"/>
              </a:rPr>
              <a:t>: </a:t>
            </a:r>
            <a:r>
              <a:rPr lang="ar-SA" sz="9600" b="1" kern="100" dirty="0">
                <a:latin typeface="Book Antiqua" panose="02040602050305030304" pitchFamily="18" charset="0"/>
                <a:ea typeface="Calibri" panose="020F0502020204030204" pitchFamily="34" charset="0"/>
                <a:cs typeface="Arial" panose="020B0604020202020204" pitchFamily="34" charset="0"/>
              </a:rPr>
              <a:t>عندما تنتج الأنظمة الذكية أعمالا إبداعية مثل الموسيقى أو الأدب أو الفن يطرح السؤال حول من يجب أن يمتلك حقوق هذه الأعمال هل هي للمطورين الذين أنشأوا النظام أم للشركة التي تملك النظام أم للنظام نفسه</a:t>
            </a:r>
            <a:r>
              <a:rPr lang="ar-IQ" sz="9600" b="1" kern="100" dirty="0">
                <a:latin typeface="Book Antiqua" panose="02040602050305030304" pitchFamily="18" charset="0"/>
                <a:ea typeface="Calibri" panose="020F0502020204030204" pitchFamily="34" charset="0"/>
                <a:cs typeface="Arial" panose="020B0604020202020204" pitchFamily="34" charset="0"/>
              </a:rPr>
              <a:t>,</a:t>
            </a:r>
            <a:r>
              <a:rPr lang="ar-SA" sz="9600" b="1" kern="100" dirty="0">
                <a:latin typeface="Book Antiqua" panose="02040602050305030304" pitchFamily="18" charset="0"/>
                <a:ea typeface="Calibri" panose="020F0502020204030204" pitchFamily="34" charset="0"/>
                <a:cs typeface="Arial" panose="020B0604020202020204" pitchFamily="34" charset="0"/>
              </a:rPr>
              <a:t>التحليل والتعلم</a:t>
            </a:r>
            <a:r>
              <a:rPr lang="en-US" sz="9600" b="1" kern="100" dirty="0">
                <a:latin typeface="Book Antiqua" panose="02040602050305030304" pitchFamily="18" charset="0"/>
                <a:ea typeface="Calibri" panose="020F0502020204030204" pitchFamily="34" charset="0"/>
                <a:cs typeface="Arial" panose="020B0604020202020204" pitchFamily="34" charset="0"/>
              </a:rPr>
              <a:t>: </a:t>
            </a:r>
            <a:r>
              <a:rPr lang="ar-SA" sz="9600" b="1" kern="100" dirty="0">
                <a:latin typeface="Book Antiqua" panose="02040602050305030304" pitchFamily="18" charset="0"/>
                <a:ea typeface="Calibri" panose="020F0502020204030204" pitchFamily="34" charset="0"/>
                <a:cs typeface="Arial" panose="020B0604020202020204" pitchFamily="34" charset="0"/>
              </a:rPr>
              <a:t>تعتمد العديد من أنظمة الذكاء الاصطناعي على تحليل كميات كبيرة من البيانات الموجودة بالفعل. وقد تتضمن هذه البيانات مواد محمية بحقوق النشر. مما يثير أسئلة حول شرعية استخدام هذه المواد بدون إذن</a:t>
            </a:r>
            <a:r>
              <a:rPr lang="ar-IQ" sz="9600" b="1" kern="100" dirty="0">
                <a:latin typeface="Book Antiqua" panose="02040602050305030304" pitchFamily="18" charset="0"/>
                <a:ea typeface="Calibri" panose="020F0502020204030204" pitchFamily="34" charset="0"/>
                <a:cs typeface="Arial" panose="020B0604020202020204" pitchFamily="34" charset="0"/>
              </a:rPr>
              <a:t>,</a:t>
            </a:r>
            <a:r>
              <a:rPr lang="ar-SA" sz="9600" b="1" kern="100" dirty="0">
                <a:latin typeface="Book Antiqua" panose="02040602050305030304" pitchFamily="18" charset="0"/>
                <a:ea typeface="Calibri" panose="020F0502020204030204" pitchFamily="34" charset="0"/>
                <a:cs typeface="Arial" panose="020B0604020202020204" pitchFamily="34" charset="0"/>
              </a:rPr>
              <a:t>براءات الاختراع</a:t>
            </a:r>
            <a:r>
              <a:rPr lang="en-US" sz="9600" b="1" kern="100" dirty="0">
                <a:latin typeface="Book Antiqua" panose="02040602050305030304" pitchFamily="18" charset="0"/>
                <a:ea typeface="Calibri" panose="020F0502020204030204" pitchFamily="34" charset="0"/>
                <a:cs typeface="Arial" panose="020B0604020202020204" pitchFamily="34" charset="0"/>
              </a:rPr>
              <a:t> </a:t>
            </a:r>
            <a:r>
              <a:rPr lang="ar-SA" sz="9600" b="1" kern="100" dirty="0">
                <a:latin typeface="Book Antiqua" panose="02040602050305030304" pitchFamily="18" charset="0"/>
                <a:ea typeface="Calibri" panose="020F0502020204030204" pitchFamily="34" charset="0"/>
                <a:cs typeface="Arial" panose="020B0604020202020204" pitchFamily="34" charset="0"/>
              </a:rPr>
              <a:t>إذا ابتكر نظام ذكاء اصطناعي تقنية جديدة أو طريقة جديدة لحل مشكلة معينة فمن يحق له تسجيل براءة الاختراع؟ هل يعود الحق للمطورين أو للشركة المالكة للنظام أم أن هذه الاختراعات يجب أن تعامل بشكل مختلف</a:t>
            </a:r>
            <a:r>
              <a:rPr lang="en-US" sz="9600" b="1" kern="100" dirty="0">
                <a:latin typeface="Book Antiqua" panose="02040602050305030304" pitchFamily="18" charset="0"/>
                <a:ea typeface="Calibri" panose="020F0502020204030204" pitchFamily="34" charset="0"/>
                <a:cs typeface="Arial" panose="020B0604020202020204" pitchFamily="34" charset="0"/>
              </a:rPr>
              <a:t>.</a:t>
            </a:r>
          </a:p>
          <a:p>
            <a:pPr algn="r" rtl="1">
              <a:buNone/>
            </a:pPr>
            <a:r>
              <a:rPr lang="ar-SA" sz="9600" b="1" kern="100" dirty="0">
                <a:latin typeface="Book Antiqua" panose="02040602050305030304" pitchFamily="18" charset="0"/>
                <a:ea typeface="Calibri" panose="020F0502020204030204" pitchFamily="34" charset="0"/>
                <a:cs typeface="Arial" panose="020B0604020202020204" pitchFamily="34" charset="0"/>
              </a:rPr>
              <a:t>ابتكارات متقدمة</a:t>
            </a:r>
            <a:r>
              <a:rPr lang="en-US" sz="9600" b="1" kern="100" dirty="0">
                <a:latin typeface="Book Antiqua" panose="02040602050305030304" pitchFamily="18" charset="0"/>
                <a:ea typeface="Calibri" panose="020F0502020204030204" pitchFamily="34" charset="0"/>
                <a:cs typeface="Arial" panose="020B0604020202020204" pitchFamily="34" charset="0"/>
              </a:rPr>
              <a:t>: </a:t>
            </a:r>
            <a:r>
              <a:rPr lang="ar-SA" sz="9600" b="1" kern="100" dirty="0">
                <a:latin typeface="Book Antiqua" panose="02040602050305030304" pitchFamily="18" charset="0"/>
                <a:ea typeface="Calibri" panose="020F0502020204030204" pitchFamily="34" charset="0"/>
                <a:cs typeface="Arial" panose="020B0604020202020204" pitchFamily="34" charset="0"/>
              </a:rPr>
              <a:t>يمكن للذكاء الاصطناعي توليد حلول مبتكرة تتجاوز ما يمكن أن يتوصل إليه البشر بمفردهم. وهذا يثير أسئلة حول كيفية تقييم وإدارة هذه الابتكارات ضمن نظام براءات الاختراع التقليدي</a:t>
            </a:r>
            <a:endParaRPr lang="ar-IQ" sz="9600" b="1" kern="100" dirty="0">
              <a:latin typeface="Book Antiqua" panose="02040602050305030304" pitchFamily="18" charset="0"/>
              <a:ea typeface="Calibri" panose="020F0502020204030204" pitchFamily="34" charset="0"/>
              <a:cs typeface="Arial" panose="020B0604020202020204" pitchFamily="34" charset="0"/>
            </a:endParaRPr>
          </a:p>
          <a:p>
            <a:pPr algn="r" rtl="1"/>
            <a:endParaRPr lang="ar-IQ" sz="6000" kern="100" dirty="0">
              <a:effectLst/>
              <a:latin typeface="Book Antiqua" panose="02040602050305030304" pitchFamily="18" charset="0"/>
              <a:ea typeface="Calibri" panose="020F0502020204030204" pitchFamily="34" charset="0"/>
              <a:cs typeface="Arial" panose="020B0604020202020204" pitchFamily="34" charset="0"/>
            </a:endParaRPr>
          </a:p>
          <a:p>
            <a:pPr algn="r" rtl="1"/>
            <a:endParaRPr lang="en-US" sz="6000" kern="100" dirty="0">
              <a:effectLst/>
              <a:latin typeface="Book Antiqua" panose="02040602050305030304" pitchFamily="18"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5903905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أيون">
  <a:themeElements>
    <a:clrScheme name="أيون">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أيون">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أيون">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1145</TotalTime>
  <Words>2027</Words>
  <Application>Microsoft Office PowerPoint</Application>
  <PresentationFormat>شاشة عريضة</PresentationFormat>
  <Paragraphs>71</Paragraphs>
  <Slides>15</Slides>
  <Notes>0</Notes>
  <HiddenSlides>0</HiddenSlides>
  <MMClips>0</MMClips>
  <ScaleCrop>false</ScaleCrop>
  <HeadingPairs>
    <vt:vector size="6" baseType="variant">
      <vt:variant>
        <vt:lpstr>الخطوط المستخدمة</vt:lpstr>
      </vt:variant>
      <vt:variant>
        <vt:i4>8</vt:i4>
      </vt:variant>
      <vt:variant>
        <vt:lpstr>نسق</vt:lpstr>
      </vt:variant>
      <vt:variant>
        <vt:i4>1</vt:i4>
      </vt:variant>
      <vt:variant>
        <vt:lpstr>عناوين الشرائح</vt:lpstr>
      </vt:variant>
      <vt:variant>
        <vt:i4>15</vt:i4>
      </vt:variant>
    </vt:vector>
  </HeadingPairs>
  <TitlesOfParts>
    <vt:vector size="24" baseType="lpstr">
      <vt:lpstr>Arial Narrow</vt:lpstr>
      <vt:lpstr>Book Antiqua</vt:lpstr>
      <vt:lpstr>Calibri</vt:lpstr>
      <vt:lpstr>Century Gothic</vt:lpstr>
      <vt:lpstr>Crimson Pro Semi Bold</vt:lpstr>
      <vt:lpstr>Symbol</vt:lpstr>
      <vt:lpstr>Times New Roman</vt:lpstr>
      <vt:lpstr>Wingdings 3</vt:lpstr>
      <vt:lpstr>أيون</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ali te</dc:creator>
  <cp:lastModifiedBy>ali te</cp:lastModifiedBy>
  <cp:revision>50</cp:revision>
  <dcterms:created xsi:type="dcterms:W3CDTF">2025-05-24T04:04:17Z</dcterms:created>
  <dcterms:modified xsi:type="dcterms:W3CDTF">2025-05-25T06:12:41Z</dcterms:modified>
</cp:coreProperties>
</file>