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5" r:id="rId1"/>
  </p:sld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F6B7E304-F3B5-4875-95A7-4C1C6CB52235}"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F0745-4BAA-48E5-A3FC-F479C2C2FDD5}" type="slidenum">
              <a:rPr lang="en-US" smtClean="0"/>
              <a:t>‹#›</a:t>
            </a:fld>
            <a:endParaRPr lang="en-US"/>
          </a:p>
        </p:txBody>
      </p:sp>
    </p:spTree>
    <p:extLst>
      <p:ext uri="{BB962C8B-B14F-4D97-AF65-F5344CB8AC3E}">
        <p14:creationId xmlns:p14="http://schemas.microsoft.com/office/powerpoint/2010/main" val="371707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6B7E304-F3B5-4875-95A7-4C1C6CB52235}"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F0745-4BAA-48E5-A3FC-F479C2C2FDD5}" type="slidenum">
              <a:rPr lang="en-US" smtClean="0"/>
              <a:t>‹#›</a:t>
            </a:fld>
            <a:endParaRPr lang="en-US"/>
          </a:p>
        </p:txBody>
      </p:sp>
    </p:spTree>
    <p:extLst>
      <p:ext uri="{BB962C8B-B14F-4D97-AF65-F5344CB8AC3E}">
        <p14:creationId xmlns:p14="http://schemas.microsoft.com/office/powerpoint/2010/main" val="49352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ar-SA"/>
              <a:t>انقر لتحرير نمط عنوان الشكل الرئيسي</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F6B7E304-F3B5-4875-95A7-4C1C6CB52235}"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F0745-4BAA-48E5-A3FC-F479C2C2FDD5}" type="slidenum">
              <a:rPr lang="en-US" smtClean="0"/>
              <a:t>‹#›</a:t>
            </a:fld>
            <a:endParaRPr lang="en-US"/>
          </a:p>
        </p:txBody>
      </p:sp>
    </p:spTree>
    <p:extLst>
      <p:ext uri="{BB962C8B-B14F-4D97-AF65-F5344CB8AC3E}">
        <p14:creationId xmlns:p14="http://schemas.microsoft.com/office/powerpoint/2010/main" val="84950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6B7E304-F3B5-4875-95A7-4C1C6CB52235}"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F0745-4BAA-48E5-A3FC-F479C2C2FDD5}" type="slidenum">
              <a:rPr lang="en-US" smtClean="0"/>
              <a:t>‹#›</a:t>
            </a:fld>
            <a:endParaRPr lang="en-US"/>
          </a:p>
        </p:txBody>
      </p:sp>
    </p:spTree>
    <p:extLst>
      <p:ext uri="{BB962C8B-B14F-4D97-AF65-F5344CB8AC3E}">
        <p14:creationId xmlns:p14="http://schemas.microsoft.com/office/powerpoint/2010/main" val="420696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F6B7E304-F3B5-4875-95A7-4C1C6CB52235}"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F0745-4BAA-48E5-A3FC-F479C2C2FDD5}" type="slidenum">
              <a:rPr lang="en-US" smtClean="0"/>
              <a:t>‹#›</a:t>
            </a:fld>
            <a:endParaRPr lang="en-US"/>
          </a:p>
        </p:txBody>
      </p:sp>
    </p:spTree>
    <p:extLst>
      <p:ext uri="{BB962C8B-B14F-4D97-AF65-F5344CB8AC3E}">
        <p14:creationId xmlns:p14="http://schemas.microsoft.com/office/powerpoint/2010/main" val="238763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F6B7E304-F3B5-4875-95A7-4C1C6CB52235}"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F0745-4BAA-48E5-A3FC-F479C2C2FDD5}" type="slidenum">
              <a:rPr lang="en-US" smtClean="0"/>
              <a:t>‹#›</a:t>
            </a:fld>
            <a:endParaRPr lang="en-US"/>
          </a:p>
        </p:txBody>
      </p:sp>
    </p:spTree>
    <p:extLst>
      <p:ext uri="{BB962C8B-B14F-4D97-AF65-F5344CB8AC3E}">
        <p14:creationId xmlns:p14="http://schemas.microsoft.com/office/powerpoint/2010/main" val="9839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45127" y="2507550"/>
            <a:ext cx="5156200" cy="36805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2507550"/>
            <a:ext cx="5181601" cy="36805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F6B7E304-F3B5-4875-95A7-4C1C6CB52235}" type="datetimeFigureOut">
              <a:rPr lang="en-US" smtClean="0"/>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F0745-4BAA-48E5-A3FC-F479C2C2FDD5}" type="slidenum">
              <a:rPr lang="en-US" smtClean="0"/>
              <a:t>‹#›</a:t>
            </a:fld>
            <a:endParaRPr lang="en-US"/>
          </a:p>
        </p:txBody>
      </p:sp>
      <p:sp>
        <p:nvSpPr>
          <p:cNvPr id="10" name="Title 9"/>
          <p:cNvSpPr>
            <a:spLocks noGrp="1"/>
          </p:cNvSpPr>
          <p:nvPr>
            <p:ph type="title"/>
          </p:nvPr>
        </p:nvSpPr>
        <p:spPr/>
        <p:txBody>
          <a:bodyPr/>
          <a:lstStyle/>
          <a:p>
            <a:r>
              <a:rPr lang="ar-SA"/>
              <a:t>انقر لتحرير نمط عنوان الشكل الرئيسي</a:t>
            </a:r>
            <a:endParaRPr lang="en-US" dirty="0"/>
          </a:p>
        </p:txBody>
      </p:sp>
    </p:spTree>
    <p:extLst>
      <p:ext uri="{BB962C8B-B14F-4D97-AF65-F5344CB8AC3E}">
        <p14:creationId xmlns:p14="http://schemas.microsoft.com/office/powerpoint/2010/main" val="252368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B7E304-F3B5-4875-95A7-4C1C6CB52235}" type="datetimeFigureOut">
              <a:rPr lang="en-US" smtClean="0"/>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F0745-4BAA-48E5-A3FC-F479C2C2FDD5}" type="slidenum">
              <a:rPr lang="en-US" smtClean="0"/>
              <a:t>‹#›</a:t>
            </a:fld>
            <a:endParaRPr lang="en-US"/>
          </a:p>
        </p:txBody>
      </p:sp>
      <p:sp>
        <p:nvSpPr>
          <p:cNvPr id="6" name="Title 5"/>
          <p:cNvSpPr>
            <a:spLocks noGrp="1"/>
          </p:cNvSpPr>
          <p:nvPr>
            <p:ph type="title"/>
          </p:nvPr>
        </p:nvSpPr>
        <p:spPr/>
        <p:txBody>
          <a:bodyPr/>
          <a:lstStyle/>
          <a:p>
            <a:r>
              <a:rPr lang="ar-SA"/>
              <a:t>انقر لتحرير نمط عنوان الشكل الرئيسي</a:t>
            </a:r>
            <a:endParaRPr lang="en-US"/>
          </a:p>
        </p:txBody>
      </p:sp>
    </p:spTree>
    <p:extLst>
      <p:ext uri="{BB962C8B-B14F-4D97-AF65-F5344CB8AC3E}">
        <p14:creationId xmlns:p14="http://schemas.microsoft.com/office/powerpoint/2010/main" val="315318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7E304-F3B5-4875-95A7-4C1C6CB52235}" type="datetimeFigureOut">
              <a:rPr lang="en-US" smtClean="0"/>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F0745-4BAA-48E5-A3FC-F479C2C2FDD5}" type="slidenum">
              <a:rPr lang="en-US" smtClean="0"/>
              <a:t>‹#›</a:t>
            </a:fld>
            <a:endParaRPr lang="en-US"/>
          </a:p>
        </p:txBody>
      </p:sp>
    </p:spTree>
    <p:extLst>
      <p:ext uri="{BB962C8B-B14F-4D97-AF65-F5344CB8AC3E}">
        <p14:creationId xmlns:p14="http://schemas.microsoft.com/office/powerpoint/2010/main" val="256909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F6B7E304-F3B5-4875-95A7-4C1C6CB52235}"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F0745-4BAA-48E5-A3FC-F479C2C2FDD5}" type="slidenum">
              <a:rPr lang="en-US" smtClean="0"/>
              <a:t>‹#›</a:t>
            </a:fld>
            <a:endParaRPr lang="en-US"/>
          </a:p>
        </p:txBody>
      </p:sp>
    </p:spTree>
    <p:extLst>
      <p:ext uri="{BB962C8B-B14F-4D97-AF65-F5344CB8AC3E}">
        <p14:creationId xmlns:p14="http://schemas.microsoft.com/office/powerpoint/2010/main" val="402500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ar-SA"/>
              <a:t>انقر لتحرير نمط عنوان الشكل الرئيسي</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F6B7E304-F3B5-4875-95A7-4C1C6CB52235}"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F0745-4BAA-48E5-A3FC-F479C2C2FDD5}" type="slidenum">
              <a:rPr lang="en-US" smtClean="0"/>
              <a:t>‹#›</a:t>
            </a:fld>
            <a:endParaRPr lang="en-US"/>
          </a:p>
        </p:txBody>
      </p:sp>
    </p:spTree>
    <p:extLst>
      <p:ext uri="{BB962C8B-B14F-4D97-AF65-F5344CB8AC3E}">
        <p14:creationId xmlns:p14="http://schemas.microsoft.com/office/powerpoint/2010/main" val="410976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6B7E304-F3B5-4875-95A7-4C1C6CB52235}" type="datetimeFigureOut">
              <a:rPr lang="en-US" smtClean="0"/>
              <a:t>6/3/2025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FF0745-4BAA-48E5-A3FC-F479C2C2FDD5}" type="slidenum">
              <a:rPr lang="en-US" smtClean="0"/>
              <a:t>‹#›</a:t>
            </a:fld>
            <a:endParaRPr lang="en-US"/>
          </a:p>
        </p:txBody>
      </p:sp>
    </p:spTree>
    <p:extLst>
      <p:ext uri="{BB962C8B-B14F-4D97-AF65-F5344CB8AC3E}">
        <p14:creationId xmlns:p14="http://schemas.microsoft.com/office/powerpoint/2010/main" val="325942964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0">
            <a:extLst>
              <a:ext uri="{FF2B5EF4-FFF2-40B4-BE49-F238E27FC236}">
                <a16:creationId xmlns:a16="http://schemas.microsoft.com/office/drawing/2014/main" id="{4EE185A1-D183-B43E-E11F-EAE5E790DB2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3951" y="414779"/>
            <a:ext cx="5048487" cy="5837598"/>
          </a:xfrm>
          <a:prstGeom prst="rect">
            <a:avLst/>
          </a:prstGeom>
          <a:noFill/>
          <a:ln>
            <a:noFill/>
          </a:ln>
        </p:spPr>
      </p:pic>
      <p:sp>
        <p:nvSpPr>
          <p:cNvPr id="4" name="عنصر نائب للمحتوى 3">
            <a:extLst>
              <a:ext uri="{FF2B5EF4-FFF2-40B4-BE49-F238E27FC236}">
                <a16:creationId xmlns:a16="http://schemas.microsoft.com/office/drawing/2014/main" id="{0BD8E335-5F98-31E2-F6AD-5DA9B815F302}"/>
              </a:ext>
            </a:extLst>
          </p:cNvPr>
          <p:cNvSpPr>
            <a:spLocks noGrp="1"/>
          </p:cNvSpPr>
          <p:nvPr>
            <p:ph sz="half" idx="2"/>
          </p:nvPr>
        </p:nvSpPr>
        <p:spPr>
          <a:xfrm>
            <a:off x="6172200" y="339365"/>
            <a:ext cx="5181600" cy="5837598"/>
          </a:xfrm>
        </p:spPr>
        <p:txBody>
          <a:bodyPr>
            <a:normAutofit/>
          </a:bodyPr>
          <a:lstStyle/>
          <a:p>
            <a:pPr algn="ctr"/>
            <a:r>
              <a:rPr lang="ar-SA" sz="3200" b="1" dirty="0">
                <a:effectLst/>
                <a:latin typeface="Calibri" panose="020F0502020204030204" pitchFamily="34" charset="0"/>
                <a:ea typeface="Times New Roman" panose="02020603050405020304" pitchFamily="18" charset="0"/>
                <a:cs typeface="Times New Roman" panose="02020603050405020304" pitchFamily="18" charset="0"/>
              </a:rPr>
              <a:t>متغيرات البيئة </a:t>
            </a:r>
            <a:r>
              <a:rPr lang="ar-IQ" sz="3200" b="1" dirty="0">
                <a:latin typeface="Calibri" panose="020F0502020204030204" pitchFamily="34" charset="0"/>
                <a:ea typeface="Times New Roman" panose="02020603050405020304" pitchFamily="18" charset="0"/>
                <a:cs typeface="Times New Roman" panose="02020603050405020304" pitchFamily="18" charset="0"/>
              </a:rPr>
              <a:t>الدولية </a:t>
            </a:r>
            <a:r>
              <a:rPr lang="ar-SA" sz="3200" b="1" dirty="0">
                <a:effectLst/>
                <a:latin typeface="Calibri" panose="020F0502020204030204" pitchFamily="34" charset="0"/>
                <a:ea typeface="Times New Roman" panose="02020603050405020304" pitchFamily="18" charset="0"/>
                <a:cs typeface="Times New Roman" panose="02020603050405020304" pitchFamily="18" charset="0"/>
              </a:rPr>
              <a:t>الرقمية</a:t>
            </a:r>
            <a:r>
              <a:rPr lang="ar-IQ" sz="3200" b="1"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3200" b="1" dirty="0">
                <a:effectLst/>
                <a:latin typeface="Calibri" panose="020F0502020204030204" pitchFamily="34" charset="0"/>
                <a:ea typeface="Times New Roman" panose="02020603050405020304" pitchFamily="18" charset="0"/>
                <a:cs typeface="Times New Roman" panose="02020603050405020304" pitchFamily="18" charset="0"/>
              </a:rPr>
              <a:t>والنظام الاسري دراسة في تأثير نظرية (الدومينو )</a:t>
            </a:r>
            <a:br>
              <a:rPr lang="en-US" sz="3200" dirty="0">
                <a:effectLst/>
                <a:latin typeface="Calibri" panose="020F0502020204030204" pitchFamily="34" charset="0"/>
                <a:ea typeface="Calibri" panose="020F0502020204030204" pitchFamily="34" charset="0"/>
                <a:cs typeface="Arial" panose="020B0604020202020204" pitchFamily="34" charset="0"/>
              </a:rPr>
            </a:br>
            <a:endParaRPr lang="en-US" sz="3200" dirty="0"/>
          </a:p>
        </p:txBody>
      </p:sp>
      <p:sp>
        <p:nvSpPr>
          <p:cNvPr id="7" name="مربع نص 6">
            <a:extLst>
              <a:ext uri="{FF2B5EF4-FFF2-40B4-BE49-F238E27FC236}">
                <a16:creationId xmlns:a16="http://schemas.microsoft.com/office/drawing/2014/main" id="{7AAB67FB-37C8-14D4-2459-8FA7BF1126C5}"/>
              </a:ext>
            </a:extLst>
          </p:cNvPr>
          <p:cNvSpPr txBox="1"/>
          <p:nvPr/>
        </p:nvSpPr>
        <p:spPr>
          <a:xfrm>
            <a:off x="6721311" y="3012620"/>
            <a:ext cx="4543720" cy="1883657"/>
          </a:xfrm>
          <a:prstGeom prst="rect">
            <a:avLst/>
          </a:prstGeom>
          <a:noFill/>
        </p:spPr>
        <p:txBody>
          <a:bodyPr wrap="square">
            <a:spAutoFit/>
          </a:bodyPr>
          <a:lstStyle/>
          <a:p>
            <a:pPr marL="57150" marR="0" algn="ctr" rtl="1">
              <a:lnSpc>
                <a:spcPct val="115000"/>
              </a:lnSpc>
              <a:spcAft>
                <a:spcPts val="1000"/>
              </a:spcAft>
              <a:buNone/>
            </a:pPr>
            <a:r>
              <a:rPr lang="ar-SA" sz="3200" b="1" dirty="0" err="1">
                <a:effectLst/>
                <a:latin typeface="Calibri" panose="020F0502020204030204" pitchFamily="34" charset="0"/>
                <a:ea typeface="Times New Roman" panose="02020603050405020304" pitchFamily="18" charset="0"/>
                <a:cs typeface="Times New Roman" panose="02020603050405020304" pitchFamily="18" charset="0"/>
              </a:rPr>
              <a:t>م.د</a:t>
            </a:r>
            <a:r>
              <a:rPr lang="ar-SA" sz="3200" b="1" dirty="0">
                <a:effectLst/>
                <a:latin typeface="Calibri" panose="020F0502020204030204" pitchFamily="34" charset="0"/>
                <a:ea typeface="Times New Roman" panose="02020603050405020304" pitchFamily="18" charset="0"/>
                <a:cs typeface="Times New Roman" panose="02020603050405020304" pitchFamily="18" charset="0"/>
              </a:rPr>
              <a:t> اسراء جواد حاتم</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57150" marR="0" algn="ctr" rtl="1">
              <a:lnSpc>
                <a:spcPct val="115000"/>
              </a:lnSpc>
              <a:spcAft>
                <a:spcPts val="1000"/>
              </a:spcAft>
            </a:pPr>
            <a:r>
              <a:rPr lang="ar-SA" sz="3200" b="1" dirty="0">
                <a:effectLst/>
                <a:latin typeface="Calibri" panose="020F0502020204030204" pitchFamily="34" charset="0"/>
                <a:ea typeface="Times New Roman" panose="02020603050405020304" pitchFamily="18" charset="0"/>
                <a:cs typeface="Times New Roman" panose="02020603050405020304" pitchFamily="18" charset="0"/>
              </a:rPr>
              <a:t>مركز المستنصرية للدراسات العربية والدولية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8397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C085C5F0-545B-DAF6-B5E6-C89201ED1DD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339" y="301624"/>
            <a:ext cx="11170763" cy="6268857"/>
          </a:xfrm>
          <a:prstGeom prst="rect">
            <a:avLst/>
          </a:prstGeom>
          <a:noFill/>
          <a:ln>
            <a:noFill/>
          </a:ln>
        </p:spPr>
      </p:pic>
    </p:spTree>
    <p:extLst>
      <p:ext uri="{BB962C8B-B14F-4D97-AF65-F5344CB8AC3E}">
        <p14:creationId xmlns:p14="http://schemas.microsoft.com/office/powerpoint/2010/main" val="26293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13E2B20E-50F0-A445-0F6C-6E67D3841F4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76" y="65987"/>
            <a:ext cx="6239436" cy="6684437"/>
          </a:xfrm>
          <a:prstGeom prst="rect">
            <a:avLst/>
          </a:prstGeom>
          <a:noFill/>
          <a:ln>
            <a:noFill/>
          </a:ln>
        </p:spPr>
      </p:pic>
      <p:sp>
        <p:nvSpPr>
          <p:cNvPr id="4" name="عنصر نائب للمحتوى 3">
            <a:extLst>
              <a:ext uri="{FF2B5EF4-FFF2-40B4-BE49-F238E27FC236}">
                <a16:creationId xmlns:a16="http://schemas.microsoft.com/office/drawing/2014/main" id="{49599D7D-6BE5-7062-323C-72313EAB5E7B}"/>
              </a:ext>
            </a:extLst>
          </p:cNvPr>
          <p:cNvSpPr>
            <a:spLocks noGrp="1"/>
          </p:cNvSpPr>
          <p:nvPr>
            <p:ph sz="half" idx="2"/>
          </p:nvPr>
        </p:nvSpPr>
        <p:spPr>
          <a:xfrm>
            <a:off x="6479358" y="65988"/>
            <a:ext cx="5303067" cy="6563412"/>
          </a:xfrm>
        </p:spPr>
        <p:txBody>
          <a:bodyPr/>
          <a:lstStyle/>
          <a:p>
            <a:pPr marL="0" marR="0" algn="r" rtl="1">
              <a:lnSpc>
                <a:spcPct val="115000"/>
              </a:lnSpc>
              <a:spcAft>
                <a:spcPts val="800"/>
              </a:spcAft>
              <a:buNone/>
            </a:pPr>
            <a:r>
              <a:rPr lang="ar-SA" sz="1800" b="1" i="1" u="sng" kern="100" dirty="0">
                <a:effectLst/>
                <a:latin typeface="Calibri" panose="020F0502020204030204" pitchFamily="34" charset="0"/>
                <a:ea typeface="Calibri" panose="020F0502020204030204" pitchFamily="34" charset="0"/>
                <a:cs typeface="Simplified Arabic" panose="02020603050405020304" pitchFamily="18" charset="-78"/>
              </a:rPr>
              <a:t>نظرية الدومينو وانعكاساته على النظام الاسري في البيئة الرقمية </a:t>
            </a:r>
            <a:r>
              <a:rPr lang="ar-SA" sz="1800" kern="1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800"/>
              </a:spcAft>
              <a:buNone/>
            </a:pPr>
            <a:r>
              <a:rPr lang="en-US" sz="1800" kern="100" dirty="0">
                <a:effectLst/>
                <a:latin typeface="Simplified Arabic" panose="02020603050405020304" pitchFamily="18" charset="-78"/>
                <a:ea typeface="Calibri" panose="020F0502020204030204" pitchFamily="34" charset="0"/>
                <a:cs typeface="Arial" panose="020B0604020202020204" pitchFamily="34" charset="0"/>
              </a:rPr>
              <a:t>   </a:t>
            </a:r>
            <a:r>
              <a:rPr lang="ar-SA" sz="1800" kern="100" dirty="0">
                <a:effectLst/>
                <a:latin typeface="Simplified Arabic" panose="02020603050405020304" pitchFamily="18" charset="-78"/>
                <a:ea typeface="Calibri" panose="020F0502020204030204" pitchFamily="34" charset="0"/>
                <a:cs typeface="Arial" panose="020B0604020202020204" pitchFamily="34" charset="0"/>
              </a:rPr>
              <a:t>   </a:t>
            </a:r>
            <a:r>
              <a:rPr lang="ar-SA" sz="2000" kern="100" dirty="0">
                <a:effectLst/>
                <a:latin typeface="Simplified Arabic" panose="02020603050405020304" pitchFamily="18" charset="-78"/>
                <a:ea typeface="Calibri" panose="020F0502020204030204" pitchFamily="34" charset="0"/>
                <a:cs typeface="Arial" panose="020B0604020202020204" pitchFamily="34" charset="0"/>
              </a:rPr>
              <a:t>ان التفاعلات السائدة في النظام الدولي يتم تفسرها وفق الطروحات الفكرية التي تتوزع بين (الواقعية ,الليبرالية ,نظرية التأثيرات المتتالية او نظرية الدومينو  ) ,اول من طرح  أفكار نظرية الدومينو الرئيس الأمريكي ( دوايت أيزنهاور) في خمسينيات القرن العشرين, ما أسماه "مبدأ الدومينو </a:t>
            </a:r>
            <a:r>
              <a:rPr lang="ar-IQ" sz="2000" kern="100" dirty="0">
                <a:effectLst/>
                <a:latin typeface="Calibri" panose="020F0502020204030204" pitchFamily="34" charset="0"/>
                <a:ea typeface="Calibri" panose="020F0502020204030204" pitchFamily="34" charset="0"/>
                <a:cs typeface="Simplified Arabic" panose="02020603050405020304" pitchFamily="18" charset="-78"/>
              </a:rPr>
              <a:t>المتهاوي" </a:t>
            </a:r>
            <a:r>
              <a:rPr lang="ar-SA" sz="2000" kern="100" dirty="0">
                <a:effectLst/>
                <a:latin typeface="Calibri" panose="020F0502020204030204" pitchFamily="34" charset="0"/>
                <a:ea typeface="Calibri" panose="020F0502020204030204" pitchFamily="34" charset="0"/>
                <a:cs typeface="Simplified Arabic" panose="02020603050405020304" pitchFamily="18" charset="-78"/>
              </a:rPr>
              <a:t>للسياسة الخارجية الامريكية واصفا انتشار الشيوعية في العالم آنذاك "لديك صف من الدومينو مُعد، تسقط الأول، وما سيحدث للأخير هو اليقين بأنه سيسقط بسرعة كبيرة," لذا يمكنك أن تشهد بداية تفكك سيكون له أعمق التأثيرات,"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a:buNone/>
            </a:pPr>
            <a:r>
              <a:rPr lang="ar-SA" sz="2000" kern="100" dirty="0">
                <a:effectLst/>
                <a:ea typeface="Calibri" panose="020F0502020204030204" pitchFamily="34" charset="0"/>
                <a:cs typeface="Simplified Arabic" panose="02020603050405020304" pitchFamily="18" charset="-78"/>
              </a:rPr>
              <a:t>  تأثير الدومينات التي وصفها أيزنهاور هي الدول، والعنصر المعدي الذي حملته هو الميزات السياسية والاقتصادية للشيوعية, على وجه الخصوص كان مبدأ الدومينو المتهاوي لأيزنهاور يشير إلى تحالف الدول مع الاتحاد السوفيتي مقابل الولايات المتحدة الامريكية</a:t>
            </a:r>
            <a:endParaRPr lang="en-US" sz="2000" dirty="0"/>
          </a:p>
        </p:txBody>
      </p:sp>
    </p:spTree>
    <p:extLst>
      <p:ext uri="{BB962C8B-B14F-4D97-AF65-F5344CB8AC3E}">
        <p14:creationId xmlns:p14="http://schemas.microsoft.com/office/powerpoint/2010/main" val="147051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id="{DFDFD659-1B52-BC1B-16C8-B702F47A8321}"/>
              </a:ext>
            </a:extLst>
          </p:cNvPr>
          <p:cNvSpPr>
            <a:spLocks noGrp="1"/>
          </p:cNvSpPr>
          <p:nvPr>
            <p:ph sz="half" idx="1"/>
          </p:nvPr>
        </p:nvSpPr>
        <p:spPr>
          <a:xfrm>
            <a:off x="518474" y="386499"/>
            <a:ext cx="11006579" cy="6542203"/>
          </a:xfrm>
        </p:spPr>
        <p:txBody>
          <a:bodyPr>
            <a:normAutofit/>
          </a:bodyPr>
          <a:lstStyle/>
          <a:p>
            <a:pPr marL="0" marR="0" algn="r" rtl="1">
              <a:spcAft>
                <a:spcPts val="1500"/>
              </a:spcAft>
              <a:buNone/>
            </a:pPr>
            <a:r>
              <a:rPr lang="ar-SA" sz="2000" b="1" u="sng" kern="100"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rPr>
              <a:t>تأثير نظرية الدومينو الهيكلي والوظيفي للنظام الاسري </a:t>
            </a:r>
            <a:r>
              <a:rPr lang="ar-SA" sz="2000" kern="100" dirty="0">
                <a:effectLst/>
                <a:latin typeface="Calibri" panose="020F0502020204030204" pitchFamily="34" charset="0"/>
                <a:ea typeface="Calibri" panose="020F0502020204030204" pitchFamily="34" charset="0"/>
                <a:cs typeface="Simplified Arabic" panose="02020603050405020304" pitchFamily="18" charset="-78"/>
              </a:rPr>
              <a:t>  </a:t>
            </a:r>
            <a:r>
              <a:rPr lang="ar-SA" sz="2400" kern="100" dirty="0">
                <a:effectLst/>
                <a:latin typeface="Calibri" panose="020F0502020204030204" pitchFamily="34" charset="0"/>
                <a:ea typeface="Calibri" panose="020F0502020204030204" pitchFamily="34" charset="0"/>
                <a:cs typeface="Simplified Arabic" panose="02020603050405020304" pitchFamily="18" charset="-78"/>
              </a:rPr>
              <a:t>النظام الاسري نظام يعتمد على ديناميكية التفاعلات الاسرية المنتظمة وفق الأدوار الاسرية على مبدأ الترابط بين العناصر الهيكلية والوظيفية وان أي تغير في عنصر واحد يولد سلسلة من التغيرات المتتالية مما يساهم في تفكك وانهيار المنظومة الاسرية حسب طبيعة المحفز(مثل قطع الدومينو),ويعاني النظام الاسري من سطوت التقنيات الرقمية التي فرضت استسلام الافراد دون مقاومة لتتحكم في زمام الأمور ومن المفارقات المهمة هو ان تنهار النظم الاسرية في اكثر العصور تقدما وانفتاحا .</a:t>
            </a:r>
            <a:endParaRPr lang="en-US" sz="2400" kern="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r" rtl="1">
              <a:spcAft>
                <a:spcPts val="1500"/>
              </a:spcAft>
              <a:buNone/>
            </a:pPr>
            <a:r>
              <a:rPr lang="en-US" sz="2400" dirty="0">
                <a:effectLst/>
                <a:ea typeface="Calibri" panose="020F0502020204030204" pitchFamily="34" charset="0"/>
                <a:cs typeface="Simplified Arabic" panose="02020603050405020304" pitchFamily="18" charset="-78"/>
              </a:rPr>
              <a:t>  </a:t>
            </a:r>
            <a:r>
              <a:rPr lang="ar-SA" sz="2400" dirty="0">
                <a:effectLst/>
                <a:ea typeface="Calibri" panose="020F0502020204030204" pitchFamily="34" charset="0"/>
                <a:cs typeface="Simplified Arabic" panose="02020603050405020304" pitchFamily="18" charset="-78"/>
              </a:rPr>
              <a:t>يواجه</a:t>
            </a:r>
            <a:r>
              <a:rPr lang="ar-IQ" sz="2400" dirty="0">
                <a:effectLst/>
                <a:ea typeface="Calibri" panose="020F0502020204030204" pitchFamily="34" charset="0"/>
                <a:cs typeface="Simplified Arabic" panose="02020603050405020304" pitchFamily="18" charset="-78"/>
              </a:rPr>
              <a:t> النظام الأسري في العصر الرقمي تغيرات هيكلية غير مسبوقة </a:t>
            </a:r>
            <a:r>
              <a:rPr lang="ar-IQ" sz="2400" kern="100" dirty="0">
                <a:effectLst/>
                <a:ea typeface="Calibri" panose="020F0502020204030204" pitchFamily="34" charset="0"/>
                <a:cs typeface="Simplified Arabic" panose="02020603050405020304" pitchFamily="18" charset="-78"/>
              </a:rPr>
              <a:t>ساهمت في تغيير طبيعة التفاعلات </a:t>
            </a:r>
            <a:r>
              <a:rPr lang="ar-SA" sz="2400" dirty="0">
                <a:effectLst/>
                <a:ea typeface="Calibri" panose="020F0502020204030204" pitchFamily="34" charset="0"/>
                <a:cs typeface="Simplified Arabic" panose="02020603050405020304" pitchFamily="18" charset="-78"/>
              </a:rPr>
              <a:t>السائدة بين افرادها وفق مبدأ (التفاعل التسلسلي ) المعتمد على التفاعل المهم للحدث على الظروف الأولى المحيطة له والظواهر ذات الترابطات والتأثيرات المتبادلة والمتواترة التي تنجم عن حدث أول، قد يكون بسيطا في حد ذاته</a:t>
            </a:r>
            <a:r>
              <a:rPr lang="ar-IQ" sz="2400" dirty="0">
                <a:effectLst/>
                <a:ea typeface="Calibri" panose="020F0502020204030204" pitchFamily="34" charset="0"/>
                <a:cs typeface="Simplified Arabic" panose="02020603050405020304" pitchFamily="18" charset="-78"/>
              </a:rPr>
              <a:t> </a:t>
            </a:r>
            <a:r>
              <a:rPr lang="ar-SA" sz="2400" dirty="0">
                <a:effectLst/>
                <a:ea typeface="Calibri" panose="020F0502020204030204" pitchFamily="34" charset="0"/>
                <a:cs typeface="Simplified Arabic" panose="02020603050405020304" pitchFamily="18" charset="-78"/>
              </a:rPr>
              <a:t>لكنه يولد سلسلة متتابعة من النتائج والتطورات المتتالية والتي يفوق حجمها بمراحل حدث البداية، وبشكل قد لا يتوقعه أحد، وفي أماكن أبعد ما يكون عن التوقع</a:t>
            </a:r>
            <a:r>
              <a:rPr lang="ar-IQ" sz="2400" dirty="0">
                <a:effectLst/>
                <a:ea typeface="Calibri" panose="020F0502020204030204" pitchFamily="34" charset="0"/>
                <a:cs typeface="Simplified Arabic" panose="02020603050405020304" pitchFamily="18" charset="-78"/>
              </a:rPr>
              <a:t>.</a:t>
            </a:r>
            <a:endParaRPr lang="en-US" sz="2400" dirty="0">
              <a:effectLst/>
              <a:ea typeface="Calibri" panose="020F0502020204030204" pitchFamily="34" charset="0"/>
              <a:cs typeface="Simplified Arabic" panose="02020603050405020304" pitchFamily="18" charset="-78"/>
            </a:endParaRPr>
          </a:p>
          <a:p>
            <a:pPr marL="0" marR="0" algn="r" rtl="1">
              <a:spcAft>
                <a:spcPts val="1500"/>
              </a:spcAft>
              <a:buNone/>
            </a:pPr>
            <a:r>
              <a:rPr lang="ar-SA" sz="2400" dirty="0">
                <a:effectLst/>
                <a:ea typeface="Calibri" panose="020F0502020204030204" pitchFamily="34" charset="0"/>
                <a:cs typeface="Simplified Arabic" panose="02020603050405020304" pitchFamily="18" charset="-78"/>
              </a:rPr>
              <a:t>الامر الذي ينطبق على التفاعلات الاسرية التي تأثرت بالحدث الأول المتمثل بالتربية الاسرية التي انتقلت من التربية التقليدية المستندة على أداء الوظائف الاسرية من الانجاب وزرع القيم والرعاية الى اسرة افتراضية تقوم على التواصل الافتراضي تفتقر للخصوصية والأمان الرقمي تقوم على تهاوي متسلسل للوظائف الاسرية </a:t>
            </a:r>
            <a:r>
              <a:rPr lang="ar-SA" sz="2400" kern="100" dirty="0">
                <a:effectLst/>
                <a:ea typeface="Calibri" panose="020F0502020204030204" pitchFamily="34" charset="0"/>
                <a:cs typeface="Simplified Arabic" panose="02020603050405020304" pitchFamily="18" charset="-78"/>
              </a:rPr>
              <a:t>فسلوك النظام المتحرك</a:t>
            </a:r>
            <a:r>
              <a:rPr lang="ar-SA" sz="2400" dirty="0">
                <a:effectLst/>
                <a:ea typeface="Calibri" panose="020F0502020204030204" pitchFamily="34" charset="0"/>
                <a:cs typeface="Simplified Arabic" panose="02020603050405020304" pitchFamily="18" charset="-78"/>
              </a:rPr>
              <a:t> يعتمد</a:t>
            </a:r>
            <a:r>
              <a:rPr lang="ar-SA" sz="2400" kern="100" dirty="0">
                <a:effectLst/>
                <a:ea typeface="Calibri" panose="020F0502020204030204" pitchFamily="34" charset="0"/>
                <a:cs typeface="Simplified Arabic" panose="02020603050405020304" pitchFamily="18" charset="-78"/>
              </a:rPr>
              <a:t> على فروقات بسيطة في مراحله الأولى لينتقل لأحداث اثار جسمية الامر الذي تجسد في التفاعلات الاسرية </a:t>
            </a:r>
            <a:r>
              <a:rPr lang="en-US" sz="2400" dirty="0">
                <a:effectLst/>
                <a:latin typeface="Simplified Arabic" panose="02020603050405020304" pitchFamily="18" charset="-78"/>
                <a:ea typeface="Arial" panose="020B0604020202020204" pitchFamily="34" charset="0"/>
              </a:rPr>
              <a:t>(</a:t>
            </a:r>
            <a:endParaRPr lang="en-US" sz="2400" dirty="0"/>
          </a:p>
        </p:txBody>
      </p:sp>
    </p:spTree>
    <p:extLst>
      <p:ext uri="{BB962C8B-B14F-4D97-AF65-F5344CB8AC3E}">
        <p14:creationId xmlns:p14="http://schemas.microsoft.com/office/powerpoint/2010/main" val="312887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a:extLst>
              <a:ext uri="{FF2B5EF4-FFF2-40B4-BE49-F238E27FC236}">
                <a16:creationId xmlns:a16="http://schemas.microsoft.com/office/drawing/2014/main" id="{5501164B-6538-8F1C-7BAD-DD99E129928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122" y="320511"/>
            <a:ext cx="5906678" cy="6363092"/>
          </a:xfrm>
        </p:spPr>
      </p:pic>
      <p:sp>
        <p:nvSpPr>
          <p:cNvPr id="4" name="عنصر نائب للمحتوى 3">
            <a:extLst>
              <a:ext uri="{FF2B5EF4-FFF2-40B4-BE49-F238E27FC236}">
                <a16:creationId xmlns:a16="http://schemas.microsoft.com/office/drawing/2014/main" id="{47DA135B-47F5-0054-E233-F5124F503361}"/>
              </a:ext>
            </a:extLst>
          </p:cNvPr>
          <p:cNvSpPr>
            <a:spLocks noGrp="1"/>
          </p:cNvSpPr>
          <p:nvPr>
            <p:ph sz="half" idx="2"/>
          </p:nvPr>
        </p:nvSpPr>
        <p:spPr>
          <a:xfrm>
            <a:off x="6172199" y="207390"/>
            <a:ext cx="5818695" cy="6650610"/>
          </a:xfrm>
        </p:spPr>
        <p:txBody>
          <a:bodyPr>
            <a:normAutofit fontScale="85000" lnSpcReduction="20000"/>
          </a:bodyPr>
          <a:lstStyle/>
          <a:p>
            <a:pPr marL="171450" marR="0" algn="r" rtl="1">
              <a:lnSpc>
                <a:spcPct val="115000"/>
              </a:lnSpc>
              <a:spcAft>
                <a:spcPts val="1000"/>
              </a:spcAft>
              <a:buNone/>
            </a:pPr>
            <a:r>
              <a:rPr lang="ar-SA" sz="2200" b="1" u="sng" dirty="0">
                <a:effectLst/>
                <a:latin typeface="Calibri" panose="020F0502020204030204" pitchFamily="34" charset="0"/>
                <a:ea typeface="Calibri" panose="020F0502020204030204" pitchFamily="34" charset="0"/>
                <a:cs typeface="Simplified Arabic" panose="02020603050405020304" pitchFamily="18" charset="-78"/>
              </a:rPr>
              <a:t>التفاعلات الاسرية :- </a:t>
            </a:r>
            <a:r>
              <a:rPr lang="ar-SA" sz="2200" dirty="0">
                <a:effectLst/>
                <a:latin typeface="Calibri" panose="020F0502020204030204" pitchFamily="34" charset="0"/>
                <a:ea typeface="Calibri" panose="020F0502020204030204" pitchFamily="34" charset="0"/>
                <a:cs typeface="Simplified Arabic" panose="02020603050405020304" pitchFamily="18" charset="-78"/>
              </a:rPr>
              <a:t>تمثل المحفز الأول لديناميكية</a:t>
            </a:r>
            <a:r>
              <a:rPr lang="en-US" sz="2200" dirty="0">
                <a:effectLst/>
                <a:latin typeface="Calibri" panose="020F0502020204030204" pitchFamily="34" charset="0"/>
                <a:ea typeface="Calibri" panose="020F0502020204030204" pitchFamily="34" charset="0"/>
                <a:cs typeface="Simplified Arabic" panose="02020603050405020304" pitchFamily="18" charset="-78"/>
              </a:rPr>
              <a:t> </a:t>
            </a:r>
            <a:r>
              <a:rPr lang="ar-SA" sz="2200" dirty="0">
                <a:effectLst/>
                <a:latin typeface="Calibri" panose="020F0502020204030204" pitchFamily="34" charset="0"/>
                <a:ea typeface="Calibri" panose="020F0502020204030204" pitchFamily="34" charset="0"/>
                <a:cs typeface="Simplified Arabic" panose="02020603050405020304" pitchFamily="18" charset="-78"/>
              </a:rPr>
              <a:t>النظام الاسر</a:t>
            </a:r>
            <a:r>
              <a:rPr lang="ar-IQ" sz="2200" dirty="0">
                <a:latin typeface="Calibri" panose="020F0502020204030204" pitchFamily="34" charset="0"/>
                <a:ea typeface="Calibri" panose="020F0502020204030204" pitchFamily="34" charset="0"/>
                <a:cs typeface="Simplified Arabic" panose="02020603050405020304" pitchFamily="18" charset="-78"/>
              </a:rPr>
              <a:t>ي </a:t>
            </a:r>
            <a:r>
              <a:rPr lang="ar-SA" sz="2200" dirty="0">
                <a:effectLst/>
                <a:latin typeface="Calibri" panose="020F0502020204030204" pitchFamily="34" charset="0"/>
                <a:ea typeface="Calibri" panose="020F0502020204030204" pitchFamily="34" charset="0"/>
                <a:cs typeface="Simplified Arabic" panose="02020603050405020304" pitchFamily="18" charset="-78"/>
              </a:rPr>
              <a:t>وفق سلسلة المتغيرات الافتراضية المتتالية والتي تتمثل بما يأتي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ar-SA" sz="2200" b="1" u="sng"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1- التربية الرقمية :- </a:t>
            </a:r>
            <a:r>
              <a:rPr lang="ar-SA" sz="2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تهدف الاسر الى القيام بوظائف عديدة بدءا من الانجاب وصولا الى بناء الفرد الواعي </a:t>
            </a:r>
            <a:r>
              <a:rPr lang="ar-IQ" sz="2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p>
          <a:p>
            <a:pPr marL="0" marR="0" indent="0" algn="r" rtl="1">
              <a:lnSpc>
                <a:spcPct val="115000"/>
              </a:lnSpc>
              <a:spcAft>
                <a:spcPts val="1000"/>
              </a:spcAft>
              <a:buNone/>
            </a:pPr>
            <a:r>
              <a:rPr lang="ar-SA" sz="2200" b="1" u="sng" dirty="0">
                <a:solidFill>
                  <a:srgbClr val="000000"/>
                </a:solidFill>
                <a:effectLst/>
                <a:ea typeface="Calibri" panose="020F0502020204030204" pitchFamily="34" charset="0"/>
                <a:cs typeface="Simplified Arabic" panose="02020603050405020304" pitchFamily="18" charset="-78"/>
              </a:rPr>
              <a:t> وظيفة الانجاب</a:t>
            </a:r>
            <a:r>
              <a:rPr lang="ar-SA" sz="2200" dirty="0">
                <a:solidFill>
                  <a:srgbClr val="000000"/>
                </a:solidFill>
                <a:effectLst/>
                <a:ea typeface="Calibri" panose="020F0502020204030204" pitchFamily="34" charset="0"/>
                <a:cs typeface="Simplified Arabic" panose="02020603050405020304" pitchFamily="18" charset="-78"/>
              </a:rPr>
              <a:t>:- طالما سعى الإباء لبناء نظام اسري يقوم على تعزيز قيم توفر للأبناء الحماية من الآفات المجتمعية  بدءا من وظيفة الانجاب التي قد تعاني بعض الاسر من عدم المقدرة على تحقيقها فيعمدون الى الوساطة الرقمية لتنظيم عملية التبني او الامومة البديلة ,من خلال تنظيم العلاقات الاسرية مع الإباء والامهات البيولوجيين بدل من اللجوء الى الوكالات المتخصصة في هذا المجال , ولتسهيل المطابقة يقوم الآباء المقصودون والبديلات بنشر إعلانات، وتصنيف المرشحين، والتواصل مع المرشحين المرغوب فيهم أو الرد عليهم، وتقديم خدمات الملف الجيني </a:t>
            </a:r>
            <a:r>
              <a:rPr lang="ar-IQ" sz="2200" dirty="0">
                <a:solidFill>
                  <a:srgbClr val="000000"/>
                </a:solidFill>
                <a:effectLst/>
                <a:ea typeface="Calibri" panose="020F0502020204030204" pitchFamily="34" charset="0"/>
                <a:cs typeface="Simplified Arabic" panose="02020603050405020304" pitchFamily="18" charset="-78"/>
              </a:rPr>
              <a:t>.</a:t>
            </a:r>
          </a:p>
          <a:p>
            <a:pPr marL="0" marR="0" indent="0" algn="r" rtl="1">
              <a:lnSpc>
                <a:spcPct val="115000"/>
              </a:lnSpc>
              <a:spcAft>
                <a:spcPts val="1000"/>
              </a:spcAft>
              <a:buNone/>
            </a:pPr>
            <a:r>
              <a:rPr lang="ar-SA" sz="2200" b="1" u="sng" dirty="0">
                <a:solidFill>
                  <a:srgbClr val="000000"/>
                </a:solidFill>
                <a:effectLst/>
                <a:ea typeface="Calibri" panose="020F0502020204030204" pitchFamily="34" charset="0"/>
                <a:cs typeface="Simplified Arabic" panose="02020603050405020304" pitchFamily="18" charset="-78"/>
              </a:rPr>
              <a:t>وظيفة التربية </a:t>
            </a:r>
            <a:r>
              <a:rPr lang="ar-SA" sz="2200" dirty="0">
                <a:solidFill>
                  <a:srgbClr val="000000"/>
                </a:solidFill>
                <a:effectLst/>
                <a:ea typeface="Calibri" panose="020F0502020204030204" pitchFamily="34" charset="0"/>
                <a:cs typeface="Simplified Arabic" panose="02020603050405020304" pitchFamily="18" charset="-78"/>
              </a:rPr>
              <a:t>:-</a:t>
            </a:r>
            <a:r>
              <a:rPr lang="ar-IQ" sz="2200" dirty="0">
                <a:solidFill>
                  <a:srgbClr val="000000"/>
                </a:solidFill>
                <a:effectLst/>
                <a:ea typeface="Calibri" panose="020F0502020204030204" pitchFamily="34" charset="0"/>
                <a:cs typeface="Simplified Arabic" panose="02020603050405020304" pitchFamily="18" charset="-78"/>
              </a:rPr>
              <a:t> وظيفة التربية الاسرية تعبر عن الاعمال التي تمثل كيانات تنظيمية </a:t>
            </a:r>
            <a:r>
              <a:rPr lang="ar-IQ" sz="2200" dirty="0" err="1">
                <a:solidFill>
                  <a:srgbClr val="000000"/>
                </a:solidFill>
                <a:effectLst/>
                <a:ea typeface="Calibri" panose="020F0502020204030204" pitchFamily="34" charset="0"/>
                <a:cs typeface="Simplified Arabic" panose="02020603050405020304" pitchFamily="18" charset="-78"/>
              </a:rPr>
              <a:t>والصله</a:t>
            </a:r>
            <a:r>
              <a:rPr lang="ar-IQ" sz="2200" dirty="0">
                <a:solidFill>
                  <a:srgbClr val="000000"/>
                </a:solidFill>
                <a:effectLst/>
                <a:ea typeface="Calibri" panose="020F0502020204030204" pitchFamily="34" charset="0"/>
                <a:cs typeface="Simplified Arabic" panose="02020603050405020304" pitchFamily="18" charset="-78"/>
              </a:rPr>
              <a:t> بين العمل وصاحبه وثيقة جدا حيث نسب تربية الأبناء للإباء وينتمي الى ترسيم مفهوم واحد(بناء الفرد)و</a:t>
            </a:r>
            <a:r>
              <a:rPr lang="ar-SA" sz="2200" dirty="0">
                <a:solidFill>
                  <a:srgbClr val="000000"/>
                </a:solidFill>
                <a:effectLst/>
                <a:ea typeface="Calibri" panose="020F0502020204030204" pitchFamily="34" charset="0"/>
                <a:cs typeface="Simplified Arabic" panose="02020603050405020304" pitchFamily="18" charset="-78"/>
              </a:rPr>
              <a:t>مع وجود التكنولوجيا الرقمية </a:t>
            </a:r>
            <a:r>
              <a:rPr lang="ar-SA" sz="2200" dirty="0" err="1">
                <a:solidFill>
                  <a:srgbClr val="000000"/>
                </a:solidFill>
                <a:effectLst/>
                <a:ea typeface="Calibri" panose="020F0502020204030204" pitchFamily="34" charset="0"/>
                <a:cs typeface="Simplified Arabic" panose="02020603050405020304" pitchFamily="18" charset="-78"/>
              </a:rPr>
              <a:t>بدءت</a:t>
            </a:r>
            <a:r>
              <a:rPr lang="ar-SA" sz="2200" dirty="0">
                <a:solidFill>
                  <a:srgbClr val="000000"/>
                </a:solidFill>
                <a:effectLst/>
                <a:ea typeface="Calibri" panose="020F0502020204030204" pitchFamily="34" charset="0"/>
                <a:cs typeface="Simplified Arabic" panose="02020603050405020304" pitchFamily="18" charset="-78"/>
              </a:rPr>
              <a:t> الاسر تخضع لما يعرف بسياسة المكان الرقمي الخاضع لتحقيق مبدأ (إعادة تجانس المكان من خلال تمزيق المكان ) وتحويله الى قطع صغيرة مما يجعل البيئة الرقمية حاوية للسلطة الابوية وتعيد تنظيم الاطار التي تظهر من خلاله </a:t>
            </a:r>
            <a:r>
              <a:rPr lang="ar-IQ" sz="2200" dirty="0">
                <a:solidFill>
                  <a:srgbClr val="000000"/>
                </a:solidFill>
                <a:effectLst/>
                <a:ea typeface="Calibri" panose="020F0502020204030204" pitchFamily="34" charset="0"/>
                <a:cs typeface="Simplified Arabic" panose="02020603050405020304" pitchFamily="18" charset="-78"/>
              </a:rPr>
              <a:t>.</a:t>
            </a:r>
          </a:p>
          <a:p>
            <a:pPr marL="0" marR="0" algn="r" rtl="1">
              <a:lnSpc>
                <a:spcPct val="115000"/>
              </a:lnSpc>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95032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AF0C17E-63D6-C5C7-C0B9-E473DE812821}"/>
              </a:ext>
            </a:extLst>
          </p:cNvPr>
          <p:cNvSpPr>
            <a:spLocks noGrp="1"/>
          </p:cNvSpPr>
          <p:nvPr>
            <p:ph idx="1"/>
          </p:nvPr>
        </p:nvSpPr>
        <p:spPr>
          <a:xfrm>
            <a:off x="367645" y="348792"/>
            <a:ext cx="11491275" cy="6268824"/>
          </a:xfrm>
        </p:spPr>
        <p:txBody>
          <a:bodyPr>
            <a:normAutofit/>
          </a:bodyPr>
          <a:lstStyle/>
          <a:p>
            <a:pPr marL="342900" marR="0" lvl="0" indent="-342900" algn="r" rtl="1">
              <a:lnSpc>
                <a:spcPct val="115000"/>
              </a:lnSpc>
              <a:spcAft>
                <a:spcPts val="800"/>
              </a:spcAft>
              <a:buFont typeface="Simplified Arabic" panose="02020603050405020304" pitchFamily="18" charset="-78"/>
              <a:buChar char="-"/>
            </a:pPr>
            <a:r>
              <a:rPr lang="ar-SA" sz="2000" b="1" u="sng"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وظيفة الرعاية</a:t>
            </a:r>
            <a:r>
              <a:rPr lang="en-US" sz="2000" b="1" u="sng" kern="100"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  </a:t>
            </a:r>
            <a:r>
              <a:rPr lang="ar-SA" sz="2000" b="1" u="sng"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r">
              <a:buNone/>
            </a:pPr>
            <a:r>
              <a:rPr lang="ar-SA" sz="2000" dirty="0">
                <a:solidFill>
                  <a:srgbClr val="000000"/>
                </a:solidFill>
                <a:effectLst/>
                <a:ea typeface="Calibri" panose="020F0502020204030204" pitchFamily="34" charset="0"/>
                <a:cs typeface="Simplified Arabic" panose="02020603050405020304" pitchFamily="18" charset="-78"/>
              </a:rPr>
              <a:t>   حولت التقنيات الرقمية الرعاية الاسرية الى عملية رعاية رقمية وفق مبدأ  تبني أفكار المؤثرين من على شبكات التواصل الاجتماعي وتشجيع الأبناء بمتابعتهم كوسيلة رقمية وسيطة بين الإباء والابناء او إيجاد بدائل بالرعاية كتوافر( من تقوم </a:t>
            </a:r>
            <a:r>
              <a:rPr lang="ar-SA" sz="2000" dirty="0" err="1">
                <a:solidFill>
                  <a:srgbClr val="000000"/>
                </a:solidFill>
                <a:effectLst/>
                <a:ea typeface="Calibri" panose="020F0502020204030204" pitchFamily="34" charset="0"/>
                <a:cs typeface="Simplified Arabic" panose="02020603050405020304" pitchFamily="18" charset="-78"/>
              </a:rPr>
              <a:t>باعمال</a:t>
            </a:r>
            <a:r>
              <a:rPr lang="ar-SA" sz="2000" dirty="0">
                <a:solidFill>
                  <a:srgbClr val="000000"/>
                </a:solidFill>
                <a:effectLst/>
                <a:ea typeface="Calibri" panose="020F0502020204030204" pitchFamily="34" charset="0"/>
                <a:cs typeface="Simplified Arabic" panose="02020603050405020304" pitchFamily="18" charset="-78"/>
              </a:rPr>
              <a:t> الخدمة ورعاية الأبناء ),مما يشكل حاجز يساهم في تفكك الاسرة يدعمها</a:t>
            </a:r>
            <a:r>
              <a:rPr lang="ar-IQ" sz="2000" dirty="0">
                <a:solidFill>
                  <a:srgbClr val="000000"/>
                </a:solidFill>
                <a:effectLst/>
                <a:ea typeface="Calibri" panose="020F0502020204030204" pitchFamily="34" charset="0"/>
                <a:cs typeface="Simplified Arabic" panose="02020603050405020304" pitchFamily="18" charset="-78"/>
              </a:rPr>
              <a:t> </a:t>
            </a:r>
            <a:r>
              <a:rPr lang="ar-SA" sz="2000" dirty="0">
                <a:solidFill>
                  <a:srgbClr val="000000"/>
                </a:solidFill>
                <a:effectLst/>
                <a:ea typeface="Calibri" panose="020F0502020204030204" pitchFamily="34" charset="0"/>
                <a:cs typeface="Simplified Arabic" panose="02020603050405020304" pitchFamily="18" charset="-78"/>
              </a:rPr>
              <a:t>في ذلك انشغال الام بالعمل خارج المنزل او بوسائل التواصل الاجتماعي </a:t>
            </a:r>
            <a:endParaRPr lang="ar-IQ" sz="2000" dirty="0">
              <a:solidFill>
                <a:srgbClr val="000000"/>
              </a:solidFill>
              <a:effectLst/>
              <a:ea typeface="Calibri" panose="020F0502020204030204" pitchFamily="34" charset="0"/>
              <a:cs typeface="Simplified Arabic" panose="02020603050405020304" pitchFamily="18" charset="-78"/>
            </a:endParaRPr>
          </a:p>
          <a:p>
            <a:pPr marL="0" marR="0" lvl="0" indent="0" algn="r" rtl="1">
              <a:lnSpc>
                <a:spcPct val="115000"/>
              </a:lnSpc>
              <a:spcAft>
                <a:spcPts val="800"/>
              </a:spcAft>
              <a:buNone/>
            </a:pPr>
            <a:r>
              <a:rPr lang="en-US" sz="2000" b="1" i="1" u="sng"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2- </a:t>
            </a:r>
            <a:r>
              <a:rPr lang="ar-SA" sz="2000" b="1" i="1" u="sng"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الترابط الاسري  :-</a:t>
            </a:r>
            <a:r>
              <a:rPr lang="ar-SA" sz="2000"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buNone/>
            </a:pPr>
            <a:r>
              <a:rPr lang="ar-SA" sz="2000" dirty="0">
                <a:solidFill>
                  <a:srgbClr val="000000"/>
                </a:solidFill>
                <a:effectLst/>
                <a:ea typeface="Calibri" panose="020F0502020204030204" pitchFamily="34" charset="0"/>
                <a:cs typeface="Simplified Arabic" panose="02020603050405020304" pitchFamily="18" charset="-78"/>
              </a:rPr>
              <a:t>    احد ابرز الانعكاسات السلبية للتقنيات الرقمية على صعيد النظام الاسري عدم توافر لغة حوار وتواصل بين افراد الاسرة فيلاحظ انفصال الأبناء عن الإباء والامهات وتشتتهم على الرغم من وجودهم في منزل واحد نتيجة لتواجد اجهاز استقبال في كل غرفة لكل فرد من الافراد ,فلا يوجد حوار تفاعلي بين الاسرة وعدم الصبر على التواجد معنا سوى من اجل اخذ او إعطاء أوامر او نواهي وهذا يعود الى الارتباطات الرقمية فكل فرد في الاسرة مرتبط بمواقعه الالكترونية الخاصة </a:t>
            </a:r>
            <a:r>
              <a:rPr lang="ar-IQ" sz="2000" b="1" dirty="0">
                <a:effectLst/>
                <a:ea typeface="Calibri" panose="020F0502020204030204" pitchFamily="34" charset="0"/>
                <a:cs typeface="Simplified Arabic" panose="02020603050405020304" pitchFamily="18" charset="-78"/>
              </a:rPr>
              <a:t>,</a:t>
            </a:r>
            <a:r>
              <a:rPr lang="ar-IQ" sz="2000" dirty="0">
                <a:effectLst/>
                <a:ea typeface="Calibri" panose="020F0502020204030204" pitchFamily="34" charset="0"/>
                <a:cs typeface="Simplified Arabic" panose="02020603050405020304" pitchFamily="18" charset="-78"/>
              </a:rPr>
              <a:t>على الرغم من أهمية الاتصال العائلي</a:t>
            </a:r>
            <a:r>
              <a:rPr lang="ar-SA" sz="2000" dirty="0">
                <a:solidFill>
                  <a:srgbClr val="000000"/>
                </a:solidFill>
                <a:effectLst/>
                <a:latin typeface="Simplified Arabic" panose="02020603050405020304" pitchFamily="18" charset="-78"/>
                <a:ea typeface="Calibri" panose="020F0502020204030204" pitchFamily="34" charset="0"/>
              </a:rPr>
              <a:t>,وجهًا لوجه "المعيار الذهبي" للحفاظ على ترابط الأسرة</a:t>
            </a:r>
            <a:r>
              <a:rPr lang="en-US" sz="2000" dirty="0">
                <a:effectLst/>
              </a:rPr>
              <a:t> </a:t>
            </a:r>
            <a:r>
              <a:rPr lang="en-US" sz="2000" dirty="0">
                <a:effectLst/>
                <a:latin typeface="Arial" panose="020B0604020202020204" pitchFamily="34" charset="0"/>
                <a:ea typeface="Arial" panose="020B0604020202020204" pitchFamily="34" charset="0"/>
              </a:rPr>
              <a:t>(</a:t>
            </a:r>
            <a:endParaRPr lang="ar-IQ" sz="2000" dirty="0">
              <a:effectLst/>
              <a:latin typeface="Arial" panose="020B0604020202020204" pitchFamily="34" charset="0"/>
              <a:ea typeface="Arial" panose="020B0604020202020204" pitchFamily="34" charset="0"/>
            </a:endParaRPr>
          </a:p>
          <a:p>
            <a:pPr marL="0" marR="0" indent="0" algn="r" rtl="1">
              <a:buNone/>
            </a:pPr>
            <a:r>
              <a:rPr lang="ar-SA" sz="2000" dirty="0">
                <a:solidFill>
                  <a:srgbClr val="000000"/>
                </a:solidFill>
                <a:effectLst/>
                <a:ea typeface="Calibri" panose="020F0502020204030204" pitchFamily="34" charset="0"/>
                <a:cs typeface="Simplified Arabic" panose="02020603050405020304" pitchFamily="18" charset="-78"/>
              </a:rPr>
              <a:t>عمقت الثورة الرقمية الخلافات الزوجية واصبح الفرد ينشأ علاقات ارتباط متينه مع الأجهزة اللوحية والهاتف النقال فانغلاق الفرد على الذات جعلت الرابطة الاسرية والزوجية شكلية وظاهرية امام المجتمع وما يزيد الامر سوء هو الخيانة الزوجية اذ يلجأ احد الطرفين (الزوج او الزوجة ) للبحث عن شخص لتعويض الفجوة النفسية الناشئة داخل الاسرة مما يساهم بتفكك  الاسرة وقد يصل </a:t>
            </a:r>
            <a:r>
              <a:rPr lang="ar-IQ" sz="2000" dirty="0">
                <a:solidFill>
                  <a:srgbClr val="000000"/>
                </a:solidFill>
                <a:effectLst/>
                <a:ea typeface="Calibri" panose="020F0502020204030204" pitchFamily="34" charset="0"/>
                <a:cs typeface="Simplified Arabic" panose="02020603050405020304" pitchFamily="18" charset="-78"/>
              </a:rPr>
              <a:t>ا</a:t>
            </a:r>
            <a:r>
              <a:rPr lang="ar-SA" sz="2000" dirty="0">
                <a:solidFill>
                  <a:srgbClr val="000000"/>
                </a:solidFill>
                <a:effectLst/>
                <a:ea typeface="Calibri" panose="020F0502020204030204" pitchFamily="34" charset="0"/>
                <a:cs typeface="Simplified Arabic" panose="02020603050405020304" pitchFamily="18" charset="-78"/>
              </a:rPr>
              <a:t>لأمر الى حد الطلاق </a:t>
            </a:r>
            <a:r>
              <a:rPr lang="ar-IQ" sz="2000" dirty="0">
                <a:solidFill>
                  <a:srgbClr val="000000"/>
                </a:solidFill>
                <a:effectLst/>
                <a:ea typeface="Calibri" panose="020F0502020204030204" pitchFamily="34" charset="0"/>
                <a:cs typeface="Simplified Arabic" panose="02020603050405020304" pitchFamily="18" charset="-78"/>
              </a:rPr>
              <a:t>.</a:t>
            </a:r>
            <a:endParaRPr lang="en-US" sz="2000" dirty="0">
              <a:solidFill>
                <a:srgbClr val="000000"/>
              </a:solidFill>
              <a:effectLst/>
              <a:ea typeface="Calibri" panose="020F0502020204030204" pitchFamily="34" charset="0"/>
              <a:cs typeface="Simplified Arabic" panose="02020603050405020304" pitchFamily="18" charset="-78"/>
            </a:endParaRPr>
          </a:p>
          <a:p>
            <a:pPr marL="0" marR="0" indent="0" algn="r" rtl="1">
              <a:buNone/>
            </a:pPr>
            <a:r>
              <a:rPr lang="en-US" sz="2000" b="1" u="sng"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3- </a:t>
            </a:r>
            <a:r>
              <a:rPr lang="ar-SA" sz="2000" b="1" u="sng"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الخصوصية الرقمية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a:buNone/>
            </a:pPr>
            <a:r>
              <a:rPr lang="ar-SA" sz="2000" dirty="0">
                <a:solidFill>
                  <a:srgbClr val="000000"/>
                </a:solidFill>
                <a:effectLst/>
                <a:ea typeface="Calibri" panose="020F0502020204030204" pitchFamily="34" charset="0"/>
                <a:cs typeface="Simplified Arabic" panose="02020603050405020304" pitchFamily="18" charset="-78"/>
              </a:rPr>
              <a:t>      ترتبط الخصوصية الرقمية بعملية تخزين واسترجاع ومشاركة المعلومات للتعامل مع بنوك المعلومات والسحاب الرقمي وفق تشريعات رقمية وهيئات مراقبة معلوماتية</a:t>
            </a:r>
            <a:r>
              <a:rPr lang="ar-SA" sz="2000" b="1" dirty="0">
                <a:effectLst/>
                <a:ea typeface="Calibri" panose="020F0502020204030204" pitchFamily="34" charset="0"/>
                <a:cs typeface="Simplified Arabic" panose="02020603050405020304" pitchFamily="18" charset="-78"/>
              </a:rPr>
              <a:t> </a:t>
            </a:r>
            <a:r>
              <a:rPr lang="ar-IQ" sz="2000" b="1" dirty="0">
                <a:effectLst/>
                <a:ea typeface="Calibri" panose="020F0502020204030204" pitchFamily="34" charset="0"/>
                <a:cs typeface="Simplified Arabic" panose="02020603050405020304" pitchFamily="18" charset="-78"/>
              </a:rPr>
              <a:t>,</a:t>
            </a:r>
            <a:r>
              <a:rPr lang="ar-SA" sz="2000" dirty="0">
                <a:solidFill>
                  <a:srgbClr val="000000"/>
                </a:solidFill>
                <a:effectLst/>
                <a:ea typeface="Calibri" panose="020F0502020204030204" pitchFamily="34" charset="0"/>
                <a:cs typeface="Simplified Arabic" panose="02020603050405020304" pitchFamily="18" charset="-78"/>
              </a:rPr>
              <a:t>وما يثير القلق بشأن المراقبة والخصوصية  إن الشعبية المتزايدة لأدوات التربية الرقمية تمكّن الآباء وتلزمهم بتجاوز المسافة الجسدية وتمديد فترة تواجدهم في وسائل التواصل الاجتماعي دورهم </a:t>
            </a:r>
            <a:r>
              <a:rPr lang="ar-SA" sz="1800" dirty="0">
                <a:solidFill>
                  <a:srgbClr val="000000"/>
                </a:solidFill>
                <a:effectLst/>
                <a:ea typeface="Calibri" panose="020F0502020204030204" pitchFamily="34" charset="0"/>
                <a:cs typeface="Simplified Arabic" panose="02020603050405020304" pitchFamily="18" charset="-78"/>
              </a:rPr>
              <a:t>لحماية أبنائهم  على مدار الساعة</a:t>
            </a:r>
            <a:r>
              <a:rPr lang="ar-IQ" sz="1800" dirty="0">
                <a:solidFill>
                  <a:srgbClr val="000000"/>
                </a:solidFill>
                <a:effectLst/>
                <a:ea typeface="Calibri" panose="020F0502020204030204" pitchFamily="34" charset="0"/>
                <a:cs typeface="Simplified Arabic" panose="02020603050405020304" pitchFamily="18" charset="-78"/>
              </a:rPr>
              <a:t>.</a:t>
            </a:r>
            <a:endParaRPr lang="en-US" dirty="0"/>
          </a:p>
        </p:txBody>
      </p:sp>
    </p:spTree>
    <p:extLst>
      <p:ext uri="{BB962C8B-B14F-4D97-AF65-F5344CB8AC3E}">
        <p14:creationId xmlns:p14="http://schemas.microsoft.com/office/powerpoint/2010/main" val="98836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8018589-24F3-2E23-29B9-C6E9FA7DF37C}"/>
              </a:ext>
            </a:extLst>
          </p:cNvPr>
          <p:cNvSpPr>
            <a:spLocks noGrp="1"/>
          </p:cNvSpPr>
          <p:nvPr>
            <p:ph idx="1"/>
          </p:nvPr>
        </p:nvSpPr>
        <p:spPr>
          <a:xfrm>
            <a:off x="838199" y="254524"/>
            <a:ext cx="11039573" cy="6400800"/>
          </a:xfrm>
        </p:spPr>
        <p:txBody>
          <a:bodyPr>
            <a:normAutofit/>
          </a:bodyPr>
          <a:lstStyle/>
          <a:p>
            <a:pPr marL="0" indent="0" algn="r">
              <a:buNone/>
            </a:pPr>
            <a:r>
              <a:rPr lang="ar-IQ" sz="2000" dirty="0">
                <a:solidFill>
                  <a:srgbClr val="000000"/>
                </a:solidFill>
                <a:effectLst/>
                <a:ea typeface="Calibri" panose="020F0502020204030204" pitchFamily="34" charset="0"/>
                <a:cs typeface="Simplified Arabic" panose="02020603050405020304" pitchFamily="18" charset="-78"/>
              </a:rPr>
              <a:t>   </a:t>
            </a:r>
            <a:r>
              <a:rPr lang="ar-SA" sz="2000" dirty="0">
                <a:solidFill>
                  <a:srgbClr val="000000"/>
                </a:solidFill>
                <a:effectLst/>
                <a:ea typeface="Calibri" panose="020F0502020204030204" pitchFamily="34" charset="0"/>
                <a:cs typeface="Simplified Arabic" panose="02020603050405020304" pitchFamily="18" charset="-78"/>
              </a:rPr>
              <a:t>استخدام تطبيقات التحكم الأبوية لمراقبة وإدارة وقت الشاشة واستخدام التكنولوجيا الرقمية وسلامة الأبناء على شبكة المعلومات الرقمية  ما تفرض التربية الرقمية مراقبة على حياة الأبناء اليومية الا انها تقوض خصوصية الأبناء  واستقلاليتهم بالمقارنة مع التربية التقليدية</a:t>
            </a:r>
            <a:r>
              <a:rPr lang="ar-IQ" sz="2000" dirty="0">
                <a:solidFill>
                  <a:srgbClr val="000000"/>
                </a:solidFill>
                <a:effectLst/>
                <a:ea typeface="Calibri" panose="020F0502020204030204" pitchFamily="34" charset="0"/>
                <a:cs typeface="Simplified Arabic" panose="02020603050405020304" pitchFamily="18" charset="-78"/>
              </a:rPr>
              <a:t> </a:t>
            </a:r>
            <a:r>
              <a:rPr lang="ar-IQ" sz="2000" dirty="0">
                <a:effectLst/>
                <a:ea typeface="Calibri" panose="020F0502020204030204" pitchFamily="34" charset="0"/>
                <a:cs typeface="Simplified Arabic" panose="02020603050405020304" pitchFamily="18" charset="-78"/>
              </a:rPr>
              <a:t>اكد علماء الاجتماع ان الوسائل التقنية مع توافر الرقابة القانونية والثقافية والعلمية تعد وسيلة فعالة في توجيه سلوك الافراد الا ان الواقع يؤكد غياب الرقابة عن التقنيات الرقمية ساهم في العديد من المشاكل السلوكية كالجريمة والعنف والانتحار وعلى صعيد النظام الاسري يلاحظ انسحاب اغلب العوائل من مسؤولية رعاية أبنائهم بحيث اصبحوا تحت طائلة وسائل التواصل الاجتماعي التي تفرض (التسلط الرقمي ) يدعمها في ذلك خروج </a:t>
            </a:r>
            <a:r>
              <a:rPr lang="ar-IQ" sz="2000" dirty="0" err="1">
                <a:effectLst/>
                <a:ea typeface="Calibri" panose="020F0502020204030204" pitchFamily="34" charset="0"/>
                <a:cs typeface="Simplified Arabic" panose="02020603050405020304" pitchFamily="18" charset="-78"/>
              </a:rPr>
              <a:t>المراة</a:t>
            </a:r>
            <a:r>
              <a:rPr lang="ar-IQ" sz="2000" dirty="0">
                <a:effectLst/>
                <a:ea typeface="Calibri" panose="020F0502020204030204" pitchFamily="34" charset="0"/>
                <a:cs typeface="Simplified Arabic" panose="02020603050405020304" pitchFamily="18" charset="-78"/>
              </a:rPr>
              <a:t> الى العمل.</a:t>
            </a:r>
          </a:p>
          <a:p>
            <a:pPr marL="0" marR="0" lvl="0" indent="0" algn="r" rtl="1">
              <a:lnSpc>
                <a:spcPct val="115000"/>
              </a:lnSpc>
              <a:spcAft>
                <a:spcPts val="800"/>
              </a:spcAft>
              <a:buNone/>
            </a:pPr>
            <a:r>
              <a:rPr lang="en-US" sz="2000" b="1" u="sng"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4- </a:t>
            </a:r>
            <a:r>
              <a:rPr lang="ar-SA" sz="2000" b="1" u="sng"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الأمان الرقمي :-</a:t>
            </a:r>
            <a:r>
              <a:rPr lang="ar-SA" sz="2000"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باستخدام البيانات الرقمية البيو مترية </a:t>
            </a:r>
            <a:r>
              <a:rPr lang="ar-IQ" sz="2000"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2000"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للأفراد يجري استغلالها من العلامات التجارية او المنصات التواصل الاجتماعي في محاولة لتسويق المنتجات الرقمية .</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r">
              <a:buNone/>
            </a:pPr>
            <a:r>
              <a:rPr lang="ar-IQ" sz="2000" dirty="0">
                <a:solidFill>
                  <a:srgbClr val="000000"/>
                </a:solidFill>
                <a:effectLst/>
                <a:ea typeface="Calibri" panose="020F0502020204030204" pitchFamily="34" charset="0"/>
                <a:cs typeface="Simplified Arabic" panose="02020603050405020304" pitchFamily="18" charset="-78"/>
              </a:rPr>
              <a:t>    </a:t>
            </a:r>
            <a:r>
              <a:rPr lang="ar-SA" sz="2000" dirty="0">
                <a:solidFill>
                  <a:srgbClr val="000000"/>
                </a:solidFill>
                <a:effectLst/>
                <a:ea typeface="Calibri" panose="020F0502020204030204" pitchFamily="34" charset="0"/>
                <a:cs typeface="Simplified Arabic" panose="02020603050405020304" pitchFamily="18" charset="-78"/>
              </a:rPr>
              <a:t>في المجال الاسري يتم تقديم الوعود للمتسوق من المواقع الرقمية ويجري تمرير أساليب الضغط المستندة على التربية الطبقية والاستهلاكية ومحاولة للضغط على الإباء لتمرير منتجات رقمية وتبرز العديد من التحديات التي تهدد الأمان الرقمي كتصاعد وتيرة </a:t>
            </a:r>
            <a:r>
              <a:rPr lang="ar-IQ" sz="2000" dirty="0">
                <a:effectLst/>
                <a:ea typeface="Calibri" panose="020F0502020204030204" pitchFamily="34" charset="0"/>
                <a:cs typeface="Simplified Arabic" panose="02020603050405020304" pitchFamily="18" charset="-78"/>
              </a:rPr>
              <a:t>الادمان الرقمي من خلال قضاء ساعات طويلة من الاستخدام  الغير عقلاني للتقنيات الرقمية , والذي يشبه الى حد بعيد الإدمان في العالم الواقعي وهو يعمل على بلورة عوامل الاكتئاب والعزلة  لدى الافراد .</a:t>
            </a:r>
          </a:p>
          <a:p>
            <a:pPr algn="r">
              <a:buNone/>
            </a:pPr>
            <a:r>
              <a:rPr lang="ar-IQ" sz="2000" dirty="0">
                <a:ea typeface="Calibri" panose="020F0502020204030204" pitchFamily="34" charset="0"/>
                <a:cs typeface="Simplified Arabic" panose="02020603050405020304" pitchFamily="18" charset="-78"/>
              </a:rPr>
              <a:t>  </a:t>
            </a:r>
            <a:r>
              <a:rPr lang="ar-IQ" sz="2000" dirty="0">
                <a:effectLst/>
                <a:ea typeface="Calibri" panose="020F0502020204030204" pitchFamily="34" charset="0"/>
                <a:cs typeface="Simplified Arabic" panose="02020603050405020304" pitchFamily="18" charset="-78"/>
              </a:rPr>
              <a:t>وبالإضافة الى بروز التفاعلات السلبية المتمثلة بانخراط الافراد بنشاطات ومسابقات غير مجديه والذي سيقود الى تراجع مدة الجلوس والانخراط في الفعاليات الاسرية مما يولد مع الوقت </a:t>
            </a:r>
            <a:r>
              <a:rPr lang="ar-IQ" sz="2000" dirty="0" err="1">
                <a:effectLst/>
                <a:ea typeface="Calibri" panose="020F0502020204030204" pitchFamily="34" charset="0"/>
                <a:cs typeface="Simplified Arabic" panose="02020603050405020304" pitchFamily="18" charset="-78"/>
              </a:rPr>
              <a:t>مايعرف</a:t>
            </a:r>
            <a:r>
              <a:rPr lang="ar-IQ" sz="2000" dirty="0">
                <a:effectLst/>
                <a:ea typeface="Calibri" panose="020F0502020204030204" pitchFamily="34" charset="0"/>
                <a:cs typeface="Simplified Arabic" panose="02020603050405020304" pitchFamily="18" charset="-78"/>
              </a:rPr>
              <a:t> (الاغتراب الرقمي ) ,الوقوع ضحية نتيجة التنمر الالكتروني.</a:t>
            </a:r>
            <a:endParaRPr lang="en-US" sz="2000" dirty="0"/>
          </a:p>
        </p:txBody>
      </p:sp>
    </p:spTree>
    <p:extLst>
      <p:ext uri="{BB962C8B-B14F-4D97-AF65-F5344CB8AC3E}">
        <p14:creationId xmlns:p14="http://schemas.microsoft.com/office/powerpoint/2010/main" val="295486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4761DB-F154-C3C4-7AC6-818D0F9ED574}"/>
              </a:ext>
            </a:extLst>
          </p:cNvPr>
          <p:cNvSpPr>
            <a:spLocks noGrp="1"/>
          </p:cNvSpPr>
          <p:nvPr>
            <p:ph idx="1"/>
          </p:nvPr>
        </p:nvSpPr>
        <p:spPr>
          <a:xfrm>
            <a:off x="838200" y="349624"/>
            <a:ext cx="10941424" cy="6167717"/>
          </a:xfrm>
        </p:spPr>
        <p:txBody>
          <a:bodyPr>
            <a:normAutofit/>
          </a:bodyPr>
          <a:lstStyle/>
          <a:p>
            <a:pPr marL="342900" marR="0" algn="r" rtl="1">
              <a:lnSpc>
                <a:spcPct val="115000"/>
              </a:lnSpc>
              <a:spcAft>
                <a:spcPts val="800"/>
              </a:spcAft>
              <a:buNone/>
            </a:pPr>
            <a:r>
              <a:rPr lang="ar-IQ" sz="1800" b="1" u="sng" kern="100" dirty="0">
                <a:effectLst/>
                <a:latin typeface="Calibri" panose="020F0502020204030204" pitchFamily="34" charset="0"/>
                <a:ea typeface="Calibri" panose="020F0502020204030204" pitchFamily="34" charset="0"/>
                <a:cs typeface="Simplified Arabic" panose="02020603050405020304" pitchFamily="18" charset="-78"/>
              </a:rPr>
              <a:t>على المستوى الوظيفي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a:buNone/>
            </a:pPr>
            <a:r>
              <a:rPr lang="ar-IQ" sz="1800" dirty="0">
                <a:effectLst/>
                <a:ea typeface="Calibri" panose="020F0502020204030204" pitchFamily="34" charset="0"/>
                <a:cs typeface="Simplified Arabic" panose="02020603050405020304" pitchFamily="18" charset="-78"/>
              </a:rPr>
              <a:t>     </a:t>
            </a:r>
            <a:r>
              <a:rPr lang="ar-IQ" sz="2000" dirty="0">
                <a:effectLst/>
                <a:ea typeface="Calibri" panose="020F0502020204030204" pitchFamily="34" charset="0"/>
                <a:cs typeface="Simplified Arabic" panose="02020603050405020304" pitchFamily="18" charset="-78"/>
              </a:rPr>
              <a:t>تنعكس تطبيقات( نظرية الدومينو) على النظام الاسري من خلال افتراض وجود </a:t>
            </a:r>
            <a:r>
              <a:rPr lang="ar-SA" sz="2000" dirty="0">
                <a:solidFill>
                  <a:srgbClr val="050505"/>
                </a:solidFill>
                <a:effectLst/>
                <a:ea typeface="Times New Roman" panose="02020603050405020304" pitchFamily="18" charset="0"/>
                <a:cs typeface="Simplified Arabic" panose="02020603050405020304" pitchFamily="18" charset="-78"/>
              </a:rPr>
              <a:t>مسافة قصيرة ومتساوية بين أحجار الدومينو التي تمثل على المستوى الوظيفي للنظام الاسري (الأدوار الوظيفية ) وتساوي أهمية الأدوار الاسرية (الابوة الرقمية ,الخبير التقني الاسري , تسليع الاسرة ) التفاعل الوحيد بين هذه الأدوار هو التأثر بضعف وتهاوي المحفز الأول وهو دور الابوة التي أصبحت رقمية ينتقل الـتأثير في الترتيب الى الأدوار الأخرى والتي تصبح قادرة على الاتصال والتأثير مع العناصر التالية لها في الترتيب ويفترض أنه في حالة السقوط ستميل الأحجار كلها في اتجاه </a:t>
            </a:r>
            <a:r>
              <a:rPr lang="ar-SA" sz="2000" dirty="0" err="1">
                <a:solidFill>
                  <a:srgbClr val="050505"/>
                </a:solidFill>
                <a:effectLst/>
                <a:ea typeface="Times New Roman" panose="02020603050405020304" pitchFamily="18" charset="0"/>
                <a:cs typeface="Simplified Arabic" panose="02020603050405020304" pitchFamily="18" charset="-78"/>
              </a:rPr>
              <a:t>وا</a:t>
            </a:r>
            <a:r>
              <a:rPr lang="ar-IQ" sz="2000" dirty="0">
                <a:solidFill>
                  <a:srgbClr val="050505"/>
                </a:solidFill>
                <a:effectLst/>
                <a:ea typeface="Times New Roman" panose="02020603050405020304" pitchFamily="18" charset="0"/>
                <a:cs typeface="Simplified Arabic" panose="02020603050405020304" pitchFamily="18" charset="-78"/>
              </a:rPr>
              <a:t>حد.</a:t>
            </a:r>
          </a:p>
          <a:p>
            <a:pPr marL="57150" marR="0" algn="r" rtl="1">
              <a:lnSpc>
                <a:spcPct val="115000"/>
              </a:lnSpc>
              <a:spcAft>
                <a:spcPts val="1000"/>
              </a:spcAft>
              <a:buNone/>
            </a:pPr>
            <a:r>
              <a:rPr lang="ar-IQ" sz="2000" b="1" dirty="0">
                <a:effectLst/>
                <a:ea typeface="Calibri" panose="020F0502020204030204" pitchFamily="34" charset="0"/>
                <a:cs typeface="Simplified Arabic" panose="02020603050405020304" pitchFamily="18" charset="-78"/>
              </a:rPr>
              <a:t>1- الابوة الرقمية :-</a:t>
            </a:r>
            <a:r>
              <a:rPr lang="ar-IQ" sz="2000" dirty="0">
                <a:effectLst/>
                <a:ea typeface="Calibri" panose="020F0502020204030204" pitchFamily="34" charset="0"/>
                <a:cs typeface="Simplified Arabic" panose="02020603050405020304" pitchFamily="18" charset="-78"/>
              </a:rPr>
              <a:t> </a:t>
            </a:r>
            <a:r>
              <a:rPr lang="ar-IQ" sz="2000" dirty="0">
                <a:ea typeface="Calibri" panose="020F0502020204030204" pitchFamily="34" charset="0"/>
                <a:cs typeface="Simplified Arabic" panose="02020603050405020304" pitchFamily="18" charset="-78"/>
              </a:rPr>
              <a:t>تمثل التفاعلات </a:t>
            </a:r>
            <a:r>
              <a:rPr lang="ar-IQ" sz="2000" dirty="0">
                <a:effectLst/>
                <a:ea typeface="Calibri" panose="020F0502020204030204" pitchFamily="34" charset="0"/>
                <a:cs typeface="Simplified Arabic" panose="02020603050405020304" pitchFamily="18" charset="-78"/>
              </a:rPr>
              <a:t>الابوية المحفز الأول في بناء الاسرة التقليدية </a:t>
            </a:r>
            <a:r>
              <a:rPr lang="ar-IQ" sz="2000" dirty="0" err="1">
                <a:effectLst/>
                <a:ea typeface="Calibri" panose="020F0502020204030204" pitchFamily="34" charset="0"/>
                <a:cs typeface="Simplified Arabic" panose="02020603050405020304" pitchFamily="18" charset="-78"/>
              </a:rPr>
              <a:t>الاان</a:t>
            </a:r>
            <a:r>
              <a:rPr lang="ar-IQ" sz="2000" dirty="0">
                <a:effectLst/>
                <a:ea typeface="Calibri" panose="020F0502020204030204" pitchFamily="34" charset="0"/>
                <a:cs typeface="Simplified Arabic" panose="02020603050405020304" pitchFamily="18" charset="-78"/>
              </a:rPr>
              <a:t> التغيير الحاصل في وسائل الاتصال الرقمية فرض تبني مفاهيم متعددة على النطاق الاسري من بينها مفهوم الابوة الرقمية والذي تشير الى ضرورة تبني الإباء تقنيات رقمية لغرض تجسير الهوة التي تفصل بين الإباء والابناء في مجال التقنيات الرقمية ,الابوة الرقمية ترتبط </a:t>
            </a:r>
            <a:r>
              <a:rPr lang="ar-IQ" sz="2000" dirty="0">
                <a:effectLst/>
                <a:latin typeface="Calibri" panose="020F0502020204030204" pitchFamily="34" charset="0"/>
                <a:ea typeface="Calibri" panose="020F0502020204030204" pitchFamily="34" charset="0"/>
                <a:cs typeface="Simplified Arabic" panose="02020603050405020304" pitchFamily="18" charset="-78"/>
              </a:rPr>
              <a:t>بعوامل ديموغرافية ( سن الإباء ) وعوامل اجتماعية ( مقر السكن ) الذي يؤثر في أنماط استخدام الانترنت ودخل الإباء الذي يتحكم في تمكين الإباء من استخدام الأجهزة اللوحية سواء كانت شخصية مخصصه للأبناء او استخدام أجهزة الإباء ,وهي تعتمد على توافر بعدان اساسيان ( البعد الأول ) هو التدخل أي الرقابة الابوية (البعد الثاني ) يمثل الاستجابة ودعم الوالدين الذي يشتمل على المشاركة العاطفية والسلوكية في حياة الأبناء ولغرض تفعيل الابوة الرقمية ينبغي اعتماد استراتيجية تستند على (التقييد ,التعزيز ,الانتقاء ),</a:t>
            </a:r>
            <a:r>
              <a:rPr lang="en-US" sz="2000" b="1" dirty="0">
                <a:effectLst/>
                <a:latin typeface="Simplified Arabic" panose="02020603050405020304" pitchFamily="18" charset="-78"/>
                <a:ea typeface="Calibri" panose="020F0502020204030204" pitchFamily="34" charset="0"/>
                <a:cs typeface="Arial" panose="020B0604020202020204" pitchFamily="34" charset="0"/>
              </a:rPr>
              <a:t> </a:t>
            </a:r>
            <a:r>
              <a:rPr lang="ar-IQ" sz="2000" dirty="0">
                <a:effectLst/>
                <a:latin typeface="Calibri" panose="020F0502020204030204" pitchFamily="34" charset="0"/>
                <a:ea typeface="Calibri" panose="020F0502020204030204" pitchFamily="34" charset="0"/>
                <a:cs typeface="Simplified Arabic" panose="02020603050405020304" pitchFamily="18" charset="-78"/>
              </a:rPr>
              <a:t>ولابد من الإباء أولا الفصل بين العادات الرقمية والواجبات التربوية ,حيث لا يقتصر دور الابوة على تقديم الدعم العاطفي وانما التحكم في اشكال الاستجابة للشاشات الرقمية قبل كل شيء ,وبظهور وظيفة الابوة الرقمية التي يجهل الكثير من الإباء أسس تنميتها وفق معطيات الواقع الافتراضي مما ساهم في تراجع الدور الابوي لصالح الخبير التقني الاسري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buNone/>
            </a:pPr>
            <a:endParaRPr lang="en-US" dirty="0"/>
          </a:p>
        </p:txBody>
      </p:sp>
    </p:spTree>
    <p:extLst>
      <p:ext uri="{BB962C8B-B14F-4D97-AF65-F5344CB8AC3E}">
        <p14:creationId xmlns:p14="http://schemas.microsoft.com/office/powerpoint/2010/main" val="37858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022A512-B68F-8D38-6DBF-D43D72C0BF8E}"/>
              </a:ext>
            </a:extLst>
          </p:cNvPr>
          <p:cNvSpPr>
            <a:spLocks noGrp="1"/>
          </p:cNvSpPr>
          <p:nvPr>
            <p:ph idx="1"/>
          </p:nvPr>
        </p:nvSpPr>
        <p:spPr>
          <a:xfrm>
            <a:off x="838199" y="322729"/>
            <a:ext cx="11013141" cy="6418730"/>
          </a:xfrm>
        </p:spPr>
        <p:txBody>
          <a:bodyPr/>
          <a:lstStyle/>
          <a:p>
            <a:pPr marL="0" indent="0" algn="r">
              <a:buNone/>
            </a:pPr>
            <a:r>
              <a:rPr lang="ar-IQ" sz="2000" b="1" u="sng" dirty="0">
                <a:effectLst/>
                <a:ea typeface="Calibri" panose="020F0502020204030204" pitchFamily="34" charset="0"/>
                <a:cs typeface="Simplified Arabic" panose="02020603050405020304" pitchFamily="18" charset="-78"/>
              </a:rPr>
              <a:t>2-   الخبير التقني  الاسري</a:t>
            </a:r>
            <a:r>
              <a:rPr lang="ar-IQ" sz="2000" dirty="0">
                <a:effectLst/>
                <a:ea typeface="Calibri" panose="020F0502020204030204" pitchFamily="34" charset="0"/>
                <a:cs typeface="Simplified Arabic" panose="02020603050405020304" pitchFamily="18" charset="-78"/>
              </a:rPr>
              <a:t> :-    يبدو ان الرابط بين الإباء والابناء يخضع هو الاخر لصيرورة التغيير كما خضعت العديد من العلاقات الاجتماعية في ظل وجود التقنيات الرقمية, تعتمد المقاربات الحديثة في التنشئة الاجتماعية الرقمية للأبناء ضرورة تبني الإباء جملة من الطرق تساهم في تمكين الأب</a:t>
            </a:r>
            <a:r>
              <a:rPr lang="ar-IQ" sz="2000" dirty="0">
                <a:ea typeface="Calibri" panose="020F0502020204030204" pitchFamily="34" charset="0"/>
                <a:cs typeface="Simplified Arabic" panose="02020603050405020304" pitchFamily="18" charset="-78"/>
              </a:rPr>
              <a:t>ن</a:t>
            </a:r>
            <a:r>
              <a:rPr lang="ar-IQ" sz="2000" dirty="0">
                <a:effectLst/>
                <a:ea typeface="Calibri" panose="020F0502020204030204" pitchFamily="34" charset="0"/>
                <a:cs typeface="Simplified Arabic" panose="02020603050405020304" pitchFamily="18" charset="-78"/>
              </a:rPr>
              <a:t>اء من بناء نظام بيئي رقمي للتعامل مع تكنولوجيا الرقمية, فتتضح طبيعة العلاقة بين الإباء والابناء قبل العصر الرقمي تتسم (بالخطية ) من وجهة نظر الاتصال ,بمعنى اخر ان الإباء كانوا على راس النسق الاسري والابناء اسفل النسق الاسري بحيث يتلقى الأبناء التربية والرعاية والتوجيه من الإباء باعتبارها أوامر وتعليمات واجب التنفيذ.</a:t>
            </a:r>
          </a:p>
          <a:p>
            <a:pPr marL="0" indent="0" algn="r">
              <a:buNone/>
            </a:pPr>
            <a:r>
              <a:rPr lang="ar-IQ" sz="2000" dirty="0">
                <a:effectLst/>
                <a:ea typeface="Calibri" panose="020F0502020204030204" pitchFamily="34" charset="0"/>
                <a:cs typeface="Simplified Arabic" panose="02020603050405020304" pitchFamily="18" charset="-78"/>
              </a:rPr>
              <a:t>اما في العصر الرقمي اصبح الأبناء يمتلكون مهارات قلما يمتلكها الإباء وباتت العلاقة تتسم بالأفقية ان جاز لنا القول وذلك والواقع يشير الى وجود فجوة رقمية متنامية بين من يملكون مهارات استخدام التقنيات الرقمية من قبل الإباء ومن يجيدون استخدامها من قبل الأبناء </a:t>
            </a:r>
          </a:p>
          <a:p>
            <a:pPr marL="0" marR="0" algn="r" rtl="1">
              <a:buNone/>
            </a:pPr>
            <a:r>
              <a:rPr lang="en-US" sz="2000" b="1" dirty="0">
                <a:effectLst/>
                <a:latin typeface="Simplified Arabic" panose="02020603050405020304" pitchFamily="18" charset="-78"/>
                <a:ea typeface="Calibri" panose="020F0502020204030204" pitchFamily="34" charset="0"/>
              </a:rPr>
              <a:t>3</a:t>
            </a:r>
            <a:r>
              <a:rPr lang="en-US" sz="2000" b="1" u="sng" dirty="0">
                <a:effectLst/>
                <a:latin typeface="Simplified Arabic" panose="02020603050405020304" pitchFamily="18" charset="-78"/>
                <a:ea typeface="Calibri" panose="020F0502020204030204" pitchFamily="34" charset="0"/>
              </a:rPr>
              <a:t>-  </a:t>
            </a:r>
            <a:r>
              <a:rPr lang="ar-IQ" sz="2000" b="1" u="sng" dirty="0">
                <a:effectLst/>
                <a:latin typeface="Simplified Arabic" panose="02020603050405020304" pitchFamily="18" charset="-78"/>
                <a:ea typeface="Calibri" panose="020F0502020204030204" pitchFamily="34" charset="0"/>
              </a:rPr>
              <a:t>تسليع الحياة الاسرية :-  </a:t>
            </a:r>
            <a:r>
              <a:rPr lang="ar-IQ" sz="2000" dirty="0">
                <a:effectLst/>
                <a:ea typeface="Calibri" panose="020F0502020204030204" pitchFamily="34" charset="0"/>
                <a:cs typeface="Simplified Arabic" panose="02020603050405020304" pitchFamily="18" charset="-78"/>
              </a:rPr>
              <a:t>كانت الاسر في السابق يشاركون منجزاتهم داخل النطاق الاسري بعيدا عن تداول الخصوصية الاسرية مع الغرباء, </a:t>
            </a:r>
            <a:r>
              <a:rPr lang="ar-SA" sz="2000" dirty="0">
                <a:solidFill>
                  <a:srgbClr val="000000"/>
                </a:solidFill>
                <a:effectLst/>
                <a:ea typeface="Calibri" panose="020F0502020204030204" pitchFamily="34" charset="0"/>
                <a:cs typeface="Simplified Arabic" panose="02020603050405020304" pitchFamily="18" charset="-78"/>
              </a:rPr>
              <a:t>في المجتمعات الرقمية يناقش الأفراد الحياة الأسرية مثل مشاركة الراي العام وأصبحت الحياة الاسرية كملك مشاع واحيانا تلجا الاسر لطلب المساعدة وتقديم الدعم, غالبًا ما تشارك الاسر بتنظيم مناقشات وهويات أو تحديات عن حياتهم الأسرية من خلال طرح الأسئلة، وتقديم النصائح، وتبادل الأفكار، يقوم المشاركون بصياغة حلول وإجراءات لمعالجة القضايا المتعلقة بالأسرة </a:t>
            </a:r>
            <a:r>
              <a:rPr lang="ar-IQ" sz="2000" dirty="0">
                <a:solidFill>
                  <a:srgbClr val="000000"/>
                </a:solidFill>
                <a:effectLst/>
                <a:ea typeface="Calibri" panose="020F0502020204030204" pitchFamily="34" charset="0"/>
                <a:cs typeface="Simplified Arabic" panose="02020603050405020304" pitchFamily="18" charset="-78"/>
              </a:rPr>
              <a:t> ومع تسرب الثقافة الاستهلاكية الى الفضاء الرقمي ,</a:t>
            </a:r>
            <a:r>
              <a:rPr lang="ar-SA" sz="2000" dirty="0">
                <a:solidFill>
                  <a:srgbClr val="000000"/>
                </a:solidFill>
                <a:effectLst/>
                <a:ea typeface="Calibri" panose="020F0502020204030204" pitchFamily="34" charset="0"/>
                <a:cs typeface="Simplified Arabic" panose="02020603050405020304" pitchFamily="18" charset="-78"/>
              </a:rPr>
              <a:t>غالبًا ما يتم عرض تجارب الأمومة عبر المدونات أو وسائل التواصل الاجتماعي لتوليد الأرباح من خلال الترويج للمحتوى والمنتجات المدعومة بينما من المرجح أن تعرض النساء حياة الأسرة عبر الإنترنت، يشارك الرجال أيضًا بشكل متزايد لمشاركة تجاربهم كآباء </a:t>
            </a:r>
            <a:r>
              <a:rPr lang="ar-IQ" sz="2000" dirty="0">
                <a:solidFill>
                  <a:srgbClr val="000000"/>
                </a:solidFill>
                <a:effectLst/>
                <a:ea typeface="Calibri" panose="020F0502020204030204" pitchFamily="34" charset="0"/>
                <a:cs typeface="Simplified Arabic" panose="02020603050405020304" pitchFamily="18" charset="-78"/>
              </a:rPr>
              <a:t>الهدف منها الوصول </a:t>
            </a:r>
            <a:r>
              <a:rPr lang="ar-IQ" sz="2000" dirty="0" err="1">
                <a:solidFill>
                  <a:srgbClr val="000000"/>
                </a:solidFill>
                <a:effectLst/>
                <a:ea typeface="Calibri" panose="020F0502020204030204" pitchFamily="34" charset="0"/>
                <a:cs typeface="Simplified Arabic" panose="02020603050405020304" pitchFamily="18" charset="-78"/>
              </a:rPr>
              <a:t>لاعلى</a:t>
            </a:r>
            <a:r>
              <a:rPr lang="ar-IQ" sz="2000" dirty="0">
                <a:solidFill>
                  <a:srgbClr val="000000"/>
                </a:solidFill>
                <a:effectLst/>
                <a:ea typeface="Calibri" panose="020F0502020204030204" pitchFamily="34" charset="0"/>
                <a:cs typeface="Simplified Arabic" panose="02020603050405020304" pitchFamily="18" charset="-78"/>
              </a:rPr>
              <a:t> نسبة من ا</a:t>
            </a:r>
            <a:r>
              <a:rPr lang="ar-SA" sz="2000" dirty="0">
                <a:solidFill>
                  <a:srgbClr val="000000"/>
                </a:solidFill>
                <a:effectLst/>
                <a:ea typeface="Calibri" panose="020F0502020204030204" pitchFamily="34" charset="0"/>
                <a:cs typeface="Simplified Arabic" panose="02020603050405020304" pitchFamily="18" charset="-78"/>
              </a:rPr>
              <a:t>لأفعال التفاعلية مثل الإعجاب، والمتابعة، والتعليق، وإعادة النشر والذي يحقق مكاسب مادية </a:t>
            </a:r>
            <a:r>
              <a:rPr lang="ar-SA" sz="2000" dirty="0">
                <a:effectLst/>
                <a:latin typeface="Arial" panose="020B0604020202020204" pitchFamily="34" charset="0"/>
                <a:ea typeface="Arial" panose="020B0604020202020204" pitchFamily="34" charset="0"/>
                <a:cs typeface="Simplified Arabic" panose="02020603050405020304" pitchFamily="18" charset="-78"/>
              </a:rPr>
              <a:t>)</a:t>
            </a:r>
            <a:endParaRPr lang="ar-IQ" sz="2000" dirty="0">
              <a:effectLst/>
              <a:latin typeface="Arial" panose="020B0604020202020204" pitchFamily="34" charset="0"/>
              <a:ea typeface="Arial" panose="020B0604020202020204" pitchFamily="34" charset="0"/>
              <a:cs typeface="Simplified Arabic" panose="02020603050405020304" pitchFamily="18" charset="-78"/>
            </a:endParaRPr>
          </a:p>
          <a:p>
            <a:pPr marL="0" marR="0" algn="r" rtl="1">
              <a:buNone/>
            </a:pPr>
            <a:endParaRPr lang="en-US" dirty="0"/>
          </a:p>
        </p:txBody>
      </p:sp>
    </p:spTree>
    <p:extLst>
      <p:ext uri="{BB962C8B-B14F-4D97-AF65-F5344CB8AC3E}">
        <p14:creationId xmlns:p14="http://schemas.microsoft.com/office/powerpoint/2010/main" val="3645178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EFAD30-3F27-1DE1-21C4-8475F6A110D0}"/>
              </a:ext>
            </a:extLst>
          </p:cNvPr>
          <p:cNvSpPr>
            <a:spLocks noGrp="1"/>
          </p:cNvSpPr>
          <p:nvPr>
            <p:ph type="title"/>
          </p:nvPr>
        </p:nvSpPr>
        <p:spPr>
          <a:xfrm>
            <a:off x="838200" y="365124"/>
            <a:ext cx="10515600" cy="2924923"/>
          </a:xfrm>
        </p:spPr>
        <p:txBody>
          <a:bodyPr>
            <a:noAutofit/>
          </a:bodyPr>
          <a:lstStyle/>
          <a:p>
            <a:pPr marL="0" marR="0" algn="r" rtl="1">
              <a:lnSpc>
                <a:spcPct val="115000"/>
              </a:lnSpc>
              <a:spcAft>
                <a:spcPts val="1000"/>
              </a:spcAft>
            </a:pPr>
            <a:r>
              <a:rPr lang="ar-IQ" sz="2000" b="1" u="sng" dirty="0">
                <a:solidFill>
                  <a:schemeClr val="tx1">
                    <a:lumMod val="85000"/>
                    <a:lumOff val="15000"/>
                  </a:schemeClr>
                </a:solidFill>
                <a:latin typeface="+mn-lt"/>
                <a:ea typeface="Calibri" panose="020F0502020204030204" pitchFamily="34" charset="0"/>
                <a:cs typeface="Simplified Arabic" panose="02020603050405020304" pitchFamily="18" charset="-78"/>
              </a:rPr>
              <a:t>مواجهة تحديات النظام الاسري في البيئة الرقمية في ضوء نظرية الدومينو </a:t>
            </a:r>
            <a:br>
              <a:rPr lang="en-US" sz="2000" dirty="0">
                <a:solidFill>
                  <a:schemeClr val="tx1">
                    <a:lumMod val="85000"/>
                    <a:lumOff val="15000"/>
                  </a:schemeClr>
                </a:solidFill>
                <a:latin typeface="+mn-lt"/>
                <a:ea typeface="Calibri" panose="020F0502020204030204" pitchFamily="34" charset="0"/>
                <a:cs typeface="Simplified Arabic" panose="02020603050405020304" pitchFamily="18" charset="-78"/>
              </a:rPr>
            </a:br>
            <a:r>
              <a:rPr lang="ar-IQ" sz="2000" b="1" dirty="0">
                <a:solidFill>
                  <a:schemeClr val="tx1">
                    <a:lumMod val="85000"/>
                    <a:lumOff val="15000"/>
                  </a:schemeClr>
                </a:solidFill>
                <a:latin typeface="Simplified Arabic" panose="02020603050405020304" pitchFamily="18" charset="-78"/>
                <a:ea typeface="Calibri" panose="020F0502020204030204" pitchFamily="34" charset="0"/>
                <a:cs typeface="Simplified Arabic" panose="02020603050405020304" pitchFamily="18" charset="-78"/>
              </a:rPr>
              <a:t>ان مواجهة التحديات الافتراضية التي تواجهه النظام الاسري </a:t>
            </a:r>
            <a:r>
              <a:rPr lang="ar-SA" sz="2000" b="1" dirty="0">
                <a:solidFill>
                  <a:schemeClr val="tx1">
                    <a:lumMod val="85000"/>
                    <a:lumOff val="15000"/>
                  </a:schemeClr>
                </a:solidFill>
                <a:latin typeface="Simplified Arabic" panose="02020603050405020304" pitchFamily="18" charset="-78"/>
                <a:ea typeface="Calibri" panose="020F0502020204030204" pitchFamily="34" charset="0"/>
                <a:cs typeface="Simplified Arabic" panose="02020603050405020304" pitchFamily="18" charset="-78"/>
              </a:rPr>
              <a:t>باعتباره النتيجة النهائية لسلسلة المتغيرات الرقمية  التي تتبع تسلسلًا تراتبيا يشبه صفًا من قطع الدومينو (التحديات الرقمية )التي تؤدي الواحدة منها احداث تغييرات بالقطع الأخرى  فأن تم مواجهة تهاوي قطع الدومينو من خلال كسر هذا التسلسل السببي </a:t>
            </a:r>
            <a:r>
              <a:rPr lang="ar-IQ" sz="2000" b="1" dirty="0">
                <a:solidFill>
                  <a:schemeClr val="tx1">
                    <a:lumMod val="85000"/>
                    <a:lumOff val="15000"/>
                  </a:schemeClr>
                </a:solidFill>
                <a:latin typeface="Simplified Arabic" panose="02020603050405020304" pitchFamily="18" charset="-78"/>
                <a:ea typeface="Calibri" panose="020F0502020204030204" pitchFamily="34" charset="0"/>
                <a:cs typeface="Simplified Arabic" panose="02020603050405020304" pitchFamily="18" charset="-78"/>
              </a:rPr>
              <a:t>ل</a:t>
            </a:r>
            <a:r>
              <a:rPr lang="ar-SA" sz="2000" b="1" dirty="0">
                <a:solidFill>
                  <a:schemeClr val="tx1">
                    <a:lumMod val="85000"/>
                    <a:lumOff val="15000"/>
                  </a:schemeClr>
                </a:solidFill>
                <a:latin typeface="Simplified Arabic" panose="02020603050405020304" pitchFamily="18" charset="-78"/>
                <a:ea typeface="Calibri" panose="020F0502020204030204" pitchFamily="34" charset="0"/>
                <a:cs typeface="Simplified Arabic" panose="02020603050405020304" pitchFamily="18" charset="-78"/>
              </a:rPr>
              <a:t>مواجهه التحديات المسببة يتحقق من خلال إيقاف</a:t>
            </a:r>
            <a:r>
              <a:rPr lang="ar-IQ" sz="2000" b="1" dirty="0">
                <a:solidFill>
                  <a:schemeClr val="tx1">
                    <a:lumMod val="85000"/>
                    <a:lumOff val="15000"/>
                  </a:schemeClr>
                </a:solidFill>
                <a:latin typeface="Simplified Arabic" panose="02020603050405020304" pitchFamily="18" charset="-78"/>
                <a:ea typeface="Calibri" panose="020F0502020204030204" pitchFamily="34" charset="0"/>
                <a:cs typeface="Simplified Arabic" panose="02020603050405020304" pitchFamily="18" charset="-78"/>
              </a:rPr>
              <a:t> تهاوي قطع</a:t>
            </a:r>
            <a:r>
              <a:rPr lang="ar-SA" sz="2000" b="1" dirty="0">
                <a:solidFill>
                  <a:schemeClr val="tx1">
                    <a:lumMod val="85000"/>
                    <a:lumOff val="15000"/>
                  </a:schemeClr>
                </a:solidFill>
                <a:latin typeface="Simplified Arabic" panose="02020603050405020304" pitchFamily="18" charset="-78"/>
                <a:ea typeface="Calibri" panose="020F0502020204030204" pitchFamily="34" charset="0"/>
                <a:cs typeface="Simplified Arabic" panose="02020603050405020304" pitchFamily="18" charset="-78"/>
              </a:rPr>
              <a:t> الدومينو(التحديات الرقمية ) إزالة أي قطعة في السلسلة وعلى نطاق النظام الاسري يتم الاعتماد  أسلوب المرونة التنظيمية وتبني نموذج الأسر المتوازنة لإيقاف تداعيات النظام الاسري </a:t>
            </a:r>
            <a:r>
              <a:rPr lang="ar-SA" sz="2000" b="1" dirty="0">
                <a:effectLst/>
                <a:latin typeface="Simplified Arabic" panose="02020603050405020304" pitchFamily="18" charset="-78"/>
                <a:ea typeface="Times New Roman" panose="02020603050405020304" pitchFamily="18" charset="0"/>
                <a:cs typeface="Simplified Arabic" panose="02020603050405020304" pitchFamily="18" charset="-78"/>
              </a:rPr>
              <a:t>نتيجة متغيرات البيئة الرقمية</a:t>
            </a:r>
            <a:endParaRPr lang="en-US" sz="2000" b="1" dirty="0">
              <a:latin typeface="Simplified Arabic" panose="02020603050405020304" pitchFamily="18" charset="-78"/>
              <a:cs typeface="Simplified Arabic" panose="02020603050405020304" pitchFamily="18" charset="-78"/>
            </a:endParaRPr>
          </a:p>
        </p:txBody>
      </p:sp>
      <p:pic>
        <p:nvPicPr>
          <p:cNvPr id="4" name="Picture 31">
            <a:extLst>
              <a:ext uri="{FF2B5EF4-FFF2-40B4-BE49-F238E27FC236}">
                <a16:creationId xmlns:a16="http://schemas.microsoft.com/office/drawing/2014/main" id="{6A03DD05-CE06-FC80-4607-4C6D7DF9FE6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2838846" y="3567954"/>
            <a:ext cx="6527007" cy="26121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278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A09902A-09A4-A1BB-1BE3-79CC012CBCBF}"/>
              </a:ext>
            </a:extLst>
          </p:cNvPr>
          <p:cNvSpPr>
            <a:spLocks noGrp="1"/>
          </p:cNvSpPr>
          <p:nvPr>
            <p:ph idx="1"/>
          </p:nvPr>
        </p:nvSpPr>
        <p:spPr>
          <a:xfrm>
            <a:off x="313765" y="609600"/>
            <a:ext cx="11376211" cy="6248400"/>
          </a:xfrm>
        </p:spPr>
        <p:txBody>
          <a:bodyPr>
            <a:normAutofit fontScale="77500" lnSpcReduction="20000"/>
          </a:bodyPr>
          <a:lstStyle/>
          <a:p>
            <a:pPr marL="0" marR="0" algn="r" rtl="1">
              <a:lnSpc>
                <a:spcPct val="115000"/>
              </a:lnSpc>
              <a:spcAft>
                <a:spcPts val="1000"/>
              </a:spcAft>
              <a:buNone/>
            </a:pPr>
            <a:r>
              <a:rPr lang="ar-IQ" sz="2200" b="1" u="sng" dirty="0">
                <a:effectLst/>
                <a:latin typeface="Calibri" panose="020F0502020204030204" pitchFamily="34" charset="0"/>
                <a:ea typeface="Calibri" panose="020F0502020204030204" pitchFamily="34" charset="0"/>
                <a:cs typeface="Simplified Arabic" panose="02020603050405020304" pitchFamily="18" charset="-78"/>
              </a:rPr>
              <a:t>أولا:- </a:t>
            </a:r>
            <a:r>
              <a:rPr lang="ar-IQ" sz="2600" b="1" u="sng" dirty="0">
                <a:effectLst/>
                <a:latin typeface="Calibri" panose="020F0502020204030204" pitchFamily="34" charset="0"/>
                <a:ea typeface="Calibri" panose="020F0502020204030204" pitchFamily="34" charset="0"/>
                <a:cs typeface="Simplified Arabic" panose="02020603050405020304" pitchFamily="18" charset="-78"/>
              </a:rPr>
              <a:t>المرونة التنظيمية :-</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buNone/>
            </a:pPr>
            <a:r>
              <a:rPr lang="ar-SA" sz="2200" dirty="0">
                <a:effectLst/>
                <a:latin typeface="Calibri" panose="020F0502020204030204" pitchFamily="34" charset="0"/>
                <a:ea typeface="Calibri" panose="020F0502020204030204" pitchFamily="34" charset="0"/>
                <a:cs typeface="Simplified Arabic" panose="02020603050405020304" pitchFamily="18" charset="-78"/>
              </a:rPr>
              <a:t>تساهم </a:t>
            </a:r>
            <a:r>
              <a:rPr lang="ar-SA" sz="2600" dirty="0">
                <a:effectLst/>
                <a:latin typeface="Calibri" panose="020F0502020204030204" pitchFamily="34" charset="0"/>
                <a:ea typeface="Calibri" panose="020F0502020204030204" pitchFamily="34" charset="0"/>
                <a:cs typeface="Simplified Arabic" panose="02020603050405020304" pitchFamily="18" charset="-78"/>
              </a:rPr>
              <a:t>المرونة التنظيمية للنظام الاسري لإيجاد تكيف للحفاظ على نظامها ومنعه من التفكك مع التحولات الرقمية والتي تتمثل في بناء استراتيجيات تواصلية فعالة، وإعادة تنظيم الأدوار، وزيادة الوعي الرقمي ومع ذلك، تظل هناك حاجة لمزيد من الدراسات لاستكشاف تأثير التكنولوجيا الناشئة (مثل الذكاء الاصطناعي، الواقع الافتراضي) على ديناميكيات الأسرة </a:t>
            </a:r>
            <a:endParaRPr lang="ar-IQ" sz="26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r" rtl="1">
              <a:lnSpc>
                <a:spcPct val="115000"/>
              </a:lnSpc>
              <a:spcAft>
                <a:spcPts val="1000"/>
              </a:spcAft>
              <a:buNone/>
            </a:pPr>
            <a:r>
              <a:rPr lang="ar-IQ" sz="2600" b="1" u="sng" dirty="0">
                <a:effectLst/>
                <a:latin typeface="Calibri" panose="020F0502020204030204" pitchFamily="34" charset="0"/>
                <a:ea typeface="Calibri" panose="020F0502020204030204" pitchFamily="34" charset="0"/>
                <a:cs typeface="Simplified Arabic" panose="02020603050405020304" pitchFamily="18" charset="-78"/>
              </a:rPr>
              <a:t>ثانيا :-الاسرة المتوازنة </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buNone/>
            </a:pPr>
            <a:r>
              <a:rPr lang="ar-IQ" sz="2200" dirty="0">
                <a:effectLst/>
                <a:latin typeface="Calibri" panose="020F0502020204030204" pitchFamily="34" charset="0"/>
                <a:ea typeface="Calibri" panose="020F0502020204030204" pitchFamily="34" charset="0"/>
                <a:cs typeface="Simplified Arabic" panose="02020603050405020304" pitchFamily="18" charset="-78"/>
              </a:rPr>
              <a:t>  يعبر التوازن الاسري بقدرة الأنظمة البيئية على مواجهة التغييرات التي تخلفها الضغوط الاجتماعية ,فتحاول الاسر المتوازنة عقد اشبه بمعاهدة الصلح مع الثورة الرقمية </a:t>
            </a:r>
            <a:r>
              <a:rPr lang="ar-IQ" sz="2300" dirty="0">
                <a:effectLst/>
                <a:latin typeface="Calibri" panose="020F0502020204030204" pitchFamily="34" charset="0"/>
                <a:ea typeface="Calibri" panose="020F0502020204030204" pitchFamily="34" charset="0"/>
                <a:cs typeface="Simplified Arabic" panose="02020603050405020304" pitchFamily="18" charset="-78"/>
              </a:rPr>
              <a:t>لتتحول الى حليف اليف ولكن دون المساس بالخصائص والسمات التي تفضي على التقنيات الرقمية طابعا إنسانيا كالتألف ومؤازرة بعضهم بعضا ومحاولة تخصيص قدر من التواصل الإنساني بمنأى عن التفاصيل الرقمية ويمكن تحديد خصائص جوهرية للأسر المتوازنة تتمثل </a:t>
            </a:r>
            <a:r>
              <a:rPr lang="ar-IQ" sz="2300" dirty="0" err="1">
                <a:effectLst/>
                <a:latin typeface="Calibri" panose="020F0502020204030204" pitchFamily="34" charset="0"/>
                <a:ea typeface="Calibri" panose="020F0502020204030204" pitchFamily="34" charset="0"/>
                <a:cs typeface="Simplified Arabic" panose="02020603050405020304" pitchFamily="18" charset="-78"/>
              </a:rPr>
              <a:t>بمايأتي</a:t>
            </a:r>
            <a:r>
              <a:rPr lang="ar-IQ" sz="2300" dirty="0">
                <a:effectLst/>
                <a:latin typeface="Calibri" panose="020F0502020204030204" pitchFamily="34" charset="0"/>
                <a:ea typeface="Calibri" panose="020F0502020204030204" pitchFamily="34" charset="0"/>
                <a:cs typeface="Simplified Arabic" panose="02020603050405020304" pitchFamily="18" charset="-78"/>
              </a:rPr>
              <a:t> :-</a:t>
            </a:r>
          </a:p>
          <a:p>
            <a:pPr marL="0" marR="0" algn="r" rtl="1">
              <a:lnSpc>
                <a:spcPct val="115000"/>
              </a:lnSpc>
              <a:spcAft>
                <a:spcPts val="1000"/>
              </a:spcAft>
              <a:buNone/>
            </a:pPr>
            <a:r>
              <a:rPr lang="ar-IQ" sz="2300" kern="100" dirty="0">
                <a:effectLst/>
                <a:latin typeface="Calibri" panose="020F0502020204030204" pitchFamily="34" charset="0"/>
                <a:ea typeface="Calibri" panose="020F0502020204030204" pitchFamily="34" charset="0"/>
                <a:cs typeface="Simplified Arabic" panose="02020603050405020304" pitchFamily="18" charset="-78"/>
              </a:rPr>
              <a:t>1- استيعاب الغزو الرقمي بتطوير الية تفاعل بشكل يعزز القيم والتقاليد الاسرية .</a:t>
            </a:r>
            <a:endParaRPr lang="en-US" sz="23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IQ" sz="2300" kern="100" dirty="0">
                <a:effectLst/>
                <a:latin typeface="Calibri" panose="020F0502020204030204" pitchFamily="34" charset="0"/>
                <a:ea typeface="Calibri" panose="020F0502020204030204" pitchFamily="34" charset="0"/>
                <a:cs typeface="Simplified Arabic" panose="02020603050405020304" pitchFamily="18" charset="-78"/>
              </a:rPr>
              <a:t>ابتكار الاسر لوسائل تنمي التجمعات الاسرية والتفاعل والتواصل حول النجاحات والاخفاقات </a:t>
            </a:r>
            <a:r>
              <a:rPr lang="ar-IQ" sz="2300" kern="100" dirty="0" err="1">
                <a:effectLst/>
                <a:latin typeface="Calibri" panose="020F0502020204030204" pitchFamily="34" charset="0"/>
                <a:ea typeface="Calibri" panose="020F0502020204030204" pitchFamily="34" charset="0"/>
                <a:cs typeface="Simplified Arabic" panose="02020603050405020304" pitchFamily="18" charset="-78"/>
              </a:rPr>
              <a:t>للابناء</a:t>
            </a:r>
            <a:r>
              <a:rPr lang="ar-IQ" sz="2300" kern="1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23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IQ" sz="2300" kern="100" dirty="0">
                <a:effectLst/>
                <a:latin typeface="Calibri" panose="020F0502020204030204" pitchFamily="34" charset="0"/>
                <a:ea typeface="Calibri" panose="020F0502020204030204" pitchFamily="34" charset="0"/>
                <a:cs typeface="Simplified Arabic" panose="02020603050405020304" pitchFamily="18" charset="-78"/>
              </a:rPr>
              <a:t>تعليم الأبناء مهارات الاختلاف البناء والتعبير بآراء مغايرة بصراحة وسماحة .</a:t>
            </a:r>
            <a:endParaRPr lang="en-US" sz="23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IQ" sz="2300" kern="100" dirty="0">
                <a:effectLst/>
                <a:latin typeface="Calibri" panose="020F0502020204030204" pitchFamily="34" charset="0"/>
                <a:ea typeface="Calibri" panose="020F0502020204030204" pitchFamily="34" charset="0"/>
                <a:cs typeface="Simplified Arabic" panose="02020603050405020304" pitchFamily="18" charset="-78"/>
              </a:rPr>
              <a:t>تجسير التواصل بين الأبناء واحلامهم واهدافهم بالعودة الى الطبيعة بدل من استخدام سماعات الاذن التي تعزل الفرد عن العالم تعليم الأبناء الانصات لضمائرهم والتواصل مع انفسهم .</a:t>
            </a:r>
            <a:endParaRPr lang="en-US" sz="23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buNone/>
            </a:pPr>
            <a:r>
              <a:rPr lang="ar-IQ" sz="2300" dirty="0">
                <a:effectLst/>
                <a:ea typeface="Calibri" panose="020F0502020204030204" pitchFamily="34" charset="0"/>
                <a:cs typeface="Simplified Arabic" panose="02020603050405020304" pitchFamily="18" charset="-78"/>
              </a:rPr>
              <a:t>4-تفاعل الإباء مسؤولية التفاعل مع أبنائهم بمصداقية وشفافية.</a:t>
            </a:r>
            <a:endParaRPr lang="en-US" dirty="0"/>
          </a:p>
        </p:txBody>
      </p:sp>
    </p:spTree>
    <p:extLst>
      <p:ext uri="{BB962C8B-B14F-4D97-AF65-F5344CB8AC3E}">
        <p14:creationId xmlns:p14="http://schemas.microsoft.com/office/powerpoint/2010/main" val="330405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02BF0B6-FA2F-0168-D143-258E34A11F13}"/>
              </a:ext>
            </a:extLst>
          </p:cNvPr>
          <p:cNvSpPr>
            <a:spLocks noGrp="1"/>
          </p:cNvSpPr>
          <p:nvPr>
            <p:ph idx="1"/>
          </p:nvPr>
        </p:nvSpPr>
        <p:spPr>
          <a:xfrm>
            <a:off x="0" y="179109"/>
            <a:ext cx="11811786" cy="6678892"/>
          </a:xfrm>
        </p:spPr>
        <p:txBody>
          <a:bodyPr>
            <a:noAutofit/>
          </a:bodyPr>
          <a:lstStyle/>
          <a:p>
            <a:pPr marL="57150" marR="0" algn="r" rtl="1">
              <a:lnSpc>
                <a:spcPct val="115000"/>
              </a:lnSpc>
              <a:spcAft>
                <a:spcPts val="1000"/>
              </a:spcAft>
              <a:buNone/>
            </a:pPr>
            <a:r>
              <a:rPr lang="en-US"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p>
          <a:p>
            <a:pPr marL="57150" marR="0" algn="r" rtl="1">
              <a:lnSpc>
                <a:spcPct val="115000"/>
              </a:lnSpc>
              <a:spcAft>
                <a:spcPts val="1000"/>
              </a:spcAft>
              <a:buNone/>
            </a:pPr>
            <a:r>
              <a:rPr lang="ar-S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أسهمت التطورات الرقمية ومخرجاتها في احداث تغييرات كبيرة في بنية المجتمعات الإنسانية ومن ضمنها  نواة المجتمع المتمثلة بالأسرة, لكونها تحمل مزايا سهولة وسرعة التواصل واختصار الزمان والمكان الا</a:t>
            </a:r>
            <a:r>
              <a:rPr lang="ar-IQ"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a:t>
            </a:r>
            <a:r>
              <a:rPr lang="ar-S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نها ساهمت في ضعف العلاقات الإنسانية  ومن ضمنها العلاقات الاسرية نتيجة الافراط في الاستخدام الغير المقنن والذي انعكس بصورة او بأخرى في سياقات التفاعل المجتمعي من ضمنها التفاعلات الاسرية</a:t>
            </a:r>
            <a:r>
              <a:rPr lang="ar-IQ"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r>
              <a:rPr lang="en-US" sz="2000"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  </a:t>
            </a:r>
            <a:r>
              <a:rPr lang="ar-S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ساهمت مخرجات الثورة الرقمية في احداث تحول جذري في طبيعة التفاعلات الاسرية ,مع صعود التفاعلات الافتراضية أصبحت المنصات الرقمية تمثل فضاءا جديدا للتواصل الاسري وتم إعادة (التنظيم الاجتماعي ) من خلال إعادة ترتيب الأمور بالانتقال من مفهوم (قيادة الافراد للأشياء )الى مفهوم (إدارة الأشياء للأفراد ) كنظام صناعي تتم ادارته على الطريقة الصناعية ,</a:t>
            </a:r>
            <a:r>
              <a:rPr lang="ar-IQ"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مما </a:t>
            </a:r>
            <a:r>
              <a:rPr lang="ar-S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ساهم في تغيير </a:t>
            </a:r>
            <a:r>
              <a:rPr lang="ar-IQ"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a:t>
            </a:r>
            <a:r>
              <a:rPr lang="ar-S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قناعات </a:t>
            </a:r>
            <a:r>
              <a:rPr lang="ar-IQ"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a:t>
            </a:r>
            <a:r>
              <a:rPr lang="ar-S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فق تكرار تراكم التأثيرات الرقمية على الافراد .</a:t>
            </a:r>
            <a:endParaRPr lang="ar-IQ"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0" marR="0" algn="r" rtl="1">
              <a:lnSpc>
                <a:spcPct val="115000"/>
              </a:lnSpc>
              <a:spcAft>
                <a:spcPts val="1000"/>
              </a:spcAft>
              <a:buNone/>
            </a:pPr>
            <a:r>
              <a:rPr lang="ar-SA" sz="2000" b="1" u="sng" dirty="0">
                <a:solidFill>
                  <a:srgbClr val="000000"/>
                </a:solidFill>
                <a:effectLst/>
                <a:latin typeface="Arial Unicode MS"/>
                <a:ea typeface="Calibri" panose="020F0502020204030204" pitchFamily="34" charset="0"/>
                <a:cs typeface="Arial" panose="020B0604020202020204" pitchFamily="34" charset="0"/>
              </a:rPr>
              <a:t>إشكالية </a:t>
            </a:r>
            <a:r>
              <a:rPr lang="ar-SA" sz="2000" b="1" u="sng"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الدراسة</a:t>
            </a:r>
            <a:r>
              <a:rPr lang="ar-S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تنطلق الدراسة من  محاولة الإجابة عن التساؤلات الاتية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2000" kern="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ماهي ابرز المتغيرات </a:t>
            </a:r>
            <a:r>
              <a:rPr lang="ar-IQ" sz="2000" kern="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في ا</a:t>
            </a:r>
            <a:r>
              <a:rPr lang="ar-SA" sz="2000" kern="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لبيئة الدولية التي ساهمت في إعادة بناء التفاعلات الدولية </a:t>
            </a:r>
            <a:r>
              <a:rPr lang="ar-IQ" sz="2000" kern="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2000" kern="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هل اثرت الثورة الرقمية على طبيعة التفاعلات الدولية والمجتمعية  ؟</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2000" kern="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هل اوجدت التكنولوجيا الرقمية عزلة اجتماعية افتراضية رغم نمو شبكات التواصل الرقمي ؟</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2000" kern="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كيف يمكن إيجاد </a:t>
            </a:r>
            <a:r>
              <a:rPr lang="ar-SA" sz="2000"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توازن بين الواقع  المادي والافتراضي في تحديد طبيعة التفاعلات الاسرية ؟</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buNone/>
            </a:pPr>
            <a:r>
              <a:rPr lang="ar-SA" sz="2000" b="1" u="sng" dirty="0">
                <a:solidFill>
                  <a:srgbClr val="000000"/>
                </a:solidFill>
                <a:effectLst/>
                <a:latin typeface="Arial Unicode MS"/>
                <a:ea typeface="Calibri" panose="020F0502020204030204" pitchFamily="34" charset="0"/>
                <a:cs typeface="Arial" panose="020B0604020202020204" pitchFamily="34" charset="0"/>
              </a:rPr>
              <a:t> فرضية الدراسة</a:t>
            </a:r>
            <a:r>
              <a:rPr lang="ar-SA" sz="2000" dirty="0">
                <a:solidFill>
                  <a:srgbClr val="000000"/>
                </a:solidFill>
                <a:effectLst/>
                <a:latin typeface="Arial Unicode MS"/>
                <a:ea typeface="Calibri" panose="020F0502020204030204" pitchFamily="34" charset="0"/>
                <a:cs typeface="Arial" panose="020B0604020202020204" pitchFamily="34" charset="0"/>
              </a:rPr>
              <a:t> :- ان الوسائط الرقمية أسهمت في احداث تغييرات متتالية مترابطة مع بعضها البعض في </a:t>
            </a:r>
            <a:r>
              <a:rPr lang="en-US" sz="2000" dirty="0">
                <a:solidFill>
                  <a:srgbClr val="000000"/>
                </a:solidFill>
                <a:effectLst/>
                <a:latin typeface="Arial Unicode MS"/>
                <a:ea typeface="Calibri" panose="020F0502020204030204" pitchFamily="34" charset="0"/>
                <a:cs typeface="Arial" panose="020B0604020202020204" pitchFamily="34" charset="0"/>
              </a:rPr>
              <a:t>“</a:t>
            </a:r>
            <a:r>
              <a:rPr lang="ar-SA" sz="2000" dirty="0">
                <a:solidFill>
                  <a:srgbClr val="000000"/>
                </a:solidFill>
                <a:effectLst/>
                <a:latin typeface="Arial Unicode MS"/>
                <a:ea typeface="Calibri" panose="020F0502020204030204" pitchFamily="34" charset="0"/>
                <a:cs typeface="Arial" panose="020B0604020202020204" pitchFamily="34" charset="0"/>
              </a:rPr>
              <a:t>التفاعلات -العلاقات -الأدوار</a:t>
            </a:r>
            <a:r>
              <a:rPr lang="en-US" sz="2000" dirty="0">
                <a:solidFill>
                  <a:srgbClr val="000000"/>
                </a:solidFill>
                <a:effectLst/>
                <a:latin typeface="Arial Unicode MS"/>
                <a:ea typeface="Calibri" panose="020F0502020204030204" pitchFamily="34" charset="0"/>
                <a:cs typeface="Arial" panose="020B0604020202020204" pitchFamily="34" charset="0"/>
              </a:rPr>
              <a:t>”</a:t>
            </a:r>
            <a:r>
              <a:rPr lang="ar-SA" sz="2000" dirty="0">
                <a:solidFill>
                  <a:srgbClr val="000000"/>
                </a:solidFill>
                <a:effectLst/>
                <a:latin typeface="Arial Unicode MS"/>
                <a:ea typeface="Calibri" panose="020F0502020204030204" pitchFamily="34" charset="0"/>
                <a:cs typeface="Arial" panose="020B0604020202020204" pitchFamily="34" charset="0"/>
              </a:rPr>
              <a:t> داخل النظام الاسري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57150" marR="0" algn="r" rtl="1">
              <a:lnSpc>
                <a:spcPct val="115000"/>
              </a:lnSpc>
              <a:spcAft>
                <a:spcPts val="1000"/>
              </a:spcAft>
            </a:pPr>
            <a:r>
              <a:rPr lang="ar-S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3843150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C2F7770-B8D6-B932-4E81-0191B0004FCE}"/>
              </a:ext>
            </a:extLst>
          </p:cNvPr>
          <p:cNvSpPr>
            <a:spLocks noGrp="1"/>
          </p:cNvSpPr>
          <p:nvPr>
            <p:ph idx="1"/>
          </p:nvPr>
        </p:nvSpPr>
        <p:spPr>
          <a:xfrm>
            <a:off x="152400" y="268941"/>
            <a:ext cx="11815482" cy="6481482"/>
          </a:xfrm>
        </p:spPr>
        <p:txBody>
          <a:bodyPr>
            <a:normAutofit fontScale="25000" lnSpcReduction="20000"/>
          </a:bodyPr>
          <a:lstStyle/>
          <a:p>
            <a:pPr marL="0" marR="0" algn="r" rtl="1">
              <a:lnSpc>
                <a:spcPct val="115000"/>
              </a:lnSpc>
              <a:spcAft>
                <a:spcPts val="1000"/>
              </a:spcAft>
              <a:buNone/>
            </a:pPr>
            <a:r>
              <a:rPr lang="ar-SA" sz="8000" b="1" u="sng" dirty="0">
                <a:effectLst/>
                <a:latin typeface="Calibri" panose="020F0502020204030204" pitchFamily="34" charset="0"/>
                <a:ea typeface="Calibri" panose="020F0502020204030204" pitchFamily="34" charset="0"/>
                <a:cs typeface="Simplified Arabic" panose="02020603050405020304" pitchFamily="18" charset="-78"/>
              </a:rPr>
              <a:t>الاستنتاجات </a:t>
            </a:r>
            <a:r>
              <a:rPr lang="ar-SA" sz="8000" dirty="0">
                <a:effectLst/>
                <a:latin typeface="Calibri" panose="020F0502020204030204" pitchFamily="34" charset="0"/>
                <a:ea typeface="Calibri" panose="020F0502020204030204" pitchFamily="34" charset="0"/>
                <a:cs typeface="Simplified Arabic" panose="02020603050405020304" pitchFamily="18" charset="-78"/>
              </a:rPr>
              <a:t>:-</a:t>
            </a:r>
            <a:endParaRPr lang="en-US" sz="8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8000" kern="100" dirty="0">
                <a:effectLst/>
                <a:latin typeface="Calibri" panose="020F0502020204030204" pitchFamily="34" charset="0"/>
                <a:ea typeface="Calibri" panose="020F0502020204030204" pitchFamily="34" charset="0"/>
                <a:cs typeface="Simplified Arabic" panose="02020603050405020304" pitchFamily="18" charset="-78"/>
              </a:rPr>
              <a:t>المرونة الرقمية للنظام الاسري تولد (ذكاء جماعي ) لمواجهة التحديات الافتراضية .</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8000" kern="100" dirty="0">
                <a:effectLst/>
                <a:latin typeface="Calibri" panose="020F0502020204030204" pitchFamily="34" charset="0"/>
                <a:ea typeface="Calibri" panose="020F0502020204030204" pitchFamily="34" charset="0"/>
                <a:cs typeface="Simplified Arabic" panose="02020603050405020304" pitchFamily="18" charset="-78"/>
              </a:rPr>
              <a:t>تتدخل الوسائل الرقمية في انتاج ذاتية الفرد من خلال التحكم بمستوى نشاطاته وشعوره الإنساني .</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8000" kern="100" dirty="0">
                <a:effectLst/>
                <a:latin typeface="Calibri" panose="020F0502020204030204" pitchFamily="34" charset="0"/>
                <a:ea typeface="Calibri" panose="020F0502020204030204" pitchFamily="34" charset="0"/>
                <a:cs typeface="Simplified Arabic" panose="02020603050405020304" pitchFamily="18" charset="-78"/>
              </a:rPr>
              <a:t>تفرض التكنولوجيا الرقمية التوافق بين العالم الواقعي والافتراضي مع إبقاء السيطرة الافتراضية وإعادة تشكيل ذاتية الافراد -والجماعات بفرض تعميمات رقمية .</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8000" kern="100" dirty="0">
                <a:effectLst/>
                <a:latin typeface="Calibri" panose="020F0502020204030204" pitchFamily="34" charset="0"/>
                <a:ea typeface="Calibri" panose="020F0502020204030204" pitchFamily="34" charset="0"/>
                <a:cs typeface="Simplified Arabic" panose="02020603050405020304" pitchFamily="18" charset="-78"/>
              </a:rPr>
              <a:t>على الرغم من التطور الحاصل في الوسائل الرقمية الا ان المجتمع الأسري ابعد ما يكون مجتمعا اكثر استنارة ووعيا </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8000" kern="100" dirty="0">
                <a:effectLst/>
                <a:latin typeface="Calibri" panose="020F0502020204030204" pitchFamily="34" charset="0"/>
                <a:ea typeface="Calibri" panose="020F0502020204030204" pitchFamily="34" charset="0"/>
                <a:cs typeface="Simplified Arabic" panose="02020603050405020304" pitchFamily="18" charset="-78"/>
              </a:rPr>
              <a:t>ان النظام الاسري في العصر الرقمي اصبح ينتظم وفق أسس فوضوية .</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8000" kern="100" dirty="0">
                <a:effectLst/>
                <a:latin typeface="Calibri" panose="020F0502020204030204" pitchFamily="34" charset="0"/>
                <a:ea typeface="Calibri" panose="020F0502020204030204" pitchFamily="34" charset="0"/>
                <a:cs typeface="Simplified Arabic" panose="02020603050405020304" pitchFamily="18" charset="-78"/>
              </a:rPr>
              <a:t>تصاعد نزعات التفكير النقدي للنهج الاسري الواقعي مقابل تعزيز النزعة النفعية التي تعمل على توظيف الحلول الرقمية كبدائل .</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buNone/>
            </a:pPr>
            <a:r>
              <a:rPr lang="ar-SA" sz="7200" b="1" i="1" u="sng" dirty="0">
                <a:effectLst/>
                <a:latin typeface="Calibri" panose="020F0502020204030204" pitchFamily="34" charset="0"/>
                <a:ea typeface="Calibri" panose="020F0502020204030204" pitchFamily="34" charset="0"/>
                <a:cs typeface="Simplified Arabic" panose="02020603050405020304" pitchFamily="18" charset="-78"/>
              </a:rPr>
              <a:t>  التوصيات </a:t>
            </a:r>
            <a:r>
              <a:rPr lang="ar-SA" sz="7200" dirty="0">
                <a:effectLst/>
                <a:latin typeface="Calibri" panose="020F0502020204030204" pitchFamily="34" charset="0"/>
                <a:ea typeface="Calibri" panose="020F0502020204030204" pitchFamily="34" charset="0"/>
                <a:cs typeface="Simplified Arabic" panose="02020603050405020304" pitchFamily="18" charset="-78"/>
              </a:rPr>
              <a:t>توصلت الدراسة الى الاستنتاجات الاتية :- </a:t>
            </a:r>
            <a:endParaRPr lang="en-US" sz="7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buNone/>
            </a:pPr>
            <a:r>
              <a:rPr lang="ar-SA" sz="8000" dirty="0">
                <a:effectLst/>
                <a:latin typeface="Calibri" panose="020F0502020204030204" pitchFamily="34" charset="0"/>
                <a:ea typeface="Calibri" panose="020F0502020204030204" pitchFamily="34" charset="0"/>
                <a:cs typeface="Simplified Arabic" panose="02020603050405020304" pitchFamily="18" charset="-78"/>
              </a:rPr>
              <a:t>1- اعتماد أسلوب التأمل التقني للوسائل الرقمية كأساس لمواجهة التحديات الرقمية .</a:t>
            </a:r>
            <a:endParaRPr lang="en-US" sz="8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8000" u="none" strike="noStrike" kern="100" dirty="0">
                <a:effectLst/>
                <a:latin typeface="Calibri" panose="020F0502020204030204" pitchFamily="34" charset="0"/>
                <a:ea typeface="Calibri" panose="020F0502020204030204" pitchFamily="34" charset="0"/>
                <a:cs typeface="Simplified Arabic" panose="02020603050405020304" pitchFamily="18" charset="-78"/>
              </a:rPr>
              <a:t>الانتقال في التعامل مع الوسائل الرقمية من التشابك والتعقيد الى التفاعل المفيد من قبل الافراد . </a:t>
            </a:r>
            <a:endParaRPr lang="en-US" sz="8000" u="none" strike="noStrike"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8000" u="none" strike="noStrike" kern="100" dirty="0">
                <a:effectLst/>
                <a:latin typeface="Calibri" panose="020F0502020204030204" pitchFamily="34" charset="0"/>
                <a:ea typeface="Calibri" panose="020F0502020204030204" pitchFamily="34" charset="0"/>
                <a:cs typeface="Simplified Arabic" panose="02020603050405020304" pitchFamily="18" charset="-78"/>
              </a:rPr>
              <a:t>تنظيم عقد اجتماعي رقمي على صعيد النظام الاسري يعيد تنظيم المسؤوليات والادوار الاسرية .</a:t>
            </a:r>
            <a:endParaRPr lang="en-US" sz="8000" u="none" strike="noStrike"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a:pPr>
            <a:r>
              <a:rPr lang="ar-SA" sz="8000" u="none" strike="noStrike" kern="100" dirty="0">
                <a:effectLst/>
                <a:latin typeface="Calibri" panose="020F0502020204030204" pitchFamily="34" charset="0"/>
                <a:ea typeface="Calibri" panose="020F0502020204030204" pitchFamily="34" charset="0"/>
                <a:cs typeface="Simplified Arabic" panose="02020603050405020304" pitchFamily="18" charset="-78"/>
              </a:rPr>
              <a:t>إيجاد التكامل بين الواقع المادي والواقع الافتراضي .</a:t>
            </a:r>
            <a:endParaRPr lang="en-US" sz="8000" u="none" strike="noStrike"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50711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070FEE5-938F-FBF2-9277-8DA77902DB51}"/>
              </a:ext>
            </a:extLst>
          </p:cNvPr>
          <p:cNvSpPr>
            <a:spLocks noGrp="1"/>
          </p:cNvSpPr>
          <p:nvPr>
            <p:ph idx="1"/>
          </p:nvPr>
        </p:nvSpPr>
        <p:spPr>
          <a:xfrm>
            <a:off x="528918" y="509047"/>
            <a:ext cx="11311148" cy="6026224"/>
          </a:xfrm>
        </p:spPr>
        <p:txBody>
          <a:bodyPr>
            <a:normAutofit/>
          </a:bodyPr>
          <a:lstStyle/>
          <a:p>
            <a:pPr algn="r"/>
            <a:r>
              <a:rPr lang="ar-SA" sz="2000" b="1" u="sng" dirty="0">
                <a:solidFill>
                  <a:srgbClr val="000000"/>
                </a:solidFill>
                <a:effectLst/>
                <a:ea typeface="Calibri" panose="020F0502020204030204" pitchFamily="34" charset="0"/>
                <a:cs typeface="Simplified Arabic" panose="02020603050405020304" pitchFamily="18" charset="-78"/>
              </a:rPr>
              <a:t>البيئة الدولية والمتغير الرقمي</a:t>
            </a:r>
            <a:r>
              <a:rPr lang="ar-SA" sz="2000" b="1" dirty="0">
                <a:solidFill>
                  <a:srgbClr val="000000"/>
                </a:solidFill>
                <a:effectLst/>
                <a:ea typeface="Calibri" panose="020F0502020204030204" pitchFamily="34" charset="0"/>
                <a:cs typeface="Simplified Arabic" panose="02020603050405020304" pitchFamily="18" charset="-78"/>
              </a:rPr>
              <a:t>  </a:t>
            </a:r>
            <a:r>
              <a:rPr lang="ar-SA" sz="2000" dirty="0">
                <a:solidFill>
                  <a:srgbClr val="000000"/>
                </a:solidFill>
                <a:effectLst/>
                <a:ea typeface="Calibri" panose="020F0502020204030204" pitchFamily="34" charset="0"/>
                <a:cs typeface="Simplified Arabic" panose="02020603050405020304" pitchFamily="18" charset="-78"/>
              </a:rPr>
              <a:t>يشير النظام الدولي الى شبكة من الدول والمنظمات والافراد المتفاعلين على الساحة العالمية مما يوفر الاطار العام الذي يحدد من يتفاعل مع من وكيف تتم هذه التفاعلات الا ان متغيرات البيئة الدولية (السياسية ,الاقتصادية ,البيئية ,الرقمية</a:t>
            </a:r>
            <a:r>
              <a:rPr lang="ar-IQ" sz="2000" dirty="0">
                <a:solidFill>
                  <a:srgbClr val="000000"/>
                </a:solidFill>
                <a:effectLst/>
                <a:ea typeface="Calibri" panose="020F0502020204030204" pitchFamily="34" charset="0"/>
                <a:cs typeface="Simplified Arabic" panose="02020603050405020304" pitchFamily="18" charset="-78"/>
              </a:rPr>
              <a:t>)</a:t>
            </a:r>
            <a:r>
              <a:rPr lang="ar-SA" sz="2000" dirty="0">
                <a:solidFill>
                  <a:srgbClr val="000000"/>
                </a:solidFill>
                <a:effectLst/>
                <a:ea typeface="Calibri" panose="020F0502020204030204" pitchFamily="34" charset="0"/>
                <a:cs typeface="Simplified Arabic" panose="02020603050405020304" pitchFamily="18" charset="-78"/>
              </a:rPr>
              <a:t> فرضت إعادة بناء النظام الدولي وفق نسبة اندماج اقل  للعناصر المكونة لوحده الكل مع تزايد الاستقلالية للعناصر المكونة للأنظمة الدولية (المجتمعات , الافراد ,الجماعات ) فالأنظمة الدولية باتت أنظمة اجتماعية للتفاعل بين الأشخاص تسترشد في افعالها بالوعي والإرادة والتوجهات القيمية </a:t>
            </a:r>
            <a:endParaRPr lang="ar-IQ" sz="2000" dirty="0">
              <a:solidFill>
                <a:srgbClr val="000000"/>
              </a:solidFill>
              <a:effectLst/>
              <a:ea typeface="Calibri" panose="020F0502020204030204" pitchFamily="34" charset="0"/>
              <a:cs typeface="Simplified Arabic" panose="02020603050405020304" pitchFamily="18" charset="-78"/>
            </a:endParaRPr>
          </a:p>
          <a:p>
            <a:pPr algn="r" rtl="1"/>
            <a:r>
              <a:rPr lang="ar-IQ" sz="2000" dirty="0">
                <a:solidFill>
                  <a:srgbClr val="000000"/>
                </a:solidFill>
                <a:effectLst/>
                <a:ea typeface="Calibri" panose="020F0502020204030204" pitchFamily="34" charset="0"/>
                <a:cs typeface="Simplified Arabic" panose="02020603050405020304" pitchFamily="18" charset="-78"/>
              </a:rPr>
              <a:t>ومع </a:t>
            </a:r>
            <a:r>
              <a:rPr lang="ar-SA" sz="2000" dirty="0">
                <a:solidFill>
                  <a:srgbClr val="000000"/>
                </a:solidFill>
                <a:effectLst/>
                <a:ea typeface="Calibri" panose="020F0502020204030204" pitchFamily="34" charset="0"/>
                <a:cs typeface="Simplified Arabic" panose="02020603050405020304" pitchFamily="18" charset="-78"/>
              </a:rPr>
              <a:t>تراجع مركزية الفواعل الدوليين (الدولة القومية )في فرض الامن ومواجهة المخاطر والتهديدات المستحدثة العابرة للحدود القومية التي اعادت توزيع السلطة بين الفواعل الدوليين على المستوى العالمي يتم تشبيه أداء الدول وفق نظام (رقعه الشطرنج ثلاثية الابعاد ) حيث تكون الدولة في البعد الأعلى الخاص وتمتلك السلطة العسكرية بينما يكون البعد الوسيط الخاص بالسلطة الاقتصادية بشكل غير مستقر في يد الدولة على حسب تغيرات خط الزمان والمكان, اما البعد الثالث الخاص بالتفاعلات عبر الوطنية فتبدو السلطة مشتتة على نحو لا يسمح للدول بالسيطرة الكاملة على فضاء عابر للحدود يتميز ابتداء بعدم قابلية الضبط على نحو متزايد</a:t>
            </a:r>
            <a:r>
              <a:rPr lang="en-US" sz="2000" dirty="0">
                <a:solidFill>
                  <a:srgbClr val="000000"/>
                </a:solidFill>
                <a:ea typeface="Calibri" panose="020F0502020204030204" pitchFamily="34" charset="0"/>
                <a:cs typeface="Simplified Arabic" panose="02020603050405020304" pitchFamily="18" charset="-78"/>
              </a:rPr>
              <a:t>.</a:t>
            </a:r>
            <a:endParaRPr lang="en-US" sz="2000" dirty="0">
              <a:solidFill>
                <a:srgbClr val="000000"/>
              </a:solidFill>
              <a:effectLst/>
              <a:ea typeface="Calibri" panose="020F0502020204030204" pitchFamily="34" charset="0"/>
              <a:cs typeface="Simplified Arabic" panose="02020603050405020304" pitchFamily="18" charset="-78"/>
            </a:endParaRPr>
          </a:p>
          <a:p>
            <a:pPr algn="r" rtl="1"/>
            <a:r>
              <a:rPr lang="ar-IQ" sz="2000" dirty="0">
                <a:solidFill>
                  <a:srgbClr val="000000"/>
                </a:solidFill>
                <a:effectLst/>
                <a:ea typeface="Calibri" panose="020F0502020204030204" pitchFamily="34" charset="0"/>
                <a:cs typeface="Simplified Arabic" panose="02020603050405020304" pitchFamily="18" charset="-78"/>
              </a:rPr>
              <a:t> </a:t>
            </a:r>
            <a:r>
              <a:rPr lang="en-US" sz="2000" dirty="0">
                <a:solidFill>
                  <a:srgbClr val="000000"/>
                </a:solidFill>
                <a:effectLst/>
                <a:ea typeface="Calibri" panose="020F0502020204030204" pitchFamily="34" charset="0"/>
                <a:cs typeface="Simplified Arabic" panose="02020603050405020304" pitchFamily="18" charset="-78"/>
              </a:rPr>
              <a:t>   </a:t>
            </a:r>
            <a:r>
              <a:rPr lang="ar-SA" sz="2000" dirty="0">
                <a:solidFill>
                  <a:srgbClr val="000000"/>
                </a:solidFill>
                <a:effectLst/>
                <a:ea typeface="Calibri" panose="020F0502020204030204" pitchFamily="34" charset="0"/>
                <a:cs typeface="Simplified Arabic" panose="02020603050405020304" pitchFamily="18" charset="-78"/>
              </a:rPr>
              <a:t>فبدأ الحراك التوسعي النظري لمفهوم الامن الى </a:t>
            </a:r>
            <a:r>
              <a:rPr lang="ar-SA" sz="2000" dirty="0" err="1">
                <a:solidFill>
                  <a:srgbClr val="000000"/>
                </a:solidFill>
                <a:effectLst/>
                <a:ea typeface="Calibri" panose="020F0502020204030204" pitchFamily="34" charset="0"/>
                <a:cs typeface="Simplified Arabic" panose="02020603050405020304" pitchFamily="18" charset="-78"/>
              </a:rPr>
              <a:t>مابعد</a:t>
            </a:r>
            <a:r>
              <a:rPr lang="ar-SA" sz="2000" dirty="0">
                <a:solidFill>
                  <a:srgbClr val="000000"/>
                </a:solidFill>
                <a:effectLst/>
                <a:ea typeface="Calibri" panose="020F0502020204030204" pitchFamily="34" charset="0"/>
                <a:cs typeface="Simplified Arabic" panose="02020603050405020304" pitchFamily="18" charset="-78"/>
              </a:rPr>
              <a:t> القطاع العسكري ليشمل قطاعات سياسية – اقتصادية – بيئية – تكنولوجية ومع عدم مقدرة الدولة على حماية الامن القومي توسيع مرجعية الامن وجعلها مرتبطة بالمجتمع</a:t>
            </a:r>
            <a:r>
              <a:rPr lang="ar-IQ" sz="2000" dirty="0">
                <a:solidFill>
                  <a:srgbClr val="000000"/>
                </a:solidFill>
                <a:effectLst/>
                <a:ea typeface="Calibri" panose="020F0502020204030204" pitchFamily="34" charset="0"/>
                <a:cs typeface="Simplified Arabic" panose="02020603050405020304" pitchFamily="18" charset="-78"/>
              </a:rPr>
              <a:t> </a:t>
            </a:r>
            <a:r>
              <a:rPr lang="ar-SA" sz="2000" dirty="0">
                <a:solidFill>
                  <a:srgbClr val="000000"/>
                </a:solidFill>
                <a:effectLst/>
                <a:ea typeface="Calibri" panose="020F0502020204030204" pitchFamily="34" charset="0"/>
                <a:cs typeface="Simplified Arabic" panose="02020603050405020304" pitchFamily="18" charset="-78"/>
              </a:rPr>
              <a:t>فحسب</a:t>
            </a:r>
            <a:r>
              <a:rPr lang="en-US" sz="2000" dirty="0">
                <a:solidFill>
                  <a:srgbClr val="000000"/>
                </a:solidFill>
                <a:effectLst/>
                <a:ea typeface="Calibri" panose="020F0502020204030204" pitchFamily="34" charset="0"/>
                <a:cs typeface="Simplified Arabic" panose="02020603050405020304" pitchFamily="18" charset="-78"/>
              </a:rPr>
              <a:t>)</a:t>
            </a:r>
            <a:r>
              <a:rPr lang="ar-SA" sz="2000" dirty="0">
                <a:solidFill>
                  <a:srgbClr val="000000"/>
                </a:solidFill>
                <a:effectLst/>
                <a:ea typeface="Calibri" panose="020F0502020204030204" pitchFamily="34" charset="0"/>
                <a:cs typeface="Simplified Arabic" panose="02020603050405020304" pitchFamily="18" charset="-78"/>
              </a:rPr>
              <a:t> ميلر </a:t>
            </a:r>
            <a:r>
              <a:rPr lang="en-US" sz="2000" dirty="0">
                <a:solidFill>
                  <a:srgbClr val="000000"/>
                </a:solidFill>
                <a:effectLst/>
                <a:ea typeface="Calibri" panose="020F0502020204030204" pitchFamily="34" charset="0"/>
                <a:cs typeface="Simplified Arabic" panose="02020603050405020304" pitchFamily="18" charset="-78"/>
              </a:rPr>
              <a:t>(</a:t>
            </a:r>
            <a:r>
              <a:rPr lang="en-US" sz="2000" dirty="0">
                <a:solidFill>
                  <a:srgbClr val="000000"/>
                </a:solidFill>
                <a:effectLst/>
                <a:latin typeface="Simplified Arabic" panose="02020603050405020304" pitchFamily="18" charset="-78"/>
                <a:ea typeface="Calibri" panose="020F0502020204030204" pitchFamily="34" charset="0"/>
              </a:rPr>
              <a:t>Muller</a:t>
            </a:r>
            <a:r>
              <a:rPr lang="ar-IQ" sz="2000" dirty="0">
                <a:solidFill>
                  <a:srgbClr val="000000"/>
                </a:solidFill>
                <a:effectLst/>
                <a:ea typeface="Calibri" panose="020F0502020204030204" pitchFamily="34" charset="0"/>
                <a:cs typeface="Simplified Arabic" panose="02020603050405020304" pitchFamily="18" charset="-78"/>
              </a:rPr>
              <a:t>غياب الامن المجتمعي يؤدي الى حدوث المعضلة الأمنية وانطلاقا من فكرة ان الفرد لا يمكن ان يعيش بمعزل عن المجتمع الذي يعيش فيه يصف (كين بوث </a:t>
            </a:r>
            <a:r>
              <a:rPr lang="en-US" sz="2000" dirty="0">
                <a:solidFill>
                  <a:srgbClr val="000000"/>
                </a:solidFill>
                <a:effectLst/>
                <a:ea typeface="Calibri" panose="020F0502020204030204" pitchFamily="34" charset="0"/>
                <a:cs typeface="Simplified Arabic" panose="02020603050405020304" pitchFamily="18" charset="-78"/>
              </a:rPr>
              <a:t>/</a:t>
            </a:r>
            <a:r>
              <a:rPr lang="ar-IQ" sz="2000" dirty="0">
                <a:solidFill>
                  <a:srgbClr val="000000"/>
                </a:solidFill>
                <a:effectLst/>
                <a:ea typeface="Calibri" panose="020F0502020204030204" pitchFamily="34" charset="0"/>
                <a:cs typeface="Simplified Arabic" panose="02020603050405020304" pitchFamily="18" charset="-78"/>
              </a:rPr>
              <a:t> </a:t>
            </a:r>
            <a:r>
              <a:rPr lang="en-US" sz="2000" dirty="0">
                <a:solidFill>
                  <a:srgbClr val="000000"/>
                </a:solidFill>
                <a:effectLst/>
                <a:ea typeface="Calibri" panose="020F0502020204030204" pitchFamily="34" charset="0"/>
                <a:cs typeface="Simplified Arabic" panose="02020603050405020304" pitchFamily="18" charset="-78"/>
              </a:rPr>
              <a:t>K</a:t>
            </a:r>
            <a:r>
              <a:rPr lang="en-US" sz="2000" dirty="0">
                <a:solidFill>
                  <a:srgbClr val="000000"/>
                </a:solidFill>
                <a:effectLst/>
                <a:latin typeface="Simplified Arabic" panose="02020603050405020304" pitchFamily="18" charset="-78"/>
                <a:ea typeface="Calibri" panose="020F0502020204030204" pitchFamily="34" charset="0"/>
              </a:rPr>
              <a:t>en (Booth </a:t>
            </a:r>
            <a:r>
              <a:rPr lang="ar-IQ" sz="2000" dirty="0">
                <a:solidFill>
                  <a:srgbClr val="000000"/>
                </a:solidFill>
                <a:effectLst/>
                <a:latin typeface="Simplified Arabic" panose="02020603050405020304" pitchFamily="18" charset="-78"/>
                <a:ea typeface="Calibri" panose="020F0502020204030204" pitchFamily="34" charset="0"/>
              </a:rPr>
              <a:t>العلاقة متبادلة بين الفرد والمجتمع والمخاطر التي يتعرض لها الفرد تكمن في القضايا المجتمعية التي تمس حياة الفرد على سبيل المثال انعدام العدالة الاجتماعية ,الفقر ,البطالة التي تفرض انتهاء السياسة</a:t>
            </a:r>
            <a:r>
              <a:rPr lang="ar-IQ" sz="2000" dirty="0">
                <a:solidFill>
                  <a:srgbClr val="000000"/>
                </a:solidFill>
                <a:latin typeface="Simplified Arabic" panose="02020603050405020304" pitchFamily="18" charset="-78"/>
                <a:ea typeface="Calibri" panose="020F0502020204030204" pitchFamily="34" charset="0"/>
              </a:rPr>
              <a:t>.</a:t>
            </a:r>
            <a:endParaRPr lang="en-US" sz="2000" dirty="0"/>
          </a:p>
        </p:txBody>
      </p:sp>
    </p:spTree>
    <p:extLst>
      <p:ext uri="{BB962C8B-B14F-4D97-AF65-F5344CB8AC3E}">
        <p14:creationId xmlns:p14="http://schemas.microsoft.com/office/powerpoint/2010/main" val="365831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2383B7C-6A41-F7F5-73AC-81B0A0D12DCE}"/>
              </a:ext>
            </a:extLst>
          </p:cNvPr>
          <p:cNvSpPr>
            <a:spLocks noGrp="1"/>
          </p:cNvSpPr>
          <p:nvPr>
            <p:ph idx="1"/>
          </p:nvPr>
        </p:nvSpPr>
        <p:spPr>
          <a:xfrm>
            <a:off x="838200" y="433633"/>
            <a:ext cx="10907598" cy="5743330"/>
          </a:xfrm>
        </p:spPr>
        <p:txBody>
          <a:bodyPr/>
          <a:lstStyle/>
          <a:p>
            <a:pPr algn="r"/>
            <a:r>
              <a:rPr lang="ar-SA" sz="1800" dirty="0">
                <a:solidFill>
                  <a:srgbClr val="000000"/>
                </a:solidFill>
                <a:effectLst/>
                <a:ea typeface="Calibri" panose="020F0502020204030204" pitchFamily="34" charset="0"/>
                <a:cs typeface="Simplified Arabic" panose="02020603050405020304" pitchFamily="18" charset="-78"/>
              </a:rPr>
              <a:t>تحديات والتي ساهمت في إعادة هيكلة التفاعلات الاجتماعية من ضمنها التفاعلات الاسرية ,مع تبنّي التكنولوجيا الحديثة مثل الحوسبة السحابية، والذكاء الاصطناعي، وإنترنت الأشياء، وغيرها من التقنيات الرقمية بهدف تحسين الكفاءة والأداء, ظهرت تحديات جديدة ساهمت في تغيب دور الاسرة من خلال تبني النمط المعيشي المعاصر الذي يعتمد بصورة كلية على المواقع الالكترونية </a:t>
            </a:r>
            <a:endParaRPr lang="ar-IQ" sz="1800" dirty="0">
              <a:solidFill>
                <a:srgbClr val="000000"/>
              </a:solidFill>
              <a:effectLst/>
              <a:ea typeface="Calibri" panose="020F0502020204030204" pitchFamily="34" charset="0"/>
              <a:cs typeface="Simplified Arabic" panose="02020603050405020304" pitchFamily="18" charset="-78"/>
            </a:endParaRPr>
          </a:p>
          <a:p>
            <a:endParaRPr lang="en-US" dirty="0"/>
          </a:p>
        </p:txBody>
      </p:sp>
      <p:pic>
        <p:nvPicPr>
          <p:cNvPr id="4" name="صورة 3">
            <a:extLst>
              <a:ext uri="{FF2B5EF4-FFF2-40B4-BE49-F238E27FC236}">
                <a16:creationId xmlns:a16="http://schemas.microsoft.com/office/drawing/2014/main" id="{C8B17528-1995-06DE-6D76-E316636D05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68544"/>
            <a:ext cx="9955491" cy="4242061"/>
          </a:xfrm>
          <a:prstGeom prst="rect">
            <a:avLst/>
          </a:prstGeom>
          <a:noFill/>
          <a:ln>
            <a:noFill/>
          </a:ln>
        </p:spPr>
      </p:pic>
    </p:spTree>
    <p:extLst>
      <p:ext uri="{BB962C8B-B14F-4D97-AF65-F5344CB8AC3E}">
        <p14:creationId xmlns:p14="http://schemas.microsoft.com/office/powerpoint/2010/main" val="316976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9C6AB1B6-1A61-4FA9-9676-70A7891B0D6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62754"/>
            <a:ext cx="5181600" cy="6404034"/>
          </a:xfrm>
          <a:prstGeom prst="rect">
            <a:avLst/>
          </a:prstGeom>
          <a:ln>
            <a:noFill/>
          </a:ln>
          <a:effectLst>
            <a:softEdge rad="112500"/>
          </a:effectLst>
        </p:spPr>
      </p:pic>
      <p:sp>
        <p:nvSpPr>
          <p:cNvPr id="4" name="عنصر نائب للمحتوى 3">
            <a:extLst>
              <a:ext uri="{FF2B5EF4-FFF2-40B4-BE49-F238E27FC236}">
                <a16:creationId xmlns:a16="http://schemas.microsoft.com/office/drawing/2014/main" id="{4322B713-8987-5BB0-A9E2-9963B89D2BFE}"/>
              </a:ext>
            </a:extLst>
          </p:cNvPr>
          <p:cNvSpPr>
            <a:spLocks noGrp="1"/>
          </p:cNvSpPr>
          <p:nvPr>
            <p:ph sz="half" idx="2"/>
          </p:nvPr>
        </p:nvSpPr>
        <p:spPr>
          <a:xfrm>
            <a:off x="6172199" y="331694"/>
            <a:ext cx="5697072" cy="6210507"/>
          </a:xfrm>
        </p:spPr>
        <p:txBody>
          <a:bodyPr/>
          <a:lstStyle/>
          <a:p>
            <a:pPr algn="r"/>
            <a:r>
              <a:rPr lang="ar-IQ"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اصبح الفرد في العالم الرقمي يعيش حالة من الضبابية والغموض الغير قابلة للاختزال ,الحدود والمستويات يتم انكارها وتبرز حالة </a:t>
            </a:r>
            <a:r>
              <a:rPr lang="ar-SA" sz="2400" dirty="0" err="1">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اللاتمايز</a:t>
            </a:r>
            <a:r>
              <a:rPr lang="ar-SA"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بين الداخل والخارج والذي يتم وصفها بحالة شريط الرياضي الألماني (1790-1868)(اوجست </a:t>
            </a:r>
            <a:r>
              <a:rPr lang="ar-SA" sz="2400" dirty="0" err="1">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موبيوس</a:t>
            </a:r>
            <a:r>
              <a:rPr lang="ar-SA"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 والذي هو عبارة عن سطح بدون حافة ومستوى لكن بجانب واحد فقط بحيث يملك مسار يجعل المتنقل عليه ينتقل من نقطة بداية معينة ليعود اليها في نهاية المسار دون ان يميز بشكل واضح ما اذ كان ينتقل داخل او خارج او فوق او تحت الشريط فالفرد في الواقع الافتراضي غير واعي بموقع بداية المسار ومن المرجح استمرارية التنقل دون توقف مع افتراض ان ما يقع داخل الشريط هو سرعان ما يظهر خارج الشريط  .</a:t>
            </a:r>
            <a:endParaRPr lang="en-US" dirty="0"/>
          </a:p>
        </p:txBody>
      </p:sp>
    </p:spTree>
    <p:extLst>
      <p:ext uri="{BB962C8B-B14F-4D97-AF65-F5344CB8AC3E}">
        <p14:creationId xmlns:p14="http://schemas.microsoft.com/office/powerpoint/2010/main" val="251714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id="{CDFECD42-2209-4BFB-4B08-3C077BBC4D62}"/>
              </a:ext>
            </a:extLst>
          </p:cNvPr>
          <p:cNvSpPr>
            <a:spLocks noGrp="1"/>
          </p:cNvSpPr>
          <p:nvPr>
            <p:ph sz="half" idx="1"/>
          </p:nvPr>
        </p:nvSpPr>
        <p:spPr>
          <a:xfrm>
            <a:off x="320511" y="273377"/>
            <a:ext cx="11453567" cy="5903586"/>
          </a:xfrm>
        </p:spPr>
        <p:txBody>
          <a:bodyPr>
            <a:normAutofit fontScale="85000" lnSpcReduction="10000"/>
          </a:bodyPr>
          <a:lstStyle/>
          <a:p>
            <a:pPr marL="0" marR="0" algn="r" rtl="1">
              <a:lnSpc>
                <a:spcPct val="115000"/>
              </a:lnSpc>
              <a:spcAft>
                <a:spcPts val="1000"/>
              </a:spcAft>
              <a:buNone/>
            </a:pPr>
            <a:r>
              <a:rPr lang="ar-IQ" sz="2800" b="1" u="sng" dirty="0">
                <a:effectLst/>
                <a:latin typeface="Calibri" panose="020F0502020204030204" pitchFamily="34" charset="0"/>
                <a:ea typeface="Calibri" panose="020F0502020204030204" pitchFamily="34" charset="0"/>
                <a:cs typeface="Simplified Arabic" panose="02020603050405020304" pitchFamily="18" charset="-78"/>
              </a:rPr>
              <a:t>التوسع المفاهيمي للنظام الاسري والتحولات الاسرية في ظل متغيرات البيئة الرقمية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buNone/>
            </a:pPr>
            <a:r>
              <a:rPr lang="ar-SA" sz="1800" dirty="0">
                <a:solidFill>
                  <a:srgbClr val="404040"/>
                </a:solidFill>
                <a:effectLst/>
                <a:ea typeface="Calibri" panose="020F0502020204030204" pitchFamily="34" charset="0"/>
                <a:cs typeface="Simplified Arabic" panose="02020603050405020304" pitchFamily="18" charset="-78"/>
              </a:rPr>
              <a:t>       </a:t>
            </a:r>
            <a:r>
              <a:rPr lang="ar-SA" sz="2400" dirty="0">
                <a:solidFill>
                  <a:srgbClr val="404040"/>
                </a:solidFill>
                <a:effectLst/>
                <a:ea typeface="Calibri" panose="020F0502020204030204" pitchFamily="34" charset="0"/>
                <a:cs typeface="Simplified Arabic" panose="02020603050405020304" pitchFamily="18" charset="-78"/>
              </a:rPr>
              <a:t>تغيرت طبيعة الاسرة فبعد ان كانت طبيعتها في</a:t>
            </a:r>
            <a:r>
              <a:rPr lang="ar-SA" sz="2400" dirty="0">
                <a:solidFill>
                  <a:srgbClr val="0D0D0D"/>
                </a:solidFill>
                <a:effectLst/>
                <a:ea typeface="Calibri" panose="020F0502020204030204" pitchFamily="34" charset="0"/>
                <a:cs typeface="Simplified Arabic" panose="02020603050405020304" pitchFamily="18" charset="-78"/>
              </a:rPr>
              <a:t> المجتمعات الزراعية ممتدة تعيش تحت سقف واحد ويتقاسم الأجداد والآباء والأطفال وأحياناً حتى الأقارب البعيدين نفس المسكن لم يقدم هذا العيش الجماعي مزايا اقتصادية فحسب، بل ضمن أيضاً</a:t>
            </a:r>
            <a:r>
              <a:rPr lang="ar-IQ" sz="2400" dirty="0">
                <a:solidFill>
                  <a:srgbClr val="0D0D0D"/>
                </a:solidFill>
                <a:effectLst/>
                <a:ea typeface="Calibri" panose="020F0502020204030204" pitchFamily="34" charset="0"/>
                <a:cs typeface="Simplified Arabic" panose="02020603050405020304" pitchFamily="18" charset="-78"/>
              </a:rPr>
              <a:t> نظام دعم قوي مع تحول </a:t>
            </a:r>
            <a:r>
              <a:rPr lang="ar-SA" sz="2400" dirty="0">
                <a:solidFill>
                  <a:schemeClr val="tx1">
                    <a:lumMod val="65000"/>
                    <a:lumOff val="35000"/>
                  </a:schemeClr>
                </a:solidFill>
                <a:effectLst/>
                <a:ea typeface="Calibri" panose="020F0502020204030204" pitchFamily="34" charset="0"/>
                <a:cs typeface="Simplified Arabic" panose="02020603050405020304" pitchFamily="18" charset="-78"/>
              </a:rPr>
              <a:t>المجتمعات إلى الصناعة والتحضر، بدأت الديناميكيات في التحول وظهر الاتجاه نحو </a:t>
            </a:r>
            <a:r>
              <a:rPr lang="ar-IQ" sz="2400" dirty="0">
                <a:solidFill>
                  <a:schemeClr val="tx1">
                    <a:lumMod val="65000"/>
                    <a:lumOff val="35000"/>
                  </a:schemeClr>
                </a:solidFill>
                <a:effectLst/>
                <a:ea typeface="Calibri" panose="020F0502020204030204" pitchFamily="34" charset="0"/>
                <a:cs typeface="Simplified Arabic" panose="02020603050405020304" pitchFamily="18" charset="-78"/>
              </a:rPr>
              <a:t>تكوين </a:t>
            </a:r>
            <a:r>
              <a:rPr lang="ar-SA" sz="2400" dirty="0">
                <a:solidFill>
                  <a:schemeClr val="tx1">
                    <a:lumMod val="65000"/>
                    <a:lumOff val="35000"/>
                  </a:schemeClr>
                </a:solidFill>
                <a:effectLst/>
                <a:latin typeface="Calibri" panose="020F0502020204030204" pitchFamily="34" charset="0"/>
                <a:ea typeface="Calibri" panose="020F0502020204030204" pitchFamily="34" charset="0"/>
                <a:cs typeface="Simplified Arabic" panose="02020603050405020304" pitchFamily="18" charset="-78"/>
              </a:rPr>
              <a:t>الأسر الأصغر حجما، متأثرا بعوامل </a:t>
            </a:r>
            <a:r>
              <a:rPr lang="ar-SA" sz="2400" dirty="0">
                <a:solidFill>
                  <a:srgbClr val="0D0D0D"/>
                </a:solidFill>
                <a:effectLst/>
                <a:latin typeface="Calibri" panose="020F0502020204030204" pitchFamily="34" charset="0"/>
                <a:ea typeface="Calibri" panose="020F0502020204030204" pitchFamily="34" charset="0"/>
                <a:cs typeface="Simplified Arabic" panose="02020603050405020304" pitchFamily="18" charset="-78"/>
              </a:rPr>
              <a:t>مثل زيادة الحركة، والاستقلال الاقتصادي، وتغيير الأعراف الثقافية في العديد من الدول الغربية، أصبح نموذج الأسرة النووية، الذي يتكون من الوالدين وأبنائهم المعالين، الا ان الهيكل الأسري شهد ديناميكيات غيرت  حجم الأسرة مدفوعة بتغير التركيبة السكانية والعوامل المجتمعية والديموغرافية مما أدى إلى انخفاض متوسط </a:t>
            </a:r>
            <a:r>
              <a:rPr lang="ar-SA" sz="24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t>
            </a:r>
            <a:r>
              <a:rPr lang="ar-SA" sz="2400" dirty="0">
                <a:solidFill>
                  <a:srgbClr val="0D0D0D"/>
                </a:solidFill>
                <a:effectLst/>
                <a:latin typeface="Calibri" panose="020F0502020204030204" pitchFamily="34" charset="0"/>
                <a:ea typeface="Calibri" panose="020F0502020204030204" pitchFamily="34" charset="0"/>
                <a:cs typeface="Simplified Arabic" panose="02020603050405020304" pitchFamily="18" charset="-78"/>
              </a:rPr>
              <a:t>أحجام الأسرة</a:t>
            </a:r>
            <a:r>
              <a:rPr lang="ar-IQ" sz="2400" dirty="0">
                <a:solidFill>
                  <a:srgbClr val="0D0D0D"/>
                </a:solidFill>
                <a:effectLst/>
                <a:latin typeface="Calibri" panose="020F0502020204030204" pitchFamily="34" charset="0"/>
                <a:ea typeface="Calibri" panose="020F0502020204030204" pitchFamily="34" charset="0"/>
                <a:cs typeface="Simplified Arabic" panose="02020603050405020304" pitchFamily="18" charset="-78"/>
              </a:rPr>
              <a:t> ومع التطور الرقمي ظهرت اشكال الاسرة في العالم الافتراضي كالاتي  :- </a:t>
            </a:r>
          </a:p>
          <a:p>
            <a:pPr marL="0" marR="0" algn="r" rtl="1">
              <a:lnSpc>
                <a:spcPct val="115000"/>
              </a:lnSpc>
              <a:spcAft>
                <a:spcPts val="1000"/>
              </a:spcAft>
              <a:buNone/>
            </a:pPr>
            <a:r>
              <a:rPr lang="ar-SA" sz="2400" dirty="0">
                <a:effectLst/>
                <a:latin typeface="Calibri" panose="020F0502020204030204" pitchFamily="34" charset="0"/>
                <a:ea typeface="Calibri" panose="020F0502020204030204" pitchFamily="34" charset="0"/>
                <a:cs typeface="Arial" panose="020B0604020202020204" pitchFamily="34" charset="0"/>
              </a:rPr>
              <a:t>1</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الاسرة الكلاسيكية  :- وهي التي تفضل النمط التقليدي للتفاعلات الاسري</a:t>
            </a:r>
            <a:r>
              <a:rPr lang="ar-IQ" sz="2400" dirty="0">
                <a:effectLst/>
                <a:latin typeface="Calibri" panose="020F0502020204030204" pitchFamily="34" charset="0"/>
                <a:ea typeface="Calibri" panose="020F0502020204030204" pitchFamily="34" charset="0"/>
                <a:cs typeface="Simplified Arabic" panose="02020603050405020304" pitchFamily="18" charset="-78"/>
              </a:rPr>
              <a:t>ة</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وتعتبر أن التكنولوجيا الرقمية تؤثر سلباً على الديناميكيات الأسرية وتذهب باتجاه استخدام  أقل تنوعاً من الأجهزة الرقمية مع تفضيل الأنشطة الخارجية مع الاسرة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lnSpc>
                <a:spcPct val="115000"/>
              </a:lnSpc>
              <a:spcAft>
                <a:spcPts val="800"/>
              </a:spcAft>
              <a:buSzPts val="1350"/>
              <a:buNone/>
            </a:pPr>
            <a:r>
              <a:rPr lang="ar-IQ" sz="2400" u="none" strike="noStrike" kern="100" dirty="0">
                <a:effectLst/>
                <a:latin typeface="Calibri" panose="020F0502020204030204" pitchFamily="34" charset="0"/>
                <a:ea typeface="Calibri" panose="020F0502020204030204" pitchFamily="34" charset="0"/>
                <a:cs typeface="Simplified Arabic" panose="02020603050405020304" pitchFamily="18" charset="-78"/>
              </a:rPr>
              <a:t>2- </a:t>
            </a:r>
            <a:r>
              <a:rPr lang="ar-SA" sz="2400" u="none" strike="noStrike" kern="100" dirty="0">
                <a:effectLst/>
                <a:latin typeface="Calibri" panose="020F0502020204030204" pitchFamily="34" charset="0"/>
                <a:ea typeface="Calibri" panose="020F0502020204030204" pitchFamily="34" charset="0"/>
                <a:cs typeface="Simplified Arabic" panose="02020603050405020304" pitchFamily="18" charset="-78"/>
              </a:rPr>
              <a:t>الأسرة المقاومة</a:t>
            </a:r>
            <a:r>
              <a:rPr lang="ar-IQ" sz="2400" kern="100" dirty="0">
                <a:latin typeface="Calibri" panose="020F0502020204030204" pitchFamily="34" charset="0"/>
                <a:ea typeface="Calibri" panose="020F0502020204030204" pitchFamily="34" charset="0"/>
                <a:cs typeface="Simplified Arabic" panose="02020603050405020304" pitchFamily="18" charset="-78"/>
              </a:rPr>
              <a:t> نسبيا</a:t>
            </a:r>
            <a:r>
              <a:rPr lang="ar-SA" sz="2400" u="none" strike="noStrike" kern="100" dirty="0">
                <a:effectLst/>
                <a:latin typeface="Calibri" panose="020F0502020204030204" pitchFamily="34" charset="0"/>
                <a:ea typeface="Calibri" panose="020F0502020204030204" pitchFamily="34" charset="0"/>
                <a:cs typeface="Simplified Arabic" panose="02020603050405020304" pitchFamily="18" charset="-78"/>
              </a:rPr>
              <a:t> :-  تفضل هذا الاسر إيجاد حالة من التوازن بين العالم الرقمي والعالم الواقعي لكون تأثير العالم الافتراضي مرتبط بتفضيل افراد الاسرة وتقبلهم للأنشطة الرقمية .</a:t>
            </a:r>
            <a:endParaRPr lang="en-US" sz="2400" u="none" strike="noStrike"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lnSpc>
                <a:spcPct val="115000"/>
              </a:lnSpc>
              <a:spcAft>
                <a:spcPts val="800"/>
              </a:spcAft>
              <a:buSzPts val="1350"/>
              <a:buNone/>
            </a:pPr>
            <a:r>
              <a:rPr lang="ar-IQ" sz="2400" u="none" strike="noStrike" kern="100" dirty="0">
                <a:effectLst/>
                <a:latin typeface="Calibri" panose="020F0502020204030204" pitchFamily="34" charset="0"/>
                <a:ea typeface="Calibri" panose="020F0502020204030204" pitchFamily="34" charset="0"/>
                <a:cs typeface="Simplified Arabic" panose="02020603050405020304" pitchFamily="18" charset="-78"/>
              </a:rPr>
              <a:t>3-</a:t>
            </a:r>
            <a:r>
              <a:rPr lang="ar-SA" sz="2400" u="none" strike="noStrike" kern="100" dirty="0">
                <a:effectLst/>
                <a:latin typeface="Calibri" panose="020F0502020204030204" pitchFamily="34" charset="0"/>
                <a:ea typeface="Calibri" panose="020F0502020204030204" pitchFamily="34" charset="0"/>
                <a:cs typeface="Simplified Arabic" panose="02020603050405020304" pitchFamily="18" charset="-78"/>
              </a:rPr>
              <a:t>الأسرة الافتراضية :- لا تتبع نظام معين لاستخدام التقنيات الرقمية متقبله لاستخدام الحر للأجهزة اللوحية لكونها جزء من التفاعلات الاسرية</a:t>
            </a:r>
            <a:endParaRPr lang="en-US" sz="2400" u="none" strike="noStrike"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buNone/>
            </a:pPr>
            <a:r>
              <a:rPr lang="en-US" sz="2400" dirty="0">
                <a:effectLst/>
                <a:latin typeface="Arial" panose="020B0604020202020204" pitchFamily="34" charset="0"/>
                <a:ea typeface="Arial" panose="020B0604020202020204" pitchFamily="34" charset="0"/>
              </a:rPr>
              <a:t> </a:t>
            </a:r>
          </a:p>
          <a:p>
            <a:pPr marL="0" marR="0" algn="r" rtl="1"/>
            <a:endParaRPr lang="en-US" dirty="0"/>
          </a:p>
        </p:txBody>
      </p:sp>
    </p:spTree>
    <p:extLst>
      <p:ext uri="{BB962C8B-B14F-4D97-AF65-F5344CB8AC3E}">
        <p14:creationId xmlns:p14="http://schemas.microsoft.com/office/powerpoint/2010/main" val="5666294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30A64C2-9D0C-2B6D-8902-12DF0D961AEA}"/>
              </a:ext>
            </a:extLst>
          </p:cNvPr>
          <p:cNvSpPr>
            <a:spLocks noGrp="1"/>
          </p:cNvSpPr>
          <p:nvPr>
            <p:ph idx="1"/>
          </p:nvPr>
        </p:nvSpPr>
        <p:spPr>
          <a:xfrm>
            <a:off x="282805" y="273376"/>
            <a:ext cx="11708090" cy="6344239"/>
          </a:xfrm>
        </p:spPr>
        <p:txBody>
          <a:bodyPr>
            <a:normAutofit lnSpcReduction="10000"/>
          </a:bodyPr>
          <a:lstStyle/>
          <a:p>
            <a:pPr algn="r"/>
            <a:r>
              <a:rPr lang="ar-SA" sz="1800" b="1" i="1" u="sng" kern="100" dirty="0">
                <a:effectLst/>
                <a:latin typeface="Calibri" panose="020F0502020204030204" pitchFamily="34" charset="0"/>
                <a:ea typeface="Calibri" panose="020F0502020204030204" pitchFamily="34" charset="0"/>
                <a:cs typeface="Simplified Arabic" panose="02020603050405020304" pitchFamily="18" charset="-78"/>
              </a:rPr>
              <a:t>التحولات الاسرية في ظل البيئة الرقمية </a:t>
            </a:r>
            <a:endParaRPr lang="ar-IQ"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a:buNone/>
            </a:pPr>
            <a:r>
              <a:rPr lang="ar-SA" sz="2000" kern="100" dirty="0">
                <a:effectLst/>
                <a:ea typeface="Calibri" panose="020F0502020204030204" pitchFamily="34" charset="0"/>
                <a:cs typeface="Simplified Arabic" panose="02020603050405020304" pitchFamily="18" charset="-78"/>
              </a:rPr>
              <a:t>يشكل النظام الأسري نسق اجتماعي ووحدة من وحدات النظام الدولي, ويتميز بالتفاعل المستمر والتأثير </a:t>
            </a:r>
            <a:r>
              <a:rPr lang="ar-SA" sz="2000" kern="100" dirty="0" err="1">
                <a:effectLst/>
                <a:ea typeface="Calibri" panose="020F0502020204030204" pitchFamily="34" charset="0"/>
                <a:cs typeface="Simplified Arabic" panose="02020603050405020304" pitchFamily="18" charset="-78"/>
              </a:rPr>
              <a:t>المتبادلبين</a:t>
            </a:r>
            <a:r>
              <a:rPr lang="ar-SA" sz="2000" kern="100" dirty="0">
                <a:effectLst/>
                <a:ea typeface="Calibri" panose="020F0502020204030204" pitchFamily="34" charset="0"/>
                <a:cs typeface="Simplified Arabic" panose="02020603050405020304" pitchFamily="18" charset="-78"/>
              </a:rPr>
              <a:t> بين الافراد والمجتمعات وفق تأثير الابعاد الكلية والجزئية للنظام الدولي ,اذ </a:t>
            </a:r>
            <a:r>
              <a:rPr lang="ar-IQ" sz="2000" dirty="0">
                <a:solidFill>
                  <a:srgbClr val="000000"/>
                </a:solidFill>
                <a:effectLst/>
                <a:ea typeface="Calibri" panose="020F0502020204030204" pitchFamily="34" charset="0"/>
                <a:cs typeface="Simplified Arabic" panose="02020603050405020304" pitchFamily="18" charset="-78"/>
              </a:rPr>
              <a:t>ساهمت مخرجات الثورة </a:t>
            </a:r>
            <a:r>
              <a:rPr lang="ar-SA" sz="2000" dirty="0">
                <a:solidFill>
                  <a:srgbClr val="000000"/>
                </a:solidFill>
                <a:effectLst/>
                <a:ea typeface="Calibri" panose="020F0502020204030204" pitchFamily="34" charset="0"/>
                <a:cs typeface="Simplified Arabic" panose="02020603050405020304" pitchFamily="18" charset="-78"/>
              </a:rPr>
              <a:t>الرقمية بأحداث تغييرات في كافة مجالات الحياة الإنسانية ولاسيما الحياة الأسرية </a:t>
            </a:r>
            <a:r>
              <a:rPr lang="ar-IQ" sz="2000" dirty="0">
                <a:solidFill>
                  <a:srgbClr val="000000"/>
                </a:solidFill>
                <a:effectLst/>
                <a:ea typeface="Calibri" panose="020F0502020204030204" pitchFamily="34" charset="0"/>
                <a:cs typeface="Simplified Arabic" panose="02020603050405020304" pitchFamily="18" charset="-78"/>
              </a:rPr>
              <a:t>.</a:t>
            </a:r>
          </a:p>
          <a:p>
            <a:pPr marL="0" marR="0" algn="r" rtl="1">
              <a:lnSpc>
                <a:spcPct val="115000"/>
              </a:lnSpc>
              <a:spcAft>
                <a:spcPts val="800"/>
              </a:spcAft>
              <a:buNone/>
            </a:pPr>
            <a:r>
              <a:rPr lang="ar-S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لغرض إيجاد تفسير منهجي للآثار الاجتماعية للتقنيات الرقمية على النظام الاسري لابد من الانطلاق من المنطق التنظيمي الدولي والمجتمعي لفهم التحولات الاسرية في البيئة الرقمية من خلال المستويات الاتية :-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cs"/>
              <a:buAutoNum type="arabic1Minus"/>
            </a:pPr>
            <a:r>
              <a:rPr lang="ar-SA" sz="2000" kern="1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المستويات الكلية للتأثير على الصعيد (الاقتصاد السياسي, الاجتماعي).</a:t>
            </a:r>
            <a:endParaRPr lang="en-US" sz="2000" kern="1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15000"/>
              </a:lnSpc>
              <a:spcAft>
                <a:spcPts val="800"/>
              </a:spcAft>
              <a:buFont typeface="+mj-cs"/>
              <a:buAutoNum type="arabic1Minus"/>
            </a:pPr>
            <a:r>
              <a:rPr lang="ar-SA" sz="2000" kern="1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المستويات الجزئية للتأثير ( الفرد ,الاسرة ) .</a:t>
            </a:r>
            <a:endParaRPr lang="en-US" sz="2000" kern="1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15000"/>
              </a:lnSpc>
              <a:spcAft>
                <a:spcPts val="800"/>
              </a:spcAft>
              <a:buFont typeface="+mj-cs"/>
              <a:buAutoNum type="arabic1Minus"/>
            </a:pPr>
            <a:r>
              <a:rPr lang="ar-SA" sz="2000" b="1" i="1" u="sng"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المستوى الكلي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a:buNone/>
            </a:pPr>
            <a:r>
              <a:rPr lang="ar-IQ" sz="1800" b="1" i="1" u="sng" dirty="0">
                <a:solidFill>
                  <a:srgbClr val="000000"/>
                </a:solidFill>
                <a:effectLst/>
                <a:ea typeface="Calibri" panose="020F0502020204030204" pitchFamily="34" charset="0"/>
                <a:cs typeface="Simplified Arabic" panose="02020603050405020304" pitchFamily="18" charset="-78"/>
              </a:rPr>
              <a:t>  تأثير الاقتصاد السياسي :-   </a:t>
            </a:r>
            <a:r>
              <a:rPr lang="ar-IQ" sz="2000" dirty="0">
                <a:solidFill>
                  <a:srgbClr val="000000"/>
                </a:solidFill>
                <a:effectLst/>
                <a:ea typeface="Calibri" panose="020F0502020204030204" pitchFamily="34" charset="0"/>
                <a:cs typeface="Simplified Arabic" panose="02020603050405020304" pitchFamily="18" charset="-78"/>
              </a:rPr>
              <a:t>تؤثر السياسة العالمية </a:t>
            </a:r>
            <a:r>
              <a:rPr lang="ar-SA" sz="2000" dirty="0">
                <a:solidFill>
                  <a:srgbClr val="000000"/>
                </a:solidFill>
                <a:effectLst/>
                <a:ea typeface="Calibri" panose="020F0502020204030204" pitchFamily="34" charset="0"/>
                <a:cs typeface="Simplified Arabic" panose="02020603050405020304" pitchFamily="18" charset="-78"/>
              </a:rPr>
              <a:t>على طبيعة التفاعلات الاسرية الرقمية , وتنعكس التوترات الدولية على طبيعة التفاعل الاسري في خضم الصراع القائم بين أمريكيا والصين والحروب الاقتصادية عمد الرئيس الأمريكي( دونالد ترامب)لتعطيل خدمة الموقع الاجتماعي( وي تشات)ابرز التطبيقات </a:t>
            </a:r>
            <a:r>
              <a:rPr lang="ar-IQ" sz="2000">
                <a:solidFill>
                  <a:srgbClr val="000000"/>
                </a:solidFill>
                <a:effectLst/>
                <a:ea typeface="Calibri" panose="020F0502020204030204" pitchFamily="34" charset="0"/>
                <a:cs typeface="Simplified Arabic" panose="02020603050405020304" pitchFamily="18" charset="-78"/>
              </a:rPr>
              <a:t>الرقمية ال</a:t>
            </a:r>
            <a:r>
              <a:rPr lang="ar-SA" sz="2000">
                <a:solidFill>
                  <a:srgbClr val="000000"/>
                </a:solidFill>
                <a:effectLst/>
                <a:ea typeface="Calibri" panose="020F0502020204030204" pitchFamily="34" charset="0"/>
                <a:cs typeface="Simplified Arabic" panose="02020603050405020304" pitchFamily="18" charset="-78"/>
              </a:rPr>
              <a:t>شعبية </a:t>
            </a:r>
            <a:r>
              <a:rPr lang="ar-SA" sz="2000" dirty="0">
                <a:solidFill>
                  <a:srgbClr val="000000"/>
                </a:solidFill>
                <a:effectLst/>
                <a:ea typeface="Calibri" panose="020F0502020204030204" pitchFamily="34" charset="0"/>
                <a:cs typeface="Simplified Arabic" panose="02020603050405020304" pitchFamily="18" charset="-78"/>
              </a:rPr>
              <a:t>في الصين من التعامل معها في أمريكا </a:t>
            </a:r>
            <a:r>
              <a:rPr lang="ar-IQ" sz="2000" dirty="0">
                <a:solidFill>
                  <a:srgbClr val="000000"/>
                </a:solidFill>
                <a:effectLst/>
                <a:ea typeface="Calibri" panose="020F0502020204030204" pitchFamily="34" charset="0"/>
                <a:cs typeface="Simplified Arabic" panose="02020603050405020304" pitchFamily="18" charset="-78"/>
              </a:rPr>
              <a:t>.</a:t>
            </a:r>
          </a:p>
          <a:p>
            <a:pPr algn="r">
              <a:buNone/>
            </a:pPr>
            <a:r>
              <a:rPr lang="ar-SA" sz="2000" dirty="0">
                <a:solidFill>
                  <a:srgbClr val="000000"/>
                </a:solidFill>
                <a:effectLst/>
                <a:ea typeface="Calibri" panose="020F0502020204030204" pitchFamily="34" charset="0"/>
                <a:cs typeface="Simplified Arabic" panose="02020603050405020304" pitchFamily="18" charset="-78"/>
              </a:rPr>
              <a:t>ويتضح تأثير الاقتصاد السياسي من خلال </a:t>
            </a:r>
            <a:r>
              <a:rPr lang="ar-SA" sz="2000" dirty="0" err="1">
                <a:solidFill>
                  <a:srgbClr val="000000"/>
                </a:solidFill>
                <a:effectLst/>
                <a:ea typeface="Calibri" panose="020F0502020204030204" pitchFamily="34" charset="0"/>
                <a:cs typeface="Simplified Arabic" panose="02020603050405020304" pitchFamily="18" charset="-78"/>
              </a:rPr>
              <a:t>الرقمنة</a:t>
            </a:r>
            <a:r>
              <a:rPr lang="ar-SA" sz="2000" dirty="0">
                <a:solidFill>
                  <a:srgbClr val="000000"/>
                </a:solidFill>
                <a:effectLst/>
                <a:ea typeface="Calibri" panose="020F0502020204030204" pitchFamily="34" charset="0"/>
                <a:cs typeface="Simplified Arabic" panose="02020603050405020304" pitchFamily="18" charset="-78"/>
              </a:rPr>
              <a:t> في تشكيل التوجه السياسي الاسري على المستوى الوطني فدول مثلا كالفلبين تعمد الى زيادة ناتجها المحلي من خلال التحويلات المالية الخارجية من قبل العمالة الفلبينية  باعتماد استراتيجية وصف المهاجرين(الابطال الوطنيين ) الذي يحافظون على صلاتهم بأوطانهم </a:t>
            </a:r>
            <a:endParaRPr lang="ar-IQ" sz="2000" dirty="0">
              <a:solidFill>
                <a:srgbClr val="000000"/>
              </a:solidFill>
              <a:effectLst/>
              <a:ea typeface="Calibri" panose="020F0502020204030204" pitchFamily="34" charset="0"/>
              <a:cs typeface="Simplified Arabic" panose="02020603050405020304" pitchFamily="18" charset="-78"/>
            </a:endParaRPr>
          </a:p>
          <a:p>
            <a:pPr algn="r">
              <a:buNone/>
            </a:pPr>
            <a:r>
              <a:rPr lang="ar-IQ" sz="2000" dirty="0">
                <a:solidFill>
                  <a:srgbClr val="000000"/>
                </a:solidFill>
                <a:ea typeface="Calibri" panose="020F0502020204030204" pitchFamily="34" charset="0"/>
                <a:cs typeface="Simplified Arabic" panose="02020603050405020304" pitchFamily="18" charset="-78"/>
              </a:rPr>
              <a:t>  </a:t>
            </a:r>
            <a:r>
              <a:rPr lang="ar-SA" sz="2000" dirty="0">
                <a:solidFill>
                  <a:srgbClr val="000000"/>
                </a:solidFill>
                <a:effectLst/>
                <a:ea typeface="Calibri" panose="020F0502020204030204" pitchFamily="34" charset="0"/>
                <a:cs typeface="Simplified Arabic" panose="02020603050405020304" pitchFamily="18" charset="-78"/>
              </a:rPr>
              <a:t>كما تعمد دول أخرى الى تطبيق سياسة رقمية صارمة ولاسيما الأنظمة الشمولية  تتدخل السياسة الحكومية بشكل أكثر مباشرة في </a:t>
            </a:r>
            <a:r>
              <a:rPr lang="ar-SA" sz="2000" dirty="0" err="1">
                <a:solidFill>
                  <a:srgbClr val="000000"/>
                </a:solidFill>
                <a:effectLst/>
                <a:ea typeface="Calibri" panose="020F0502020204030204" pitchFamily="34" charset="0"/>
                <a:cs typeface="Simplified Arabic" panose="02020603050405020304" pitchFamily="18" charset="-78"/>
              </a:rPr>
              <a:t>رقمنة</a:t>
            </a:r>
            <a:r>
              <a:rPr lang="ar-SA" sz="2000" dirty="0">
                <a:solidFill>
                  <a:srgbClr val="000000"/>
                </a:solidFill>
                <a:effectLst/>
                <a:ea typeface="Calibri" panose="020F0502020204030204" pitchFamily="34" charset="0"/>
                <a:cs typeface="Simplified Arabic" panose="02020603050405020304" pitchFamily="18" charset="-78"/>
              </a:rPr>
              <a:t> الحياة الأسرية تفرض رقابة الدولة ما يمكن تداوله من آراء ومعلومات حول الحياة الأسرية تتم مشاركتها عبر الإنترنت ونتيجة للمراقبة الحكومية، غالبًا ما يقوم الأفراد بالرقابة الذاتية من خلال تجنب مناقشة مواضيع معينة مع أفراد أسرهم عبر القنوات الرقمية ما يتماشى مع أولويات الحكومة</a:t>
            </a:r>
            <a:endParaRPr lang="en-US" sz="2000" dirty="0"/>
          </a:p>
        </p:txBody>
      </p:sp>
    </p:spTree>
    <p:extLst>
      <p:ext uri="{BB962C8B-B14F-4D97-AF65-F5344CB8AC3E}">
        <p14:creationId xmlns:p14="http://schemas.microsoft.com/office/powerpoint/2010/main" val="123454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BD18E95-3F42-53B3-4B16-EB1E1F1EBEE2}"/>
              </a:ext>
            </a:extLst>
          </p:cNvPr>
          <p:cNvSpPr>
            <a:spLocks noGrp="1"/>
          </p:cNvSpPr>
          <p:nvPr>
            <p:ph idx="1"/>
          </p:nvPr>
        </p:nvSpPr>
        <p:spPr>
          <a:xfrm>
            <a:off x="452487" y="141402"/>
            <a:ext cx="11481847" cy="6532775"/>
          </a:xfrm>
        </p:spPr>
        <p:txBody>
          <a:bodyPr/>
          <a:lstStyle/>
          <a:p>
            <a:pPr marL="0" marR="0" algn="just" rtl="1">
              <a:lnSpc>
                <a:spcPct val="150000"/>
              </a:lnSpc>
              <a:spcAft>
                <a:spcPts val="1000"/>
              </a:spcAft>
              <a:buNone/>
            </a:pPr>
            <a:r>
              <a:rPr lang="ar-SA" sz="1800" dirty="0">
                <a:solidFill>
                  <a:srgbClr val="000000"/>
                </a:solidFill>
                <a:effectLst/>
                <a:ea typeface="Calibri" panose="020F0502020204030204" pitchFamily="34" charset="0"/>
                <a:cs typeface="Simplified Arabic" panose="02020603050405020304" pitchFamily="18" charset="-78"/>
              </a:rPr>
              <a:t>ا</a:t>
            </a:r>
            <a:r>
              <a:rPr lang="en-US" sz="1800" b="1" i="1" u="sng" dirty="0">
                <a:solidFill>
                  <a:srgbClr val="000000"/>
                </a:solidFill>
                <a:effectLst/>
                <a:latin typeface="Simplified Arabic" panose="02020603050405020304" pitchFamily="18" charset="-78"/>
                <a:ea typeface="Calibri" panose="020F0502020204030204" pitchFamily="34" charset="0"/>
              </a:rPr>
              <a:t> </a:t>
            </a:r>
            <a:r>
              <a:rPr lang="ar-IQ" sz="1800" b="1" i="1" u="sng" dirty="0">
                <a:solidFill>
                  <a:srgbClr val="000000"/>
                </a:solidFill>
                <a:effectLst/>
                <a:latin typeface="Simplified Arabic" panose="02020603050405020304" pitchFamily="18" charset="-78"/>
                <a:ea typeface="Calibri" panose="020F0502020204030204" pitchFamily="34" charset="0"/>
              </a:rPr>
              <a:t>تأثير الاقتصاد :- </a:t>
            </a:r>
            <a:r>
              <a:rPr lang="ar-IQ" sz="2000" i="1" dirty="0">
                <a:solidFill>
                  <a:srgbClr val="000000"/>
                </a:solidFill>
                <a:effectLst/>
                <a:latin typeface="Simplified Arabic" panose="02020603050405020304" pitchFamily="18" charset="-78"/>
                <a:ea typeface="Calibri" panose="020F0502020204030204" pitchFamily="34" charset="0"/>
              </a:rPr>
              <a:t>ساهم الاقتصاد</a:t>
            </a:r>
            <a:r>
              <a:rPr lang="ar-SA" sz="2000" dirty="0">
                <a:solidFill>
                  <a:srgbClr val="000000"/>
                </a:solidFill>
                <a:effectLst/>
                <a:ea typeface="Calibri" panose="020F0502020204030204" pitchFamily="34" charset="0"/>
                <a:cs typeface="Simplified Arabic" panose="02020603050405020304" pitchFamily="18" charset="-78"/>
              </a:rPr>
              <a:t> </a:t>
            </a:r>
            <a:r>
              <a:rPr lang="ar-IQ" sz="2000" dirty="0">
                <a:solidFill>
                  <a:srgbClr val="000000"/>
                </a:solidFill>
                <a:effectLst/>
                <a:ea typeface="Calibri" panose="020F0502020204030204" pitchFamily="34" charset="0"/>
                <a:cs typeface="Simplified Arabic" panose="02020603050405020304" pitchFamily="18" charset="-78"/>
              </a:rPr>
              <a:t>في احداث تحولات مجتمعية ولاسيما في اطار النظام الاسري </a:t>
            </a:r>
            <a:r>
              <a:rPr lang="ar-SA" sz="2000" dirty="0">
                <a:solidFill>
                  <a:srgbClr val="000000"/>
                </a:solidFill>
                <a:effectLst/>
                <a:ea typeface="Calibri" panose="020F0502020204030204" pitchFamily="34" charset="0"/>
                <a:cs typeface="Simplified Arabic" panose="02020603050405020304" pitchFamily="18" charset="-78"/>
              </a:rPr>
              <a:t>على مستوى التحويلات المالية التي كانت في السابق تعتمد على مؤسسات وبنى تحتية غير متطورة ولاسيما في المناطق الفقيرة اضف الى ذلك عمليات التحويل التي تتم بوسائل تقليدية إيصال المبالغ المالية عن طريق المعارف الامر الذي يفرض مخاطر متعددة كالسرقة او الفقدان مع تطور التقنيات الرقمية اختفت تحديات التحويلات المالية بتوفر خدمات تحويل فورية للأسر العابرة للحدود القومية بمجرد نقرات بسيطة يحصل الافراد على تحويلات مالية من قبل المهاجرين الامر الذي قد يثقل كاهل المهاجرين بكثرة طلبات التحويل والتي</a:t>
            </a:r>
            <a:r>
              <a:rPr lang="ar-IQ" sz="2000" dirty="0">
                <a:solidFill>
                  <a:srgbClr val="000000"/>
                </a:solidFill>
                <a:effectLst/>
                <a:ea typeface="Calibri" panose="020F0502020204030204" pitchFamily="34" charset="0"/>
                <a:cs typeface="Simplified Arabic" panose="02020603050405020304" pitchFamily="18" charset="-78"/>
              </a:rPr>
              <a:t> </a:t>
            </a:r>
            <a:r>
              <a:rPr lang="ar-SA" sz="2000" dirty="0">
                <a:solidFill>
                  <a:srgbClr val="000000"/>
                </a:solidFill>
                <a:effectLst/>
                <a:ea typeface="Calibri" panose="020F0502020204030204" pitchFamily="34" charset="0"/>
                <a:cs typeface="Simplified Arabic" panose="02020603050405020304" pitchFamily="18" charset="-78"/>
              </a:rPr>
              <a:t>تخضع لسياسات الدول القومية هذا من جانب من جانب اخر تظهر تطبيقات تعرف (خزائن المال ) تسمح بتحويل الأموال من قبل الإباء الى الأبناء مع تتبع انفاق الأبناء</a:t>
            </a:r>
            <a:r>
              <a:rPr lang="ar-IQ" sz="2000" dirty="0">
                <a:solidFill>
                  <a:srgbClr val="000000"/>
                </a:solidFill>
                <a:effectLst/>
                <a:ea typeface="Calibri" panose="020F0502020204030204" pitchFamily="34" charset="0"/>
                <a:cs typeface="Simplified Arabic" panose="02020603050405020304" pitchFamily="18" charset="-78"/>
              </a:rPr>
              <a:t>.</a:t>
            </a:r>
          </a:p>
          <a:p>
            <a:pPr marL="285750" marR="0" algn="r" rtl="1">
              <a:lnSpc>
                <a:spcPct val="115000"/>
              </a:lnSpc>
              <a:spcAft>
                <a:spcPts val="800"/>
              </a:spcAft>
              <a:buNone/>
            </a:pPr>
            <a:r>
              <a:rPr lang="en-US" sz="2000" dirty="0">
                <a:solidFill>
                  <a:srgbClr val="000000"/>
                </a:solidFill>
                <a:ea typeface="Calibri" panose="020F0502020204030204" pitchFamily="34" charset="0"/>
                <a:cs typeface="Simplified Arabic" panose="02020603050405020304" pitchFamily="18" charset="-78"/>
              </a:rPr>
              <a:t>      </a:t>
            </a:r>
            <a:r>
              <a:rPr lang="ar-SA" sz="2000" dirty="0">
                <a:solidFill>
                  <a:srgbClr val="000000"/>
                </a:solidFill>
                <a:ea typeface="Calibri" panose="020F0502020204030204" pitchFamily="34" charset="0"/>
                <a:cs typeface="Simplified Arabic" panose="02020603050405020304" pitchFamily="18" charset="-78"/>
              </a:rPr>
              <a:t>في ظل انخفاض تكاليف المعاملات المالية بفضل التكنولوجيا المالية  تظهر مشكلة عدم المساواة الأسرية واعتماد أسس تقوض الأساس الاقتصادي الموحد للأسر من خلال تسهيل دفع الفواتير وتحويل الأموال عبر الخدمات الرقمية المصرفية  الامر الذي يمنع مصادرة</a:t>
            </a:r>
            <a:r>
              <a:rPr lang="en-US" sz="2000" dirty="0">
                <a:solidFill>
                  <a:srgbClr val="000000"/>
                </a:solidFill>
                <a:ea typeface="Calibri" panose="020F0502020204030204" pitchFamily="34" charset="0"/>
                <a:cs typeface="Simplified Arabic" panose="02020603050405020304" pitchFamily="18" charset="-78"/>
              </a:rPr>
              <a:t> </a:t>
            </a:r>
            <a:r>
              <a:rPr lang="ar-SA" sz="2000" dirty="0">
                <a:solidFill>
                  <a:srgbClr val="000000"/>
                </a:solidFill>
                <a:ea typeface="Calibri" panose="020F0502020204030204" pitchFamily="34" charset="0"/>
                <a:cs typeface="Simplified Arabic" panose="02020603050405020304" pitchFamily="18" charset="-78"/>
              </a:rPr>
              <a:t>الدخل المالي للنساء من قبل أزواجهن وهو امر يعزز الاستقلالية المالية للنساء ويعيد تشكيل مفهوم القوة المعتمد على النوع الاجتماعي ناهيك عن مسالة التسوق الرقمي لتلبية الوظائف الاقتصادية في الأسرة باستخدام التكنولوجيا المالية . </a:t>
            </a:r>
            <a:endParaRPr lang="en-US" sz="2000" dirty="0">
              <a:solidFill>
                <a:srgbClr val="000000"/>
              </a:solidFill>
              <a:ea typeface="Calibri" panose="020F0502020204030204" pitchFamily="34" charset="0"/>
              <a:cs typeface="Simplified Arabic" panose="02020603050405020304" pitchFamily="18" charset="-78"/>
            </a:endParaRPr>
          </a:p>
          <a:p>
            <a:pPr marL="0" indent="0">
              <a:buNone/>
            </a:pPr>
            <a:endParaRPr lang="en-US" dirty="0"/>
          </a:p>
        </p:txBody>
      </p:sp>
    </p:spTree>
    <p:extLst>
      <p:ext uri="{BB962C8B-B14F-4D97-AF65-F5344CB8AC3E}">
        <p14:creationId xmlns:p14="http://schemas.microsoft.com/office/powerpoint/2010/main" val="102388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26ADAF5-D2F8-FC10-63CE-46D52762E6AA}"/>
              </a:ext>
            </a:extLst>
          </p:cNvPr>
          <p:cNvSpPr>
            <a:spLocks noGrp="1"/>
          </p:cNvSpPr>
          <p:nvPr>
            <p:ph idx="1"/>
          </p:nvPr>
        </p:nvSpPr>
        <p:spPr>
          <a:xfrm>
            <a:off x="329938" y="367646"/>
            <a:ext cx="11378153" cy="6391373"/>
          </a:xfrm>
        </p:spPr>
        <p:txBody>
          <a:bodyPr>
            <a:normAutofit/>
          </a:bodyPr>
          <a:lstStyle/>
          <a:p>
            <a:pPr marL="342900" marR="0" lvl="0" indent="-342900" algn="r" rtl="1">
              <a:lnSpc>
                <a:spcPct val="115000"/>
              </a:lnSpc>
              <a:spcAft>
                <a:spcPts val="800"/>
              </a:spcAft>
              <a:buFont typeface="+mj-lt"/>
              <a:buAutoNum type="arabicPeriod"/>
            </a:pPr>
            <a:r>
              <a:rPr lang="ar-SA" sz="2000" b="1" u="sng"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التأثير الاجتماعي:-</a:t>
            </a:r>
            <a:r>
              <a:rPr lang="ar-SA" sz="2000" u="sng"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2000" u="sng" kern="100" dirty="0">
              <a:effectLst/>
              <a:latin typeface="Calibri" panose="020F0502020204030204" pitchFamily="34" charset="0"/>
              <a:ea typeface="Calibri" panose="020F0502020204030204" pitchFamily="34" charset="0"/>
              <a:cs typeface="Arial" panose="020B0604020202020204" pitchFamily="34" charset="0"/>
            </a:endParaRPr>
          </a:p>
          <a:p>
            <a:pPr algn="r">
              <a:buNone/>
            </a:pPr>
            <a:r>
              <a:rPr lang="ar-SA" sz="2000" dirty="0">
                <a:solidFill>
                  <a:srgbClr val="000000"/>
                </a:solidFill>
                <a:effectLst/>
                <a:ea typeface="Calibri" panose="020F0502020204030204" pitchFamily="34" charset="0"/>
                <a:cs typeface="Simplified Arabic" panose="02020603050405020304" pitchFamily="18" charset="-78"/>
              </a:rPr>
              <a:t>     ان استخدام التكنولوجيا الرقمية في الحياة الأسرية </a:t>
            </a:r>
            <a:r>
              <a:rPr lang="ar-IQ" sz="2000" dirty="0">
                <a:solidFill>
                  <a:srgbClr val="000000"/>
                </a:solidFill>
                <a:effectLst/>
                <a:ea typeface="Calibri" panose="020F0502020204030204" pitchFamily="34" charset="0"/>
                <a:cs typeface="Simplified Arabic" panose="02020603050405020304" pitchFamily="18" charset="-78"/>
              </a:rPr>
              <a:t>يمثل </a:t>
            </a:r>
            <a:r>
              <a:rPr lang="ar-SA" sz="2000" dirty="0">
                <a:solidFill>
                  <a:srgbClr val="000000"/>
                </a:solidFill>
                <a:effectLst/>
                <a:ea typeface="Calibri" panose="020F0502020204030204" pitchFamily="34" charset="0"/>
                <a:cs typeface="Simplified Arabic" panose="02020603050405020304" pitchFamily="18" charset="-78"/>
              </a:rPr>
              <a:t>انعكاس للقيم واعراف أنظمة اجتماعية ثقافية أوسع تكشف عن التحيزات والعنصرية في الهياكل الفنية للمنصات الرقمية  تحظر بعض المنشورات الغير متوافقة مع توجهاتها الاجتماعية والسياسية وتكون بعيدة عن الحيادية ,فخوارزميات الالية للذكاء الاصطناعي يتم اعدادها وفق بيانات تعيد انتاج التحيز والعنصرية ,وفي نفس الوقت توصف المنصات الرقمية أداء نشاطها بكونه يعمل بشفافية وحيادية تخفف التوتر لدى الافراد ولاسيما مع الخدمات التي تقدمها بعض المواقع  على سبيل المثال خدمة (الارتباط والزواج )الا انها تعتمد في الحقيقة على مبادئ رياضية حسابية خالية من المعاني العاطفية  فيتحول خيار انشأ الاسر بما يتطابق مع البيانات المدمجة في قاعدة بيانات التقنيات الرقمية ويجري التعامل مع الافراد بكونهم بيانات (وفلترة) الاختيارات يتم وفق أسس نمطية مما يفرض تجريد بناء الاسرة من الروابط العائلية </a:t>
            </a:r>
            <a:r>
              <a:rPr lang="ar-IQ" sz="2000" dirty="0">
                <a:solidFill>
                  <a:srgbClr val="000000"/>
                </a:solidFill>
                <a:effectLst/>
                <a:ea typeface="Calibri" panose="020F0502020204030204" pitchFamily="34" charset="0"/>
                <a:cs typeface="Simplified Arabic" panose="02020603050405020304" pitchFamily="18" charset="-78"/>
              </a:rPr>
              <a:t>.</a:t>
            </a:r>
          </a:p>
          <a:p>
            <a:pPr marL="342900" marR="0" lvl="0" indent="-342900" algn="r" rtl="1">
              <a:lnSpc>
                <a:spcPct val="115000"/>
              </a:lnSpc>
              <a:spcAft>
                <a:spcPts val="800"/>
              </a:spcAft>
              <a:buFont typeface="+mj-cs"/>
              <a:buAutoNum type="arabic1Minus"/>
            </a:pPr>
            <a:r>
              <a:rPr lang="ar-SA" sz="1800" b="1" u="sng" kern="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المستوى الجزئي :-</a:t>
            </a:r>
            <a:r>
              <a:rPr lang="ar-SA" sz="18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مع ظهور الإنترنت  اعتمد الافراد أساليب جديدة لإبراز الروابط الاسرية فبعد ان كان الافراد يعتمدون الأساليب التقليدية بالتقاط الصور اليومية للأسرة </a:t>
            </a:r>
            <a:r>
              <a:rPr lang="ar-S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وتسجيلات الفيديو والتي يتم مشاركته مع افراد الاسر ذاتها او أصدقاء مقربين  ظهرت وسائل أخرى يعمد اليه الافراد لمشاركة حياتهم الاسرية، (وسائل التواصل الاجتماعي)والتي تساهم في ارتفاع مستوى الإفصاح والخصوصية والانتقال من مستوى دردشة عائلية على الانترنت للحفاظ على الروابط الأسرية الى عرض تفاصيل الحياة الأسرية بقصد تحقيق مردود مادي اكثر منه فعل يرتبط بالشخص ذاته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r"/>
            <a:r>
              <a:rPr lang="ar-SA" sz="2000" baseline="30000" dirty="0">
                <a:solidFill>
                  <a:srgbClr val="000000"/>
                </a:solidFill>
                <a:effectLst/>
                <a:ea typeface="Calibri" panose="020F0502020204030204" pitchFamily="34" charset="0"/>
                <a:cs typeface="Simplified Arabic" panose="02020603050405020304" pitchFamily="18" charset="-78"/>
              </a:rPr>
              <a:t>      </a:t>
            </a:r>
            <a:r>
              <a:rPr lang="ar-SA" sz="20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اما على مستوى الفرد فيظهر دور المؤثرين الاجتماعيين واطلاقهم لمشاركة مبادرات معينة لتحقيق اهداف وايجاد أصوات جماعية قادرة على تغيير البنى التحتية الرقمية والهياكل الاجتماعية الكبرى واعادة تشكيل الديناميكيات الكبرى  مع  تمكين الأفراد من تحويل القضايا الأسرية الخاصة إلى قضايا عامة وهو يعرف بالتأثير التصاعدي للتحولات الاسرية في البيئة الرقمية , اما التأثير الرقمي من  (من الأعلى إلى لأسفل)يظهر من خلال قيام  الشركات باستخدام المدونين المؤثرين (كوساطة رقمية ) للتسويق لمنتجاتها لإيجاد حلول اس</a:t>
            </a:r>
            <a:r>
              <a:rPr lang="ar-IQ" sz="20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رية .</a:t>
            </a:r>
            <a:endParaRPr lang="en-US" sz="2000" dirty="0">
              <a:solidFill>
                <a:srgbClr val="000000"/>
              </a:solidFill>
              <a:latin typeface="Calibri" panose="020F0502020204030204" pitchFamily="34"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30085902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TM02900720[[fn=متكامل]]</Template>
  <TotalTime>776</TotalTime>
  <Words>3858</Words>
  <Application>Microsoft Office PowerPoint</Application>
  <PresentationFormat>شاشة عريضة</PresentationFormat>
  <Paragraphs>87</Paragraphs>
  <Slides>20</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20</vt:i4>
      </vt:variant>
    </vt:vector>
  </HeadingPairs>
  <TitlesOfParts>
    <vt:vector size="28" baseType="lpstr">
      <vt:lpstr>Arial</vt:lpstr>
      <vt:lpstr>Arial Unicode MS</vt:lpstr>
      <vt:lpstr>Calibri</vt:lpstr>
      <vt:lpstr>Calibri Light</vt:lpstr>
      <vt:lpstr>Simplified Arabic</vt:lpstr>
      <vt:lpstr>Times New Roman</vt:lpstr>
      <vt:lpstr>Wingdings 2</vt:lpstr>
      <vt:lpstr>HDOfficeLightV0</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مواجهة تحديات النظام الاسري في البيئة الرقمية في ضوء نظرية الدومينو  ان مواجهة التحديات الافتراضية التي تواجهه النظام الاسري باعتباره النتيجة النهائية لسلسلة المتغيرات الرقمية  التي تتبع تسلسلًا تراتبيا يشبه صفًا من قطع الدومينو (التحديات الرقمية )التي تؤدي الواحدة منها احداث تغييرات بالقطع الأخرى  فأن تم مواجهة تهاوي قطع الدومينو من خلال كسر هذا التسلسل السببي لمواجهه التحديات المسببة يتحقق من خلال إيقاف تهاوي قطع الدومينو(التحديات الرقمية ) إزالة أي قطعة في السلسلة وعلى نطاق النظام الاسري يتم الاعتماد  أسلوب المرونة التنظيمية وتبني نموذج الأسر المتوازنة لإيقاف تداعيات النظام الاسري نتيجة متغيرات البيئة الرقمية</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te</dc:creator>
  <cp:lastModifiedBy>ali te</cp:lastModifiedBy>
  <cp:revision>78</cp:revision>
  <dcterms:created xsi:type="dcterms:W3CDTF">2025-05-31T23:03:18Z</dcterms:created>
  <dcterms:modified xsi:type="dcterms:W3CDTF">2025-06-03T06:32:41Z</dcterms:modified>
</cp:coreProperties>
</file>