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77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2035" autoAdjust="0"/>
  </p:normalViewPr>
  <p:slideViewPr>
    <p:cSldViewPr snapToGrid="0">
      <p:cViewPr varScale="1">
        <p:scale>
          <a:sx n="78" d="100"/>
          <a:sy n="78" d="100"/>
        </p:scale>
        <p:origin x="8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 userId="370cc51c6d9a6aba" providerId="LiveId" clId="{012E573E-25BF-4FB7-B74E-6EF63FE85683}"/>
    <pc:docChg chg="undo custSel addSld delSld modSld sldOrd">
      <pc:chgData name="ali te" userId="370cc51c6d9a6aba" providerId="LiveId" clId="{012E573E-25BF-4FB7-B74E-6EF63FE85683}" dt="2025-03-18T03:18:53.393" v="1291" actId="20577"/>
      <pc:docMkLst>
        <pc:docMk/>
      </pc:docMkLst>
      <pc:sldChg chg="modSp mod">
        <pc:chgData name="ali te" userId="370cc51c6d9a6aba" providerId="LiveId" clId="{012E573E-25BF-4FB7-B74E-6EF63FE85683}" dt="2025-03-18T03:17:47.284" v="1286" actId="20577"/>
        <pc:sldMkLst>
          <pc:docMk/>
          <pc:sldMk cId="287114956" sldId="256"/>
        </pc:sldMkLst>
        <pc:spChg chg="mod">
          <ac:chgData name="ali te" userId="370cc51c6d9a6aba" providerId="LiveId" clId="{012E573E-25BF-4FB7-B74E-6EF63FE85683}" dt="2025-03-18T02:17:15.747" v="1125" actId="403"/>
          <ac:spMkLst>
            <pc:docMk/>
            <pc:sldMk cId="287114956" sldId="256"/>
            <ac:spMk id="2" creationId="{CE4A4E2E-87E4-53CC-12C9-F381EF81755B}"/>
          </ac:spMkLst>
        </pc:spChg>
        <pc:spChg chg="mod">
          <ac:chgData name="ali te" userId="370cc51c6d9a6aba" providerId="LiveId" clId="{012E573E-25BF-4FB7-B74E-6EF63FE85683}" dt="2025-03-18T03:17:47.284" v="1286" actId="20577"/>
          <ac:spMkLst>
            <pc:docMk/>
            <pc:sldMk cId="287114956" sldId="256"/>
            <ac:spMk id="3" creationId="{C5AFAB7E-E235-3C06-D1D5-75F430BF68C6}"/>
          </ac:spMkLst>
        </pc:spChg>
      </pc:sldChg>
      <pc:sldChg chg="modSp mod">
        <pc:chgData name="ali te" userId="370cc51c6d9a6aba" providerId="LiveId" clId="{012E573E-25BF-4FB7-B74E-6EF63FE85683}" dt="2025-03-13T20:24:13.868" v="862" actId="14100"/>
        <pc:sldMkLst>
          <pc:docMk/>
          <pc:sldMk cId="1336863417" sldId="257"/>
        </pc:sldMkLst>
        <pc:spChg chg="mod">
          <ac:chgData name="ali te" userId="370cc51c6d9a6aba" providerId="LiveId" clId="{012E573E-25BF-4FB7-B74E-6EF63FE85683}" dt="2025-03-13T20:24:13.868" v="862" actId="14100"/>
          <ac:spMkLst>
            <pc:docMk/>
            <pc:sldMk cId="1336863417" sldId="257"/>
            <ac:spMk id="3" creationId="{E8330539-B6C5-044A-AE89-00129F12AC7D}"/>
          </ac:spMkLst>
        </pc:spChg>
      </pc:sldChg>
      <pc:sldChg chg="delSp modSp new mod">
        <pc:chgData name="ali te" userId="370cc51c6d9a6aba" providerId="LiveId" clId="{012E573E-25BF-4FB7-B74E-6EF63FE85683}" dt="2025-03-18T02:18:04.465" v="1128" actId="20577"/>
        <pc:sldMkLst>
          <pc:docMk/>
          <pc:sldMk cId="1754495333" sldId="258"/>
        </pc:sldMkLst>
        <pc:spChg chg="mod">
          <ac:chgData name="ali te" userId="370cc51c6d9a6aba" providerId="LiveId" clId="{012E573E-25BF-4FB7-B74E-6EF63FE85683}" dt="2025-03-18T02:18:04.465" v="1128" actId="20577"/>
          <ac:spMkLst>
            <pc:docMk/>
            <pc:sldMk cId="1754495333" sldId="258"/>
            <ac:spMk id="3" creationId="{A75983D2-36C8-4E3F-69C5-9D599B5ED75D}"/>
          </ac:spMkLst>
        </pc:spChg>
      </pc:sldChg>
      <pc:sldChg chg="delSp modSp new mod">
        <pc:chgData name="ali te" userId="370cc51c6d9a6aba" providerId="LiveId" clId="{012E573E-25BF-4FB7-B74E-6EF63FE85683}" dt="2025-03-18T02:20:17.010" v="1144" actId="20577"/>
        <pc:sldMkLst>
          <pc:docMk/>
          <pc:sldMk cId="2733518103" sldId="259"/>
        </pc:sldMkLst>
        <pc:spChg chg="mod">
          <ac:chgData name="ali te" userId="370cc51c6d9a6aba" providerId="LiveId" clId="{012E573E-25BF-4FB7-B74E-6EF63FE85683}" dt="2025-03-18T02:20:17.010" v="1144" actId="20577"/>
          <ac:spMkLst>
            <pc:docMk/>
            <pc:sldMk cId="2733518103" sldId="259"/>
            <ac:spMk id="3" creationId="{A290A5E4-F749-89CF-12BF-CD81B686137B}"/>
          </ac:spMkLst>
        </pc:spChg>
      </pc:sldChg>
      <pc:sldChg chg="delSp modSp new mod ord">
        <pc:chgData name="ali te" userId="370cc51c6d9a6aba" providerId="LiveId" clId="{012E573E-25BF-4FB7-B74E-6EF63FE85683}" dt="2025-03-18T03:18:53.393" v="1291" actId="20577"/>
        <pc:sldMkLst>
          <pc:docMk/>
          <pc:sldMk cId="622750307" sldId="260"/>
        </pc:sldMkLst>
        <pc:spChg chg="mod">
          <ac:chgData name="ali te" userId="370cc51c6d9a6aba" providerId="LiveId" clId="{012E573E-25BF-4FB7-B74E-6EF63FE85683}" dt="2025-03-18T03:18:53.393" v="1291" actId="20577"/>
          <ac:spMkLst>
            <pc:docMk/>
            <pc:sldMk cId="622750307" sldId="260"/>
            <ac:spMk id="3" creationId="{2A1C9EE4-E5C7-04C2-224B-D15F742C764B}"/>
          </ac:spMkLst>
        </pc:spChg>
      </pc:sldChg>
      <pc:sldChg chg="addSp delSp modSp new mod">
        <pc:chgData name="ali te" userId="370cc51c6d9a6aba" providerId="LiveId" clId="{012E573E-25BF-4FB7-B74E-6EF63FE85683}" dt="2025-03-18T02:21:41.937" v="1161" actId="6549"/>
        <pc:sldMkLst>
          <pc:docMk/>
          <pc:sldMk cId="1580426734" sldId="261"/>
        </pc:sldMkLst>
        <pc:spChg chg="mod">
          <ac:chgData name="ali te" userId="370cc51c6d9a6aba" providerId="LiveId" clId="{012E573E-25BF-4FB7-B74E-6EF63FE85683}" dt="2025-03-18T02:21:41.937" v="1161" actId="6549"/>
          <ac:spMkLst>
            <pc:docMk/>
            <pc:sldMk cId="1580426734" sldId="261"/>
            <ac:spMk id="4" creationId="{6B90F681-46A3-6915-C1FB-7B0AA35E1856}"/>
          </ac:spMkLst>
        </pc:spChg>
        <pc:graphicFrameChg chg="add mod">
          <ac:chgData name="ali te" userId="370cc51c6d9a6aba" providerId="LiveId" clId="{012E573E-25BF-4FB7-B74E-6EF63FE85683}" dt="2025-03-12T19:38:37.256" v="124" actId="255"/>
          <ac:graphicFrameMkLst>
            <pc:docMk/>
            <pc:sldMk cId="1580426734" sldId="261"/>
            <ac:graphicFrameMk id="5" creationId="{CA415C9F-6F67-F535-4F97-14DD247063F8}"/>
          </ac:graphicFrameMkLst>
        </pc:graphicFrameChg>
      </pc:sldChg>
      <pc:sldChg chg="addSp delSp modSp new mod">
        <pc:chgData name="ali te" userId="370cc51c6d9a6aba" providerId="LiveId" clId="{012E573E-25BF-4FB7-B74E-6EF63FE85683}" dt="2025-03-13T20:46:45.097" v="1097" actId="14100"/>
        <pc:sldMkLst>
          <pc:docMk/>
          <pc:sldMk cId="818001126" sldId="262"/>
        </pc:sldMkLst>
        <pc:spChg chg="mod">
          <ac:chgData name="ali te" userId="370cc51c6d9a6aba" providerId="LiveId" clId="{012E573E-25BF-4FB7-B74E-6EF63FE85683}" dt="2025-03-13T20:27:48.347" v="884" actId="6549"/>
          <ac:spMkLst>
            <pc:docMk/>
            <pc:sldMk cId="818001126" sldId="262"/>
            <ac:spMk id="4" creationId="{4421AC41-260D-CF06-04B5-D3D7A5327C02}"/>
          </ac:spMkLst>
        </pc:spChg>
        <pc:picChg chg="add mod">
          <ac:chgData name="ali te" userId="370cc51c6d9a6aba" providerId="LiveId" clId="{012E573E-25BF-4FB7-B74E-6EF63FE85683}" dt="2025-03-13T20:46:45.097" v="1097" actId="14100"/>
          <ac:picMkLst>
            <pc:docMk/>
            <pc:sldMk cId="818001126" sldId="262"/>
            <ac:picMk id="5" creationId="{FBCA14B0-9693-AA01-FD2B-42BCA937247F}"/>
          </ac:picMkLst>
        </pc:picChg>
      </pc:sldChg>
      <pc:sldChg chg="addSp delSp modSp new mod">
        <pc:chgData name="ali te" userId="370cc51c6d9a6aba" providerId="LiveId" clId="{012E573E-25BF-4FB7-B74E-6EF63FE85683}" dt="2025-03-13T20:28:20.487" v="887" actId="255"/>
        <pc:sldMkLst>
          <pc:docMk/>
          <pc:sldMk cId="173478068" sldId="263"/>
        </pc:sldMkLst>
        <pc:spChg chg="mod">
          <ac:chgData name="ali te" userId="370cc51c6d9a6aba" providerId="LiveId" clId="{012E573E-25BF-4FB7-B74E-6EF63FE85683}" dt="2025-03-13T20:28:20.487" v="887" actId="255"/>
          <ac:spMkLst>
            <pc:docMk/>
            <pc:sldMk cId="173478068" sldId="263"/>
            <ac:spMk id="4" creationId="{A51C73F4-31AF-58CD-59D6-06251400CD9B}"/>
          </ac:spMkLst>
        </pc:spChg>
        <pc:picChg chg="add mod">
          <ac:chgData name="ali te" userId="370cc51c6d9a6aba" providerId="LiveId" clId="{012E573E-25BF-4FB7-B74E-6EF63FE85683}" dt="2025-03-13T20:28:11.328" v="886" actId="14100"/>
          <ac:picMkLst>
            <pc:docMk/>
            <pc:sldMk cId="173478068" sldId="263"/>
            <ac:picMk id="5" creationId="{70EE3843-3F91-311D-69C2-C700AC3F34C0}"/>
          </ac:picMkLst>
        </pc:picChg>
      </pc:sldChg>
      <pc:sldChg chg="addSp delSp modSp new mod">
        <pc:chgData name="ali te" userId="370cc51c6d9a6aba" providerId="LiveId" clId="{012E573E-25BF-4FB7-B74E-6EF63FE85683}" dt="2025-03-13T20:28:33.186" v="888" actId="14100"/>
        <pc:sldMkLst>
          <pc:docMk/>
          <pc:sldMk cId="636678913" sldId="264"/>
        </pc:sldMkLst>
        <pc:spChg chg="mod">
          <ac:chgData name="ali te" userId="370cc51c6d9a6aba" providerId="LiveId" clId="{012E573E-25BF-4FB7-B74E-6EF63FE85683}" dt="2025-03-12T19:46:13.134" v="185" actId="14100"/>
          <ac:spMkLst>
            <pc:docMk/>
            <pc:sldMk cId="636678913" sldId="264"/>
            <ac:spMk id="4" creationId="{FC4BA5A2-2D6E-7267-1D80-B52F2F800DF9}"/>
          </ac:spMkLst>
        </pc:spChg>
        <pc:picChg chg="add mod">
          <ac:chgData name="ali te" userId="370cc51c6d9a6aba" providerId="LiveId" clId="{012E573E-25BF-4FB7-B74E-6EF63FE85683}" dt="2025-03-13T20:28:33.186" v="888" actId="14100"/>
          <ac:picMkLst>
            <pc:docMk/>
            <pc:sldMk cId="636678913" sldId="264"/>
            <ac:picMk id="5" creationId="{2FF1C284-C417-5C42-3494-5394E5E6C2D1}"/>
          </ac:picMkLst>
        </pc:picChg>
      </pc:sldChg>
      <pc:sldChg chg="new del">
        <pc:chgData name="ali te" userId="370cc51c6d9a6aba" providerId="LiveId" clId="{012E573E-25BF-4FB7-B74E-6EF63FE85683}" dt="2025-03-12T19:47:42.422" v="195" actId="680"/>
        <pc:sldMkLst>
          <pc:docMk/>
          <pc:sldMk cId="3362429892" sldId="265"/>
        </pc:sldMkLst>
      </pc:sldChg>
      <pc:sldChg chg="delSp modSp new mod">
        <pc:chgData name="ali te" userId="370cc51c6d9a6aba" providerId="LiveId" clId="{012E573E-25BF-4FB7-B74E-6EF63FE85683}" dt="2025-03-16T08:12:43.917" v="1123" actId="6549"/>
        <pc:sldMkLst>
          <pc:docMk/>
          <pc:sldMk cId="3395092238" sldId="265"/>
        </pc:sldMkLst>
        <pc:spChg chg="mod">
          <ac:chgData name="ali te" userId="370cc51c6d9a6aba" providerId="LiveId" clId="{012E573E-25BF-4FB7-B74E-6EF63FE85683}" dt="2025-03-16T08:12:43.917" v="1123" actId="6549"/>
          <ac:spMkLst>
            <pc:docMk/>
            <pc:sldMk cId="3395092238" sldId="265"/>
            <ac:spMk id="3" creationId="{09854E03-60C7-FD15-253C-EB221B442BE1}"/>
          </ac:spMkLst>
        </pc:spChg>
      </pc:sldChg>
      <pc:sldChg chg="delSp modSp new mod">
        <pc:chgData name="ali te" userId="370cc51c6d9a6aba" providerId="LiveId" clId="{012E573E-25BF-4FB7-B74E-6EF63FE85683}" dt="2025-03-13T20:29:08.503" v="893" actId="121"/>
        <pc:sldMkLst>
          <pc:docMk/>
          <pc:sldMk cId="3860621067" sldId="266"/>
        </pc:sldMkLst>
        <pc:spChg chg="mod">
          <ac:chgData name="ali te" userId="370cc51c6d9a6aba" providerId="LiveId" clId="{012E573E-25BF-4FB7-B74E-6EF63FE85683}" dt="2025-03-13T20:29:08.503" v="893" actId="121"/>
          <ac:spMkLst>
            <pc:docMk/>
            <pc:sldMk cId="3860621067" sldId="266"/>
            <ac:spMk id="3" creationId="{0FF99A90-4AE1-ED55-8387-36830CF8D18D}"/>
          </ac:spMkLst>
        </pc:spChg>
      </pc:sldChg>
      <pc:sldChg chg="addSp delSp modSp new mod">
        <pc:chgData name="ali te" userId="370cc51c6d9a6aba" providerId="LiveId" clId="{012E573E-25BF-4FB7-B74E-6EF63FE85683}" dt="2025-03-13T20:29:44.401" v="900" actId="14100"/>
        <pc:sldMkLst>
          <pc:docMk/>
          <pc:sldMk cId="1723314358" sldId="267"/>
        </pc:sldMkLst>
        <pc:picChg chg="add mod">
          <ac:chgData name="ali te" userId="370cc51c6d9a6aba" providerId="LiveId" clId="{012E573E-25BF-4FB7-B74E-6EF63FE85683}" dt="2025-03-13T20:29:44.401" v="900" actId="14100"/>
          <ac:picMkLst>
            <pc:docMk/>
            <pc:sldMk cId="1723314358" sldId="267"/>
            <ac:picMk id="4" creationId="{B112D2AE-D13B-2F53-D219-3F844C71ED54}"/>
          </ac:picMkLst>
        </pc:picChg>
      </pc:sldChg>
      <pc:sldChg chg="delSp modSp new mod">
        <pc:chgData name="ali te" userId="370cc51c6d9a6aba" providerId="LiveId" clId="{012E573E-25BF-4FB7-B74E-6EF63FE85683}" dt="2025-03-18T02:23:23.666" v="1168" actId="20577"/>
        <pc:sldMkLst>
          <pc:docMk/>
          <pc:sldMk cId="1427564046" sldId="268"/>
        </pc:sldMkLst>
        <pc:spChg chg="mod">
          <ac:chgData name="ali te" userId="370cc51c6d9a6aba" providerId="LiveId" clId="{012E573E-25BF-4FB7-B74E-6EF63FE85683}" dt="2025-03-18T02:23:23.666" v="1168" actId="20577"/>
          <ac:spMkLst>
            <pc:docMk/>
            <pc:sldMk cId="1427564046" sldId="268"/>
            <ac:spMk id="3" creationId="{A17CD469-B815-F1AB-CBF1-B659FF6CF678}"/>
          </ac:spMkLst>
        </pc:spChg>
      </pc:sldChg>
      <pc:sldChg chg="delSp modSp new del mod">
        <pc:chgData name="ali te" userId="370cc51c6d9a6aba" providerId="LiveId" clId="{012E573E-25BF-4FB7-B74E-6EF63FE85683}" dt="2025-03-12T19:55:43.262" v="251" actId="2696"/>
        <pc:sldMkLst>
          <pc:docMk/>
          <pc:sldMk cId="3353379656" sldId="268"/>
        </pc:sldMkLst>
      </pc:sldChg>
      <pc:sldChg chg="delSp modSp new mod">
        <pc:chgData name="ali te" userId="370cc51c6d9a6aba" providerId="LiveId" clId="{012E573E-25BF-4FB7-B74E-6EF63FE85683}" dt="2025-03-18T02:23:37.645" v="1170" actId="6549"/>
        <pc:sldMkLst>
          <pc:docMk/>
          <pc:sldMk cId="2679984329" sldId="269"/>
        </pc:sldMkLst>
        <pc:spChg chg="mod">
          <ac:chgData name="ali te" userId="370cc51c6d9a6aba" providerId="LiveId" clId="{012E573E-25BF-4FB7-B74E-6EF63FE85683}" dt="2025-03-18T02:23:37.645" v="1170" actId="6549"/>
          <ac:spMkLst>
            <pc:docMk/>
            <pc:sldMk cId="2679984329" sldId="269"/>
            <ac:spMk id="3" creationId="{D72E6238-33E2-093F-1AB2-0C06D7A9ADA4}"/>
          </ac:spMkLst>
        </pc:spChg>
      </pc:sldChg>
      <pc:sldChg chg="delSp modSp new mod">
        <pc:chgData name="ali te" userId="370cc51c6d9a6aba" providerId="LiveId" clId="{012E573E-25BF-4FB7-B74E-6EF63FE85683}" dt="2025-03-18T02:25:23.363" v="1175" actId="20577"/>
        <pc:sldMkLst>
          <pc:docMk/>
          <pc:sldMk cId="4214904279" sldId="270"/>
        </pc:sldMkLst>
        <pc:spChg chg="mod">
          <ac:chgData name="ali te" userId="370cc51c6d9a6aba" providerId="LiveId" clId="{012E573E-25BF-4FB7-B74E-6EF63FE85683}" dt="2025-03-18T02:25:23.363" v="1175" actId="20577"/>
          <ac:spMkLst>
            <pc:docMk/>
            <pc:sldMk cId="4214904279" sldId="270"/>
            <ac:spMk id="3" creationId="{455A6C29-FAEF-C168-239E-59FC6D0C726B}"/>
          </ac:spMkLst>
        </pc:spChg>
      </pc:sldChg>
      <pc:sldChg chg="delSp modSp new mod">
        <pc:chgData name="ali te" userId="370cc51c6d9a6aba" providerId="LiveId" clId="{012E573E-25BF-4FB7-B74E-6EF63FE85683}" dt="2025-03-12T20:05:27.820" v="316" actId="20577"/>
        <pc:sldMkLst>
          <pc:docMk/>
          <pc:sldMk cId="3397247094" sldId="271"/>
        </pc:sldMkLst>
        <pc:spChg chg="mod">
          <ac:chgData name="ali te" userId="370cc51c6d9a6aba" providerId="LiveId" clId="{012E573E-25BF-4FB7-B74E-6EF63FE85683}" dt="2025-03-12T20:05:27.820" v="316" actId="20577"/>
          <ac:spMkLst>
            <pc:docMk/>
            <pc:sldMk cId="3397247094" sldId="271"/>
            <ac:spMk id="3" creationId="{A81EFCBA-0832-8E37-3A5B-D95E7ED7A25A}"/>
          </ac:spMkLst>
        </pc:spChg>
      </pc:sldChg>
      <pc:sldChg chg="delSp modSp new mod">
        <pc:chgData name="ali te" userId="370cc51c6d9a6aba" providerId="LiveId" clId="{012E573E-25BF-4FB7-B74E-6EF63FE85683}" dt="2025-03-18T02:27:33.948" v="1187" actId="20577"/>
        <pc:sldMkLst>
          <pc:docMk/>
          <pc:sldMk cId="1089762514" sldId="272"/>
        </pc:sldMkLst>
        <pc:spChg chg="mod">
          <ac:chgData name="ali te" userId="370cc51c6d9a6aba" providerId="LiveId" clId="{012E573E-25BF-4FB7-B74E-6EF63FE85683}" dt="2025-03-18T02:27:33.948" v="1187" actId="20577"/>
          <ac:spMkLst>
            <pc:docMk/>
            <pc:sldMk cId="1089762514" sldId="272"/>
            <ac:spMk id="3" creationId="{CFED11AE-C79A-FAE7-53B9-DF4633B76DDB}"/>
          </ac:spMkLst>
        </pc:spChg>
      </pc:sldChg>
      <pc:sldChg chg="addSp delSp modSp new mod">
        <pc:chgData name="ali te" userId="370cc51c6d9a6aba" providerId="LiveId" clId="{012E573E-25BF-4FB7-B74E-6EF63FE85683}" dt="2025-03-13T20:34:42.607" v="938" actId="121"/>
        <pc:sldMkLst>
          <pc:docMk/>
          <pc:sldMk cId="2450913104" sldId="273"/>
        </pc:sldMkLst>
        <pc:spChg chg="mod">
          <ac:chgData name="ali te" userId="370cc51c6d9a6aba" providerId="LiveId" clId="{012E573E-25BF-4FB7-B74E-6EF63FE85683}" dt="2025-03-13T20:34:42.607" v="938" actId="121"/>
          <ac:spMkLst>
            <pc:docMk/>
            <pc:sldMk cId="2450913104" sldId="273"/>
            <ac:spMk id="4" creationId="{B84C8148-069D-7CED-47F4-B022D8FF008D}"/>
          </ac:spMkLst>
        </pc:spChg>
        <pc:picChg chg="add mod">
          <ac:chgData name="ali te" userId="370cc51c6d9a6aba" providerId="LiveId" clId="{012E573E-25BF-4FB7-B74E-6EF63FE85683}" dt="2025-03-13T20:34:23.621" v="931" actId="14100"/>
          <ac:picMkLst>
            <pc:docMk/>
            <pc:sldMk cId="2450913104" sldId="273"/>
            <ac:picMk id="5" creationId="{781B6D36-127C-888B-9D82-C8B8ECAF773C}"/>
          </ac:picMkLst>
        </pc:picChg>
      </pc:sldChg>
      <pc:sldChg chg="new del">
        <pc:chgData name="ali te" userId="370cc51c6d9a6aba" providerId="LiveId" clId="{012E573E-25BF-4FB7-B74E-6EF63FE85683}" dt="2025-03-12T20:09:59.239" v="345" actId="2696"/>
        <pc:sldMkLst>
          <pc:docMk/>
          <pc:sldMk cId="3039802665" sldId="273"/>
        </pc:sldMkLst>
      </pc:sldChg>
      <pc:sldChg chg="delSp modSp new mod ord">
        <pc:chgData name="ali te" userId="370cc51c6d9a6aba" providerId="LiveId" clId="{012E573E-25BF-4FB7-B74E-6EF63FE85683}" dt="2025-03-18T02:42:24.589" v="1237" actId="20577"/>
        <pc:sldMkLst>
          <pc:docMk/>
          <pc:sldMk cId="4116771126" sldId="274"/>
        </pc:sldMkLst>
        <pc:spChg chg="mod">
          <ac:chgData name="ali te" userId="370cc51c6d9a6aba" providerId="LiveId" clId="{012E573E-25BF-4FB7-B74E-6EF63FE85683}" dt="2025-03-18T02:42:24.589" v="1237" actId="20577"/>
          <ac:spMkLst>
            <pc:docMk/>
            <pc:sldMk cId="4116771126" sldId="274"/>
            <ac:spMk id="3" creationId="{CFEDF7C9-743D-4AE7-32CA-D628684F5A34}"/>
          </ac:spMkLst>
        </pc:spChg>
      </pc:sldChg>
      <pc:sldChg chg="addSp delSp modSp new del mod">
        <pc:chgData name="ali te" userId="370cc51c6d9a6aba" providerId="LiveId" clId="{012E573E-25BF-4FB7-B74E-6EF63FE85683}" dt="2025-03-12T20:18:34.956" v="413" actId="2696"/>
        <pc:sldMkLst>
          <pc:docMk/>
          <pc:sldMk cId="2717105529" sldId="275"/>
        </pc:sldMkLst>
      </pc:sldChg>
      <pc:sldChg chg="addSp delSp modSp new mod">
        <pc:chgData name="ali te" userId="370cc51c6d9a6aba" providerId="LiveId" clId="{012E573E-25BF-4FB7-B74E-6EF63FE85683}" dt="2025-03-18T02:27:59.280" v="1188" actId="14100"/>
        <pc:sldMkLst>
          <pc:docMk/>
          <pc:sldMk cId="2735048396" sldId="275"/>
        </pc:sldMkLst>
        <pc:spChg chg="add mod">
          <ac:chgData name="ali te" userId="370cc51c6d9a6aba" providerId="LiveId" clId="{012E573E-25BF-4FB7-B74E-6EF63FE85683}" dt="2025-03-18T02:27:59.280" v="1188" actId="14100"/>
          <ac:spMkLst>
            <pc:docMk/>
            <pc:sldMk cId="2735048396" sldId="275"/>
            <ac:spMk id="5" creationId="{E2D00372-FAC7-48DA-FC04-6A4B669C4441}"/>
          </ac:spMkLst>
        </pc:spChg>
        <pc:graphicFrameChg chg="add mod modGraphic">
          <ac:chgData name="ali te" userId="370cc51c6d9a6aba" providerId="LiveId" clId="{012E573E-25BF-4FB7-B74E-6EF63FE85683}" dt="2025-03-13T20:36:18.430" v="951" actId="14100"/>
          <ac:graphicFrameMkLst>
            <pc:docMk/>
            <pc:sldMk cId="2735048396" sldId="275"/>
            <ac:graphicFrameMk id="4" creationId="{0F77D3E7-82F2-125C-7CA9-6AC89668D387}"/>
          </ac:graphicFrameMkLst>
        </pc:graphicFrameChg>
      </pc:sldChg>
      <pc:sldChg chg="addSp delSp modSp new mod">
        <pc:chgData name="ali te" userId="370cc51c6d9a6aba" providerId="LiveId" clId="{012E573E-25BF-4FB7-B74E-6EF63FE85683}" dt="2025-03-13T20:36:28.171" v="952" actId="122"/>
        <pc:sldMkLst>
          <pc:docMk/>
          <pc:sldMk cId="3279064354" sldId="276"/>
        </pc:sldMkLst>
        <pc:spChg chg="mod">
          <ac:chgData name="ali te" userId="370cc51c6d9a6aba" providerId="LiveId" clId="{012E573E-25BF-4FB7-B74E-6EF63FE85683}" dt="2025-03-13T20:36:28.171" v="952" actId="122"/>
          <ac:spMkLst>
            <pc:docMk/>
            <pc:sldMk cId="3279064354" sldId="276"/>
            <ac:spMk id="3" creationId="{7E0CF3A9-AC29-B5D7-897C-7273CEF439E5}"/>
          </ac:spMkLst>
        </pc:spChg>
        <pc:spChg chg="add mod">
          <ac:chgData name="ali te" userId="370cc51c6d9a6aba" providerId="LiveId" clId="{012E573E-25BF-4FB7-B74E-6EF63FE85683}" dt="2025-03-12T20:23:25.537" v="453" actId="1076"/>
          <ac:spMkLst>
            <pc:docMk/>
            <pc:sldMk cId="3279064354" sldId="276"/>
            <ac:spMk id="5" creationId="{C2B8C805-E5AB-B8BF-EC07-664118C0A51B}"/>
          </ac:spMkLst>
        </pc:spChg>
        <pc:spChg chg="add mod">
          <ac:chgData name="ali te" userId="370cc51c6d9a6aba" providerId="LiveId" clId="{012E573E-25BF-4FB7-B74E-6EF63FE85683}" dt="2025-03-12T20:23:35.612" v="454" actId="1076"/>
          <ac:spMkLst>
            <pc:docMk/>
            <pc:sldMk cId="3279064354" sldId="276"/>
            <ac:spMk id="6" creationId="{32350463-3999-77CC-9D8B-B33666563ED8}"/>
          </ac:spMkLst>
        </pc:spChg>
        <pc:spChg chg="add">
          <ac:chgData name="ali te" userId="370cc51c6d9a6aba" providerId="LiveId" clId="{012E573E-25BF-4FB7-B74E-6EF63FE85683}" dt="2025-03-12T20:22:18.704" v="438"/>
          <ac:spMkLst>
            <pc:docMk/>
            <pc:sldMk cId="3279064354" sldId="276"/>
            <ac:spMk id="8" creationId="{E1BCABAE-DFFB-9789-9105-B2CB45F10694}"/>
          </ac:spMkLst>
        </pc:spChg>
        <pc:spChg chg="add">
          <ac:chgData name="ali te" userId="370cc51c6d9a6aba" providerId="LiveId" clId="{012E573E-25BF-4FB7-B74E-6EF63FE85683}" dt="2025-03-12T20:22:18.704" v="438"/>
          <ac:spMkLst>
            <pc:docMk/>
            <pc:sldMk cId="3279064354" sldId="276"/>
            <ac:spMk id="9" creationId="{EC296CE7-A49C-07DD-8B84-2F34DCA8800E}"/>
          </ac:spMkLst>
        </pc:spChg>
        <pc:graphicFrameChg chg="add mod">
          <ac:chgData name="ali te" userId="370cc51c6d9a6aba" providerId="LiveId" clId="{012E573E-25BF-4FB7-B74E-6EF63FE85683}" dt="2025-03-12T20:26:41.225" v="475" actId="14100"/>
          <ac:graphicFrameMkLst>
            <pc:docMk/>
            <pc:sldMk cId="3279064354" sldId="276"/>
            <ac:graphicFrameMk id="4" creationId="{E6F3F793-ADBD-956A-C7C2-8173DEA513F7}"/>
          </ac:graphicFrameMkLst>
        </pc:graphicFrameChg>
      </pc:sldChg>
      <pc:sldChg chg="delSp modSp new mod">
        <pc:chgData name="ali te" userId="370cc51c6d9a6aba" providerId="LiveId" clId="{012E573E-25BF-4FB7-B74E-6EF63FE85683}" dt="2025-03-12T20:28:05.618" v="486" actId="113"/>
        <pc:sldMkLst>
          <pc:docMk/>
          <pc:sldMk cId="2558624753" sldId="277"/>
        </pc:sldMkLst>
        <pc:spChg chg="mod">
          <ac:chgData name="ali te" userId="370cc51c6d9a6aba" providerId="LiveId" clId="{012E573E-25BF-4FB7-B74E-6EF63FE85683}" dt="2025-03-12T20:28:05.618" v="486" actId="113"/>
          <ac:spMkLst>
            <pc:docMk/>
            <pc:sldMk cId="2558624753" sldId="277"/>
            <ac:spMk id="3" creationId="{BC5BD2C5-08CC-086B-A866-4E924E1491B7}"/>
          </ac:spMkLst>
        </pc:spChg>
      </pc:sldChg>
      <pc:sldChg chg="addSp delSp modSp new mod">
        <pc:chgData name="ali te" userId="370cc51c6d9a6aba" providerId="LiveId" clId="{012E573E-25BF-4FB7-B74E-6EF63FE85683}" dt="2025-03-13T20:36:57.407" v="957" actId="14100"/>
        <pc:sldMkLst>
          <pc:docMk/>
          <pc:sldMk cId="2618183801" sldId="278"/>
        </pc:sldMkLst>
        <pc:picChg chg="add mod">
          <ac:chgData name="ali te" userId="370cc51c6d9a6aba" providerId="LiveId" clId="{012E573E-25BF-4FB7-B74E-6EF63FE85683}" dt="2025-03-13T20:36:57.407" v="957" actId="14100"/>
          <ac:picMkLst>
            <pc:docMk/>
            <pc:sldMk cId="2618183801" sldId="278"/>
            <ac:picMk id="4" creationId="{12F961C0-3B12-AA42-E6B6-4C9ED2BEC6EA}"/>
          </ac:picMkLst>
        </pc:picChg>
      </pc:sldChg>
      <pc:sldChg chg="delSp modSp new mod">
        <pc:chgData name="ali te" userId="370cc51c6d9a6aba" providerId="LiveId" clId="{012E573E-25BF-4FB7-B74E-6EF63FE85683}" dt="2025-03-13T20:37:30.377" v="963" actId="121"/>
        <pc:sldMkLst>
          <pc:docMk/>
          <pc:sldMk cId="626319508" sldId="279"/>
        </pc:sldMkLst>
        <pc:spChg chg="mod">
          <ac:chgData name="ali te" userId="370cc51c6d9a6aba" providerId="LiveId" clId="{012E573E-25BF-4FB7-B74E-6EF63FE85683}" dt="2025-03-13T20:37:30.377" v="963" actId="121"/>
          <ac:spMkLst>
            <pc:docMk/>
            <pc:sldMk cId="626319508" sldId="279"/>
            <ac:spMk id="3" creationId="{58131A93-87FD-7458-D706-86C804F4FDBE}"/>
          </ac:spMkLst>
        </pc:spChg>
      </pc:sldChg>
      <pc:sldChg chg="delSp modSp new mod">
        <pc:chgData name="ali te" userId="370cc51c6d9a6aba" providerId="LiveId" clId="{012E573E-25BF-4FB7-B74E-6EF63FE85683}" dt="2025-03-13T20:37:58.829" v="965" actId="121"/>
        <pc:sldMkLst>
          <pc:docMk/>
          <pc:sldMk cId="3744365215" sldId="280"/>
        </pc:sldMkLst>
        <pc:spChg chg="mod">
          <ac:chgData name="ali te" userId="370cc51c6d9a6aba" providerId="LiveId" clId="{012E573E-25BF-4FB7-B74E-6EF63FE85683}" dt="2025-03-13T20:37:58.829" v="965" actId="121"/>
          <ac:spMkLst>
            <pc:docMk/>
            <pc:sldMk cId="3744365215" sldId="280"/>
            <ac:spMk id="3" creationId="{D71B4A43-D99C-AC3B-2CC9-40711A696BB6}"/>
          </ac:spMkLst>
        </pc:spChg>
      </pc:sldChg>
      <pc:sldChg chg="delSp modSp new mod">
        <pc:chgData name="ali te" userId="370cc51c6d9a6aba" providerId="LiveId" clId="{012E573E-25BF-4FB7-B74E-6EF63FE85683}" dt="2025-03-18T02:28:48.754" v="1191" actId="6549"/>
        <pc:sldMkLst>
          <pc:docMk/>
          <pc:sldMk cId="1169796421" sldId="281"/>
        </pc:sldMkLst>
        <pc:spChg chg="mod">
          <ac:chgData name="ali te" userId="370cc51c6d9a6aba" providerId="LiveId" clId="{012E573E-25BF-4FB7-B74E-6EF63FE85683}" dt="2025-03-18T02:28:48.754" v="1191" actId="6549"/>
          <ac:spMkLst>
            <pc:docMk/>
            <pc:sldMk cId="1169796421" sldId="281"/>
            <ac:spMk id="3" creationId="{5470791A-54DC-1AE2-B531-695426EFDE8E}"/>
          </ac:spMkLst>
        </pc:spChg>
      </pc:sldChg>
      <pc:sldChg chg="delSp modSp new mod">
        <pc:chgData name="ali te" userId="370cc51c6d9a6aba" providerId="LiveId" clId="{012E573E-25BF-4FB7-B74E-6EF63FE85683}" dt="2025-03-12T20:42:10.594" v="546" actId="255"/>
        <pc:sldMkLst>
          <pc:docMk/>
          <pc:sldMk cId="4203280705" sldId="282"/>
        </pc:sldMkLst>
        <pc:spChg chg="mod">
          <ac:chgData name="ali te" userId="370cc51c6d9a6aba" providerId="LiveId" clId="{012E573E-25BF-4FB7-B74E-6EF63FE85683}" dt="2025-03-12T20:42:10.594" v="546" actId="255"/>
          <ac:spMkLst>
            <pc:docMk/>
            <pc:sldMk cId="4203280705" sldId="282"/>
            <ac:spMk id="3" creationId="{E2E4D400-DC93-2F38-5B00-48A5D3DE94E7}"/>
          </ac:spMkLst>
        </pc:spChg>
      </pc:sldChg>
      <pc:sldChg chg="delSp modSp new mod">
        <pc:chgData name="ali te" userId="370cc51c6d9a6aba" providerId="LiveId" clId="{012E573E-25BF-4FB7-B74E-6EF63FE85683}" dt="2025-03-18T02:29:22.828" v="1194" actId="6549"/>
        <pc:sldMkLst>
          <pc:docMk/>
          <pc:sldMk cId="1383770113" sldId="283"/>
        </pc:sldMkLst>
        <pc:spChg chg="mod">
          <ac:chgData name="ali te" userId="370cc51c6d9a6aba" providerId="LiveId" clId="{012E573E-25BF-4FB7-B74E-6EF63FE85683}" dt="2025-03-18T02:29:22.828" v="1194" actId="6549"/>
          <ac:spMkLst>
            <pc:docMk/>
            <pc:sldMk cId="1383770113" sldId="283"/>
            <ac:spMk id="3" creationId="{42F599A1-AB95-B70A-A7EA-EC80DA1F8E84}"/>
          </ac:spMkLst>
        </pc:spChg>
      </pc:sldChg>
      <pc:sldChg chg="delSp modSp new mod">
        <pc:chgData name="ali te" userId="370cc51c6d9a6aba" providerId="LiveId" clId="{012E573E-25BF-4FB7-B74E-6EF63FE85683}" dt="2025-03-13T20:39:08.628" v="980" actId="121"/>
        <pc:sldMkLst>
          <pc:docMk/>
          <pc:sldMk cId="2976405583" sldId="284"/>
        </pc:sldMkLst>
        <pc:spChg chg="mod">
          <ac:chgData name="ali te" userId="370cc51c6d9a6aba" providerId="LiveId" clId="{012E573E-25BF-4FB7-B74E-6EF63FE85683}" dt="2025-03-13T20:39:08.628" v="980" actId="121"/>
          <ac:spMkLst>
            <pc:docMk/>
            <pc:sldMk cId="2976405583" sldId="284"/>
            <ac:spMk id="3" creationId="{776A8456-20FE-DFFD-F5F3-07FBD2DFC566}"/>
          </ac:spMkLst>
        </pc:spChg>
      </pc:sldChg>
      <pc:sldChg chg="delSp modSp new mod">
        <pc:chgData name="ali te" userId="370cc51c6d9a6aba" providerId="LiveId" clId="{012E573E-25BF-4FB7-B74E-6EF63FE85683}" dt="2025-03-18T02:30:57.028" v="1203" actId="20577"/>
        <pc:sldMkLst>
          <pc:docMk/>
          <pc:sldMk cId="1348660972" sldId="285"/>
        </pc:sldMkLst>
        <pc:spChg chg="mod">
          <ac:chgData name="ali te" userId="370cc51c6d9a6aba" providerId="LiveId" clId="{012E573E-25BF-4FB7-B74E-6EF63FE85683}" dt="2025-03-18T02:30:57.028" v="1203" actId="20577"/>
          <ac:spMkLst>
            <pc:docMk/>
            <pc:sldMk cId="1348660972" sldId="285"/>
            <ac:spMk id="3" creationId="{5D800645-3ED8-D22F-75F8-455DE3319488}"/>
          </ac:spMkLst>
        </pc:spChg>
      </pc:sldChg>
      <pc:sldChg chg="delSp modSp new mod ord">
        <pc:chgData name="ali te" userId="370cc51c6d9a6aba" providerId="LiveId" clId="{012E573E-25BF-4FB7-B74E-6EF63FE85683}" dt="2025-03-13T20:39:54.356" v="989" actId="27636"/>
        <pc:sldMkLst>
          <pc:docMk/>
          <pc:sldMk cId="1459614048" sldId="286"/>
        </pc:sldMkLst>
        <pc:spChg chg="mod">
          <ac:chgData name="ali te" userId="370cc51c6d9a6aba" providerId="LiveId" clId="{012E573E-25BF-4FB7-B74E-6EF63FE85683}" dt="2025-03-13T20:39:54.356" v="989" actId="27636"/>
          <ac:spMkLst>
            <pc:docMk/>
            <pc:sldMk cId="1459614048" sldId="286"/>
            <ac:spMk id="3" creationId="{B9620A44-7FE9-E2D2-3157-C76E516C93F3}"/>
          </ac:spMkLst>
        </pc:spChg>
      </pc:sldChg>
      <pc:sldChg chg="delSp modSp new mod">
        <pc:chgData name="ali te" userId="370cc51c6d9a6aba" providerId="LiveId" clId="{012E573E-25BF-4FB7-B74E-6EF63FE85683}" dt="2025-03-18T02:31:09.451" v="1204" actId="6549"/>
        <pc:sldMkLst>
          <pc:docMk/>
          <pc:sldMk cId="805627780" sldId="287"/>
        </pc:sldMkLst>
        <pc:spChg chg="mod">
          <ac:chgData name="ali te" userId="370cc51c6d9a6aba" providerId="LiveId" clId="{012E573E-25BF-4FB7-B74E-6EF63FE85683}" dt="2025-03-18T02:31:09.451" v="1204" actId="6549"/>
          <ac:spMkLst>
            <pc:docMk/>
            <pc:sldMk cId="805627780" sldId="287"/>
            <ac:spMk id="3" creationId="{DEFA9696-DE64-E072-F2FE-84D1AAD58159}"/>
          </ac:spMkLst>
        </pc:spChg>
      </pc:sldChg>
      <pc:sldChg chg="addSp delSp modSp new mod">
        <pc:chgData name="ali te" userId="370cc51c6d9a6aba" providerId="LiveId" clId="{012E573E-25BF-4FB7-B74E-6EF63FE85683}" dt="2025-03-13T20:23:43.591" v="851"/>
        <pc:sldMkLst>
          <pc:docMk/>
          <pc:sldMk cId="2470108597" sldId="288"/>
        </pc:sldMkLst>
        <pc:spChg chg="mod">
          <ac:chgData name="ali te" userId="370cc51c6d9a6aba" providerId="LiveId" clId="{012E573E-25BF-4FB7-B74E-6EF63FE85683}" dt="2025-03-13T20:23:43.591" v="851"/>
          <ac:spMkLst>
            <pc:docMk/>
            <pc:sldMk cId="2470108597" sldId="288"/>
            <ac:spMk id="3" creationId="{76586375-1D8D-682D-F290-3273B2153D2D}"/>
          </ac:spMkLst>
        </pc:spChg>
        <pc:spChg chg="add mod">
          <ac:chgData name="ali te" userId="370cc51c6d9a6aba" providerId="LiveId" clId="{012E573E-25BF-4FB7-B74E-6EF63FE85683}" dt="2025-03-12T21:43:24.553" v="643" actId="14100"/>
          <ac:spMkLst>
            <pc:docMk/>
            <pc:sldMk cId="2470108597" sldId="288"/>
            <ac:spMk id="4" creationId="{CAC350A8-42C8-B2ED-524F-6E4EA3AFC9E2}"/>
          </ac:spMkLst>
        </pc:spChg>
        <pc:spChg chg="add">
          <ac:chgData name="ali te" userId="370cc51c6d9a6aba" providerId="LiveId" clId="{012E573E-25BF-4FB7-B74E-6EF63FE85683}" dt="2025-03-12T21:42:22.096" v="637"/>
          <ac:spMkLst>
            <pc:docMk/>
            <pc:sldMk cId="2470108597" sldId="288"/>
            <ac:spMk id="5" creationId="{39A88C62-44F8-EE3C-619D-9AEA13D3C0A2}"/>
          </ac:spMkLst>
        </pc:spChg>
        <pc:picChg chg="add mod">
          <ac:chgData name="ali te" userId="370cc51c6d9a6aba" providerId="LiveId" clId="{012E573E-25BF-4FB7-B74E-6EF63FE85683}" dt="2025-03-12T21:44:04.887" v="651" actId="14100"/>
          <ac:picMkLst>
            <pc:docMk/>
            <pc:sldMk cId="2470108597" sldId="288"/>
            <ac:picMk id="4097" creationId="{26262957-91AD-9FF7-AC80-725F2FC0D636}"/>
          </ac:picMkLst>
        </pc:picChg>
      </pc:sldChg>
      <pc:sldChg chg="delSp modSp new mod">
        <pc:chgData name="ali te" userId="370cc51c6d9a6aba" providerId="LiveId" clId="{012E573E-25BF-4FB7-B74E-6EF63FE85683}" dt="2025-03-18T02:32:15.400" v="1215" actId="20577"/>
        <pc:sldMkLst>
          <pc:docMk/>
          <pc:sldMk cId="2285907270" sldId="289"/>
        </pc:sldMkLst>
        <pc:spChg chg="mod">
          <ac:chgData name="ali te" userId="370cc51c6d9a6aba" providerId="LiveId" clId="{012E573E-25BF-4FB7-B74E-6EF63FE85683}" dt="2025-03-18T02:32:15.400" v="1215" actId="20577"/>
          <ac:spMkLst>
            <pc:docMk/>
            <pc:sldMk cId="2285907270" sldId="289"/>
            <ac:spMk id="3" creationId="{541D799E-7CD5-7997-0FC6-CE3CFA7BAD85}"/>
          </ac:spMkLst>
        </pc:spChg>
      </pc:sldChg>
      <pc:sldChg chg="delSp modSp new mod">
        <pc:chgData name="ali te" userId="370cc51c6d9a6aba" providerId="LiveId" clId="{012E573E-25BF-4FB7-B74E-6EF63FE85683}" dt="2025-03-18T02:33:54.526" v="1236" actId="20577"/>
        <pc:sldMkLst>
          <pc:docMk/>
          <pc:sldMk cId="973385375" sldId="290"/>
        </pc:sldMkLst>
        <pc:spChg chg="mod">
          <ac:chgData name="ali te" userId="370cc51c6d9a6aba" providerId="LiveId" clId="{012E573E-25BF-4FB7-B74E-6EF63FE85683}" dt="2025-03-18T02:33:54.526" v="1236" actId="20577"/>
          <ac:spMkLst>
            <pc:docMk/>
            <pc:sldMk cId="973385375" sldId="290"/>
            <ac:spMk id="3" creationId="{1B9357A9-32C7-25BF-BC0D-8A3A489547E9}"/>
          </ac:spMkLst>
        </pc:spChg>
      </pc:sldChg>
      <pc:sldChg chg="delSp modSp new mod">
        <pc:chgData name="ali te" userId="370cc51c6d9a6aba" providerId="LiveId" clId="{012E573E-25BF-4FB7-B74E-6EF63FE85683}" dt="2025-03-13T20:42:01.900" v="1090" actId="121"/>
        <pc:sldMkLst>
          <pc:docMk/>
          <pc:sldMk cId="968393126" sldId="291"/>
        </pc:sldMkLst>
        <pc:spChg chg="mod">
          <ac:chgData name="ali te" userId="370cc51c6d9a6aba" providerId="LiveId" clId="{012E573E-25BF-4FB7-B74E-6EF63FE85683}" dt="2025-03-13T20:42:01.900" v="1090" actId="121"/>
          <ac:spMkLst>
            <pc:docMk/>
            <pc:sldMk cId="968393126" sldId="291"/>
            <ac:spMk id="3" creationId="{963436F3-0A7F-4FA6-109F-1F5B414B7300}"/>
          </ac:spMkLst>
        </pc:spChg>
      </pc:sldChg>
      <pc:sldChg chg="delSp modSp new mod">
        <pc:chgData name="ali te" userId="370cc51c6d9a6aba" providerId="LiveId" clId="{012E573E-25BF-4FB7-B74E-6EF63FE85683}" dt="2025-03-13T20:42:24.125" v="1091" actId="255"/>
        <pc:sldMkLst>
          <pc:docMk/>
          <pc:sldMk cId="4069807126" sldId="292"/>
        </pc:sldMkLst>
        <pc:spChg chg="mod">
          <ac:chgData name="ali te" userId="370cc51c6d9a6aba" providerId="LiveId" clId="{012E573E-25BF-4FB7-B74E-6EF63FE85683}" dt="2025-03-13T20:42:24.125" v="1091" actId="255"/>
          <ac:spMkLst>
            <pc:docMk/>
            <pc:sldMk cId="4069807126" sldId="292"/>
            <ac:spMk id="2" creationId="{FC9A0E8E-5579-BDEC-CDFD-7A33C69D83C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02104161492208E-2"/>
          <c:y val="5.9568131049888312E-2"/>
          <c:w val="0.91579789583850779"/>
          <c:h val="0.54890097970813956"/>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002060"/>
              </a:solidFill>
              <a:ln w="9525" cap="flat" cmpd="sng" algn="ctr">
                <a:solidFill>
                  <a:schemeClr val="lt1">
                    <a:alpha val="50000"/>
                  </a:schemeClr>
                </a:solidFill>
                <a:round/>
              </a:ln>
              <a:effectLst/>
            </c:spPr>
            <c:extLst>
              <c:ext xmlns:c16="http://schemas.microsoft.com/office/drawing/2014/chart" uri="{C3380CC4-5D6E-409C-BE32-E72D297353CC}">
                <c16:uniqueId val="{00000001-F5F7-454D-B270-AE94AB4BB8D3}"/>
              </c:ext>
            </c:extLst>
          </c:dPt>
          <c:dPt>
            <c:idx val="1"/>
            <c:invertIfNegative val="0"/>
            <c:bubble3D val="0"/>
            <c:spPr>
              <a:solidFill>
                <a:srgbClr val="002060"/>
              </a:solidFill>
              <a:ln w="9525" cap="flat" cmpd="sng" algn="ctr">
                <a:solidFill>
                  <a:schemeClr val="lt1">
                    <a:alpha val="50000"/>
                  </a:schemeClr>
                </a:solidFill>
                <a:round/>
              </a:ln>
              <a:effectLst/>
            </c:spPr>
            <c:extLst>
              <c:ext xmlns:c16="http://schemas.microsoft.com/office/drawing/2014/chart" uri="{C3380CC4-5D6E-409C-BE32-E72D297353CC}">
                <c16:uniqueId val="{00000003-F5F7-454D-B270-AE94AB4BB8D3}"/>
              </c:ext>
            </c:extLst>
          </c:dPt>
          <c:dPt>
            <c:idx val="2"/>
            <c:invertIfNegative val="0"/>
            <c:bubble3D val="0"/>
            <c:spPr>
              <a:solidFill>
                <a:srgbClr val="002060"/>
              </a:solidFill>
              <a:ln w="9525" cap="flat" cmpd="sng" algn="ctr">
                <a:solidFill>
                  <a:schemeClr val="lt1">
                    <a:alpha val="50000"/>
                  </a:schemeClr>
                </a:solidFill>
                <a:round/>
              </a:ln>
              <a:effectLst/>
            </c:spPr>
            <c:extLst>
              <c:ext xmlns:c16="http://schemas.microsoft.com/office/drawing/2014/chart" uri="{C3380CC4-5D6E-409C-BE32-E72D297353CC}">
                <c16:uniqueId val="{00000005-F5F7-454D-B270-AE94AB4BB8D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المعرفة العامة</c:v>
                </c:pt>
                <c:pt idx="1">
                  <c:v>المعرفة المتقدمة</c:v>
                </c:pt>
                <c:pt idx="2">
                  <c:v>المعرفة المتخصصة</c:v>
                </c:pt>
                <c:pt idx="3">
                  <c:v>مهارات التقنية </c:v>
                </c:pt>
                <c:pt idx="4">
                  <c:v>مهارات القراءة والكتابة </c:v>
                </c:pt>
                <c:pt idx="5">
                  <c:v>المهارات الحسابية </c:v>
                </c:pt>
                <c:pt idx="6">
                  <c:v>مهارات التواصل </c:v>
                </c:pt>
                <c:pt idx="7">
                  <c:v>مهارات العمل ضمن فريق العمل مع الآخرين</c:v>
                </c:pt>
                <c:pt idx="8">
                  <c:v>مهارات تكنولوجيا المعلومات</c:v>
                </c:pt>
                <c:pt idx="9">
                  <c:v>مهارات التفكير الإبداعي</c:v>
                </c:pt>
                <c:pt idx="10">
                  <c:v>مهارات التعليم المستمر</c:v>
                </c:pt>
                <c:pt idx="11">
                  <c:v>مهارات اللغة الأجنبية </c:v>
                </c:pt>
              </c:strCache>
            </c:strRef>
          </c:cat>
          <c:val>
            <c:numRef>
              <c:f>Sheet1!$B$2:$B$13</c:f>
              <c:numCache>
                <c:formatCode>General</c:formatCode>
                <c:ptCount val="12"/>
                <c:pt idx="0">
                  <c:v>6.7</c:v>
                </c:pt>
                <c:pt idx="1">
                  <c:v>6.7</c:v>
                </c:pt>
                <c:pt idx="2">
                  <c:v>6.4</c:v>
                </c:pt>
                <c:pt idx="3">
                  <c:v>8.3000000000000007</c:v>
                </c:pt>
                <c:pt idx="4">
                  <c:v>10.199999999999999</c:v>
                </c:pt>
                <c:pt idx="5">
                  <c:v>8</c:v>
                </c:pt>
                <c:pt idx="6">
                  <c:v>11.1</c:v>
                </c:pt>
                <c:pt idx="7">
                  <c:v>11.2</c:v>
                </c:pt>
                <c:pt idx="8">
                  <c:v>9.5</c:v>
                </c:pt>
                <c:pt idx="9">
                  <c:v>8.6999999999999993</c:v>
                </c:pt>
                <c:pt idx="10">
                  <c:v>6.6</c:v>
                </c:pt>
                <c:pt idx="11">
                  <c:v>6.7</c:v>
                </c:pt>
              </c:numCache>
            </c:numRef>
          </c:val>
          <c:extLst>
            <c:ext xmlns:c16="http://schemas.microsoft.com/office/drawing/2014/chart" uri="{C3380CC4-5D6E-409C-BE32-E72D297353CC}">
              <c16:uniqueId val="{00000006-F5F7-454D-B270-AE94AB4BB8D3}"/>
            </c:ext>
          </c:extLst>
        </c:ser>
        <c:dLbls>
          <c:showLegendKey val="0"/>
          <c:showVal val="0"/>
          <c:showCatName val="0"/>
          <c:showSerName val="0"/>
          <c:showPercent val="0"/>
          <c:showBubbleSize val="0"/>
        </c:dLbls>
        <c:gapWidth val="150"/>
        <c:axId val="2032012656"/>
        <c:axId val="2032008080"/>
      </c:barChart>
      <c:catAx>
        <c:axId val="2032012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32008080"/>
        <c:crosses val="autoZero"/>
        <c:auto val="1"/>
        <c:lblAlgn val="ctr"/>
        <c:lblOffset val="100"/>
        <c:noMultiLvlLbl val="0"/>
      </c:catAx>
      <c:valAx>
        <c:axId val="203200808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0320126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80049-4308-4736-B4BB-5F051208B96E}"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19C0C9DF-A6A7-4E58-8EB2-E427495DC236}">
      <dgm:prSet phldrT="[Text]" custT="1"/>
      <dgm:spPr>
        <a:xfrm>
          <a:off x="3565074" y="1944707"/>
          <a:ext cx="1082526" cy="541263"/>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ar-IQ" sz="1600" b="1">
              <a:solidFill>
                <a:sysClr val="windowText" lastClr="000000"/>
              </a:solidFill>
              <a:latin typeface="Calibri"/>
              <a:ea typeface="+mn-ea"/>
              <a:cs typeface="Arial" panose="020B0604020202020204" pitchFamily="34" charset="0"/>
            </a:rPr>
            <a:t>تشريع</a:t>
          </a:r>
          <a:endParaRPr lang="en-US" sz="1600" b="1">
            <a:solidFill>
              <a:sysClr val="windowText" lastClr="000000"/>
            </a:solidFill>
            <a:latin typeface="Calibri"/>
            <a:ea typeface="+mn-ea"/>
            <a:cs typeface="+mn-cs"/>
          </a:endParaRPr>
        </a:p>
      </dgm:t>
    </dgm:pt>
    <dgm:pt modelId="{404EA68F-E6EE-4ED5-B053-765D07370BCD}" type="parTrans" cxnId="{3FC9F6FA-C4DF-4609-8381-BF5A51F3AF26}">
      <dgm:prSet/>
      <dgm:spPr/>
      <dgm:t>
        <a:bodyPr/>
        <a:lstStyle/>
        <a:p>
          <a:endParaRPr lang="en-US" sz="3200">
            <a:solidFill>
              <a:schemeClr val="tx1"/>
            </a:solidFill>
          </a:endParaRPr>
        </a:p>
      </dgm:t>
    </dgm:pt>
    <dgm:pt modelId="{75DABE20-0FFB-4314-AE24-EBEC287E78B9}" type="sibTrans" cxnId="{3FC9F6FA-C4DF-4609-8381-BF5A51F3AF26}">
      <dgm:prSet/>
      <dgm:spPr/>
      <dgm:t>
        <a:bodyPr/>
        <a:lstStyle/>
        <a:p>
          <a:endParaRPr lang="en-US" sz="3200">
            <a:solidFill>
              <a:schemeClr val="tx1"/>
            </a:solidFill>
          </a:endParaRPr>
        </a:p>
      </dgm:t>
    </dgm:pt>
    <dgm:pt modelId="{10132400-4B60-48D1-9714-E597DD2392B6}">
      <dgm:prSet phldrT="[Text]" custT="1"/>
      <dgm:spPr>
        <a:xfrm>
          <a:off x="2049536" y="1392330"/>
          <a:ext cx="1082526" cy="541263"/>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ar-IQ" sz="2000" b="1" dirty="0">
              <a:solidFill>
                <a:sysClr val="windowText" lastClr="000000"/>
              </a:solidFill>
              <a:latin typeface="Calibri"/>
              <a:ea typeface="+mn-ea"/>
              <a:cs typeface="Arial" panose="020B0604020202020204" pitchFamily="34" charset="0"/>
            </a:rPr>
            <a:t>المجالات الرئيسية لإدارة الهجرة</a:t>
          </a:r>
          <a:endParaRPr lang="en-US" sz="2000" b="1" dirty="0">
            <a:solidFill>
              <a:sysClr val="windowText" lastClr="000000"/>
            </a:solidFill>
            <a:latin typeface="Calibri"/>
            <a:ea typeface="+mn-ea"/>
            <a:cs typeface="+mn-cs"/>
          </a:endParaRPr>
        </a:p>
      </dgm:t>
    </dgm:pt>
    <dgm:pt modelId="{DF39F624-AF6C-4023-95F2-7C7E0DB170F4}" type="parTrans" cxnId="{B55DFF7E-2B1C-4324-9149-431F26A978F5}">
      <dgm:prSet custT="1"/>
      <dgm:spPr>
        <a:xfrm rot="13914417">
          <a:off x="2997634" y="1927955"/>
          <a:ext cx="701867" cy="22390"/>
        </a:xfrm>
        <a:custGeom>
          <a:avLst/>
          <a:gdLst/>
          <a:ahLst/>
          <a:cxnLst/>
          <a:rect l="0" t="0" r="0" b="0"/>
          <a:pathLst>
            <a:path>
              <a:moveTo>
                <a:pt x="0" y="11195"/>
              </a:moveTo>
              <a:lnTo>
                <a:pt x="701867" y="11195"/>
              </a:lnTo>
            </a:path>
          </a:pathLst>
        </a:custGeom>
        <a:noFill/>
        <a:ln w="25400" cap="flat" cmpd="sng" algn="ctr">
          <a:solidFill>
            <a:srgbClr val="F79646">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0137DCEC-5F65-42D6-9D80-D80BFB72A658}" type="sibTrans" cxnId="{B55DFF7E-2B1C-4324-9149-431F26A978F5}">
      <dgm:prSet/>
      <dgm:spPr/>
      <dgm:t>
        <a:bodyPr/>
        <a:lstStyle/>
        <a:p>
          <a:endParaRPr lang="en-US" sz="3200">
            <a:solidFill>
              <a:schemeClr val="tx1"/>
            </a:solidFill>
          </a:endParaRPr>
        </a:p>
      </dgm:t>
    </dgm:pt>
    <dgm:pt modelId="{B8ABB1BA-0374-4781-9D28-3E6913F78905}">
      <dgm:prSet phldrT="[Text]" custT="1"/>
      <dgm:spPr>
        <a:xfrm>
          <a:off x="2049536" y="2570282"/>
          <a:ext cx="1082526" cy="541263"/>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ar-IQ" sz="2000" b="1" dirty="0">
              <a:solidFill>
                <a:sysClr val="windowText" lastClr="000000"/>
              </a:solidFill>
              <a:latin typeface="Calibri"/>
              <a:ea typeface="+mn-ea"/>
              <a:cs typeface="Arial" panose="020B0604020202020204" pitchFamily="34" charset="0"/>
            </a:rPr>
            <a:t>تنظيم الهجرة</a:t>
          </a:r>
          <a:endParaRPr lang="en-US" sz="2000" b="1" dirty="0">
            <a:solidFill>
              <a:sysClr val="windowText" lastClr="000000"/>
            </a:solidFill>
            <a:latin typeface="Calibri"/>
            <a:ea typeface="+mn-ea"/>
            <a:cs typeface="+mn-cs"/>
          </a:endParaRPr>
        </a:p>
      </dgm:t>
    </dgm:pt>
    <dgm:pt modelId="{AE8640E6-8F5C-4497-B65B-15790BFCF3BA}" type="parTrans" cxnId="{B3755E9F-D5F9-4BD9-BE73-F9DC021CBF5C}">
      <dgm:prSet custT="1"/>
      <dgm:spPr>
        <a:xfrm rot="7481414">
          <a:off x="2968160" y="2516931"/>
          <a:ext cx="760816" cy="22390"/>
        </a:xfrm>
        <a:custGeom>
          <a:avLst/>
          <a:gdLst/>
          <a:ahLst/>
          <a:cxnLst/>
          <a:rect l="0" t="0" r="0" b="0"/>
          <a:pathLst>
            <a:path>
              <a:moveTo>
                <a:pt x="0" y="11195"/>
              </a:moveTo>
              <a:lnTo>
                <a:pt x="760816" y="11195"/>
              </a:lnTo>
            </a:path>
          </a:pathLst>
        </a:custGeom>
        <a:noFill/>
        <a:ln w="25400" cap="flat" cmpd="sng" algn="ctr">
          <a:solidFill>
            <a:srgbClr val="F79646">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2DEE9771-8EFF-4A75-93A7-3FB61E35E1A5}" type="sibTrans" cxnId="{B3755E9F-D5F9-4BD9-BE73-F9DC021CBF5C}">
      <dgm:prSet/>
      <dgm:spPr/>
      <dgm:t>
        <a:bodyPr/>
        <a:lstStyle/>
        <a:p>
          <a:endParaRPr lang="en-US" sz="3200">
            <a:solidFill>
              <a:schemeClr val="tx1"/>
            </a:solidFill>
          </a:endParaRPr>
        </a:p>
      </dgm:t>
    </dgm:pt>
    <dgm:pt modelId="{6DBED45A-05F1-4D57-AA85-5051F7BA6014}">
      <dgm:prSet phldrT="[Text]" custT="1"/>
      <dgm:spPr>
        <a:xfrm>
          <a:off x="2049536" y="3640346"/>
          <a:ext cx="1082526" cy="541263"/>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ar-IQ" sz="2000" b="1">
              <a:solidFill>
                <a:sysClr val="windowText" lastClr="000000"/>
              </a:solidFill>
              <a:latin typeface="Calibri"/>
              <a:ea typeface="+mn-ea"/>
              <a:cs typeface="Arial" panose="020B0604020202020204" pitchFamily="34" charset="0"/>
            </a:rPr>
            <a:t>الهجرة القسرية</a:t>
          </a:r>
          <a:endParaRPr lang="en-US" sz="2000" b="1">
            <a:solidFill>
              <a:sysClr val="windowText" lastClr="000000"/>
            </a:solidFill>
            <a:latin typeface="Calibri"/>
            <a:ea typeface="+mn-ea"/>
            <a:cs typeface="+mn-cs"/>
          </a:endParaRPr>
        </a:p>
      </dgm:t>
    </dgm:pt>
    <dgm:pt modelId="{F5A1EAEA-1EE4-4643-8BE9-E018F09DA21E}" type="parTrans" cxnId="{3C54B120-0634-4EF2-BEE1-774FE0B9682C}">
      <dgm:prSet custT="1"/>
      <dgm:spPr>
        <a:xfrm rot="6259519">
          <a:off x="2473541" y="3051963"/>
          <a:ext cx="1750054" cy="22390"/>
        </a:xfrm>
        <a:custGeom>
          <a:avLst/>
          <a:gdLst/>
          <a:ahLst/>
          <a:cxnLst/>
          <a:rect l="0" t="0" r="0" b="0"/>
          <a:pathLst>
            <a:path>
              <a:moveTo>
                <a:pt x="0" y="11195"/>
              </a:moveTo>
              <a:lnTo>
                <a:pt x="1750054" y="11195"/>
              </a:lnTo>
            </a:path>
          </a:pathLst>
        </a:custGeom>
        <a:noFill/>
        <a:ln w="25400" cap="flat" cmpd="sng" algn="ctr">
          <a:solidFill>
            <a:srgbClr val="F79646">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7E278DA2-DBBF-4B21-AA4C-29D974EF76FA}" type="sibTrans" cxnId="{3C54B120-0634-4EF2-BEE1-774FE0B9682C}">
      <dgm:prSet/>
      <dgm:spPr/>
      <dgm:t>
        <a:bodyPr/>
        <a:lstStyle/>
        <a:p>
          <a:endParaRPr lang="en-US" sz="3200">
            <a:solidFill>
              <a:schemeClr val="tx1"/>
            </a:solidFill>
          </a:endParaRPr>
        </a:p>
      </dgm:t>
    </dgm:pt>
    <dgm:pt modelId="{3209A76C-3175-408E-8832-7808B1BE0F17}">
      <dgm:prSet custT="1"/>
      <dgm:spPr>
        <a:xfrm>
          <a:off x="2049536" y="249068"/>
          <a:ext cx="1082526" cy="541263"/>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ar-IQ" sz="2000" b="1" dirty="0">
              <a:solidFill>
                <a:sysClr val="windowText" lastClr="000000"/>
              </a:solidFill>
              <a:latin typeface="Calibri"/>
              <a:ea typeface="+mn-ea"/>
              <a:cs typeface="Arial" panose="020B0604020202020204" pitchFamily="34" charset="0"/>
            </a:rPr>
            <a:t>الهجرة من أجل التنمية</a:t>
          </a:r>
          <a:endParaRPr lang="en-US" sz="2000" b="1" dirty="0">
            <a:solidFill>
              <a:sysClr val="windowText" lastClr="000000"/>
            </a:solidFill>
            <a:latin typeface="Calibri"/>
            <a:ea typeface="+mn-ea"/>
            <a:cs typeface="+mn-cs"/>
          </a:endParaRPr>
        </a:p>
      </dgm:t>
    </dgm:pt>
    <dgm:pt modelId="{B34671CD-5882-4315-A8F8-B0B23C326836}" type="parTrans" cxnId="{BD815013-FEDC-41EC-9B21-C12D73E7DBC7}">
      <dgm:prSet custT="1"/>
      <dgm:spPr>
        <a:xfrm rot="15340481">
          <a:off x="2473541" y="1356324"/>
          <a:ext cx="1750054" cy="22390"/>
        </a:xfrm>
        <a:custGeom>
          <a:avLst/>
          <a:gdLst/>
          <a:ahLst/>
          <a:cxnLst/>
          <a:rect l="0" t="0" r="0" b="0"/>
          <a:pathLst>
            <a:path>
              <a:moveTo>
                <a:pt x="0" y="11195"/>
              </a:moveTo>
              <a:lnTo>
                <a:pt x="1750054" y="11195"/>
              </a:lnTo>
            </a:path>
          </a:pathLst>
        </a:custGeom>
        <a:noFill/>
        <a:ln w="25400" cap="flat" cmpd="sng" algn="ctr">
          <a:solidFill>
            <a:srgbClr val="F79646">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8D04DC04-B888-4A6D-B9AD-1CBB53E1AC15}" type="sibTrans" cxnId="{BD815013-FEDC-41EC-9B21-C12D73E7DBC7}">
      <dgm:prSet/>
      <dgm:spPr/>
      <dgm:t>
        <a:bodyPr/>
        <a:lstStyle/>
        <a:p>
          <a:endParaRPr lang="en-US" sz="3200">
            <a:solidFill>
              <a:schemeClr val="tx1"/>
            </a:solidFill>
          </a:endParaRPr>
        </a:p>
      </dgm:t>
    </dgm:pt>
    <dgm:pt modelId="{6BE56BEE-BA79-48E1-A0C7-38CC6A693561}">
      <dgm:prSet custT="1"/>
      <dgm:spPr>
        <a:xfrm>
          <a:off x="533998" y="3473556"/>
          <a:ext cx="1082526" cy="87484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r">
            <a:buNone/>
          </a:pPr>
          <a:r>
            <a:rPr lang="ar-IQ" sz="1000" dirty="0">
              <a:solidFill>
                <a:sysClr val="windowText" lastClr="000000"/>
              </a:solidFill>
              <a:latin typeface="Calibri"/>
              <a:ea typeface="+mn-ea"/>
              <a:cs typeface="Arial" panose="020B0604020202020204" pitchFamily="34" charset="0"/>
            </a:rPr>
            <a:t>- </a:t>
          </a:r>
          <a:r>
            <a:rPr lang="ar-IQ" sz="1200" b="1" dirty="0">
              <a:solidFill>
                <a:sysClr val="windowText" lastClr="000000"/>
              </a:solidFill>
              <a:latin typeface="Calibri"/>
              <a:ea typeface="+mn-ea"/>
              <a:cs typeface="Arial" panose="020B0604020202020204" pitchFamily="34" charset="0"/>
            </a:rPr>
            <a:t>طالبو اللجوء واللاجئون </a:t>
          </a:r>
        </a:p>
        <a:p>
          <a:pPr algn="r">
            <a:buNone/>
          </a:pPr>
          <a:r>
            <a:rPr lang="ar-IQ" sz="1200" b="1" dirty="0">
              <a:solidFill>
                <a:sysClr val="windowText" lastClr="000000"/>
              </a:solidFill>
              <a:latin typeface="Calibri"/>
              <a:ea typeface="+mn-ea"/>
              <a:cs typeface="Arial" panose="020B0604020202020204" pitchFamily="34" charset="0"/>
            </a:rPr>
            <a:t>- إعادة التوطين </a:t>
          </a:r>
        </a:p>
        <a:p>
          <a:pPr algn="r">
            <a:buNone/>
          </a:pPr>
          <a:r>
            <a:rPr lang="ar-IQ" sz="1200" b="1" dirty="0">
              <a:solidFill>
                <a:sysClr val="windowText" lastClr="000000"/>
              </a:solidFill>
              <a:latin typeface="Calibri"/>
              <a:ea typeface="+mn-ea"/>
              <a:cs typeface="Arial" panose="020B0604020202020204" pitchFamily="34" charset="0"/>
            </a:rPr>
            <a:t>- الإعادة إلى الوطن </a:t>
          </a:r>
        </a:p>
        <a:p>
          <a:pPr algn="r">
            <a:buNone/>
          </a:pPr>
          <a:r>
            <a:rPr lang="ar-IQ" sz="1200" b="1" dirty="0">
              <a:solidFill>
                <a:sysClr val="windowText" lastClr="000000"/>
              </a:solidFill>
              <a:latin typeface="Calibri"/>
              <a:ea typeface="+mn-ea"/>
              <a:cs typeface="Arial" panose="020B0604020202020204" pitchFamily="34" charset="0"/>
            </a:rPr>
            <a:t>- انتقال النازحين داخليا </a:t>
          </a:r>
          <a:endParaRPr lang="en-US" sz="1200" b="1" dirty="0">
            <a:solidFill>
              <a:sysClr val="windowText" lastClr="000000"/>
            </a:solidFill>
            <a:latin typeface="Calibri"/>
            <a:ea typeface="+mn-ea"/>
            <a:cs typeface="+mn-cs"/>
          </a:endParaRPr>
        </a:p>
      </dgm:t>
    </dgm:pt>
    <dgm:pt modelId="{59C49856-1F67-4673-9CE0-DDCC5612FA39}" type="parTrans" cxnId="{D3362BCD-E051-4FA5-9E32-9AFF074BA510}">
      <dgm:prSet custT="1"/>
      <dgm:spPr>
        <a:xfrm rot="10800000">
          <a:off x="1616525" y="3899783"/>
          <a:ext cx="433010" cy="22390"/>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C09A7749-0DE9-427E-9A99-8608F3F7BBD2}" type="sibTrans" cxnId="{D3362BCD-E051-4FA5-9E32-9AFF074BA510}">
      <dgm:prSet/>
      <dgm:spPr/>
      <dgm:t>
        <a:bodyPr/>
        <a:lstStyle/>
        <a:p>
          <a:endParaRPr lang="en-US" sz="3200">
            <a:solidFill>
              <a:schemeClr val="tx1"/>
            </a:solidFill>
          </a:endParaRPr>
        </a:p>
      </dgm:t>
    </dgm:pt>
    <dgm:pt modelId="{790DC0C0-D44E-4EAD-8447-0FD7E83BA060}">
      <dgm:prSet custT="1"/>
      <dgm:spPr>
        <a:xfrm>
          <a:off x="533998" y="2289461"/>
          <a:ext cx="1082526" cy="11029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r">
            <a:buNone/>
          </a:pPr>
          <a:r>
            <a:rPr lang="ar-IQ" sz="1000" dirty="0">
              <a:solidFill>
                <a:sysClr val="windowText" lastClr="000000"/>
              </a:solidFill>
              <a:latin typeface="Calibri"/>
              <a:ea typeface="+mn-ea"/>
              <a:cs typeface="Arial" panose="020B0604020202020204" pitchFamily="34" charset="0"/>
            </a:rPr>
            <a:t>- </a:t>
          </a:r>
          <a:r>
            <a:rPr lang="ar-IQ" sz="1200" b="1" dirty="0">
              <a:solidFill>
                <a:sysClr val="windowText" lastClr="000000"/>
              </a:solidFill>
              <a:latin typeface="Calibri"/>
              <a:ea typeface="+mn-ea"/>
              <a:cs typeface="Arial" panose="020B0604020202020204" pitchFamily="34" charset="0"/>
            </a:rPr>
            <a:t>أنظمة التأشيرة </a:t>
          </a:r>
        </a:p>
        <a:p>
          <a:pPr algn="r">
            <a:buNone/>
          </a:pPr>
          <a:r>
            <a:rPr lang="ar-IQ" sz="1200" b="1" dirty="0">
              <a:solidFill>
                <a:sysClr val="windowText" lastClr="000000"/>
              </a:solidFill>
              <a:latin typeface="Calibri"/>
              <a:ea typeface="+mn-ea"/>
              <a:cs typeface="Arial" panose="020B0604020202020204" pitchFamily="34" charset="0"/>
            </a:rPr>
            <a:t>- الحدود </a:t>
          </a:r>
        </a:p>
        <a:p>
          <a:pPr algn="r">
            <a:buNone/>
          </a:pPr>
          <a:r>
            <a:rPr lang="ar-IQ" sz="1200" b="1" dirty="0">
              <a:solidFill>
                <a:sysClr val="windowText" lastClr="000000"/>
              </a:solidFill>
              <a:latin typeface="Calibri"/>
              <a:ea typeface="+mn-ea"/>
              <a:cs typeface="Arial" panose="020B0604020202020204" pitchFamily="34" charset="0"/>
            </a:rPr>
            <a:t>- الإدارة </a:t>
          </a:r>
        </a:p>
        <a:p>
          <a:pPr algn="r">
            <a:buNone/>
          </a:pPr>
          <a:r>
            <a:rPr lang="ar-IQ" sz="1200" b="1" dirty="0">
              <a:solidFill>
                <a:sysClr val="windowText" lastClr="000000"/>
              </a:solidFill>
              <a:latin typeface="Calibri"/>
              <a:ea typeface="+mn-ea"/>
              <a:cs typeface="Arial" panose="020B0604020202020204" pitchFamily="34" charset="0"/>
            </a:rPr>
            <a:t>- إعادة إدماج </a:t>
          </a:r>
        </a:p>
        <a:p>
          <a:pPr algn="r">
            <a:buNone/>
          </a:pPr>
          <a:r>
            <a:rPr lang="ar-IQ" sz="1200" b="1" dirty="0">
              <a:solidFill>
                <a:sysClr val="windowText" lastClr="000000"/>
              </a:solidFill>
              <a:latin typeface="Calibri"/>
              <a:ea typeface="+mn-ea"/>
              <a:cs typeface="Arial" panose="020B0604020202020204" pitchFamily="34" charset="0"/>
            </a:rPr>
            <a:t>- مكافحة الاتجار بالبشر  </a:t>
          </a:r>
        </a:p>
        <a:p>
          <a:pPr algn="r">
            <a:buNone/>
          </a:pPr>
          <a:r>
            <a:rPr lang="ar-IQ" sz="1200" b="1" dirty="0">
              <a:solidFill>
                <a:sysClr val="windowText" lastClr="000000"/>
              </a:solidFill>
              <a:latin typeface="Calibri"/>
              <a:ea typeface="+mn-ea"/>
              <a:cs typeface="Arial" panose="020B0604020202020204" pitchFamily="34" charset="0"/>
            </a:rPr>
            <a:t>- المهاجرين العالقين </a:t>
          </a:r>
          <a:endParaRPr lang="en-US" sz="1200" b="1" dirty="0">
            <a:solidFill>
              <a:sysClr val="windowText" lastClr="000000"/>
            </a:solidFill>
            <a:latin typeface="Calibri"/>
            <a:ea typeface="+mn-ea"/>
            <a:cs typeface="+mn-cs"/>
          </a:endParaRPr>
        </a:p>
      </dgm:t>
    </dgm:pt>
    <dgm:pt modelId="{BE85115C-3FA4-4549-A975-91C54CD9A44D}" type="parTrans" cxnId="{56506599-38FB-48BD-8742-D54DF5A85435}">
      <dgm:prSet custT="1"/>
      <dgm:spPr>
        <a:xfrm rot="10800000">
          <a:off x="1616525" y="2829719"/>
          <a:ext cx="433010" cy="22390"/>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FB3A067F-7A2C-4898-A62A-8DD8AF735F67}" type="sibTrans" cxnId="{56506599-38FB-48BD-8742-D54DF5A85435}">
      <dgm:prSet/>
      <dgm:spPr/>
      <dgm:t>
        <a:bodyPr/>
        <a:lstStyle/>
        <a:p>
          <a:endParaRPr lang="en-US" sz="3200">
            <a:solidFill>
              <a:schemeClr val="tx1"/>
            </a:solidFill>
          </a:endParaRPr>
        </a:p>
      </dgm:t>
    </dgm:pt>
    <dgm:pt modelId="{72C2CF80-B8DA-4965-8780-3517325D2FAF}">
      <dgm:prSet custT="1"/>
      <dgm:spPr>
        <a:xfrm>
          <a:off x="533998" y="1117653"/>
          <a:ext cx="1082526" cy="109061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ar-IQ" sz="1200" b="1" dirty="0">
              <a:solidFill>
                <a:sysClr val="windowText" lastClr="000000"/>
              </a:solidFill>
              <a:latin typeface="Calibri"/>
              <a:ea typeface="+mn-ea"/>
              <a:cs typeface="Arial" panose="020B0604020202020204" pitchFamily="34" charset="0"/>
            </a:rPr>
            <a:t>تسهيل الهجرة </a:t>
          </a:r>
        </a:p>
        <a:p>
          <a:pPr algn="r">
            <a:buNone/>
          </a:pPr>
          <a:r>
            <a:rPr lang="ar-IQ" sz="1200" b="1" dirty="0">
              <a:solidFill>
                <a:sysClr val="windowText" lastClr="000000"/>
              </a:solidFill>
              <a:latin typeface="Calibri"/>
              <a:ea typeface="+mn-ea"/>
              <a:cs typeface="Arial" panose="020B0604020202020204" pitchFamily="34" charset="0"/>
            </a:rPr>
            <a:t>- هجرة العمالة </a:t>
          </a:r>
        </a:p>
        <a:p>
          <a:pPr algn="r">
            <a:buNone/>
          </a:pPr>
          <a:r>
            <a:rPr lang="ar-IQ" sz="1200" b="1" dirty="0">
              <a:solidFill>
                <a:sysClr val="windowText" lastClr="000000"/>
              </a:solidFill>
              <a:latin typeface="Calibri"/>
              <a:ea typeface="+mn-ea"/>
              <a:cs typeface="Arial" panose="020B0604020202020204" pitchFamily="34" charset="0"/>
            </a:rPr>
            <a:t>- شؤون العمال / الطلاب / المهنيين </a:t>
          </a:r>
        </a:p>
        <a:p>
          <a:pPr algn="r">
            <a:buNone/>
          </a:pPr>
          <a:r>
            <a:rPr lang="ar-IQ" sz="1200" b="1" dirty="0">
              <a:solidFill>
                <a:sysClr val="windowText" lastClr="000000"/>
              </a:solidFill>
              <a:latin typeface="Calibri"/>
              <a:ea typeface="+mn-ea"/>
              <a:cs typeface="Arial" panose="020B0604020202020204" pitchFamily="34" charset="0"/>
            </a:rPr>
            <a:t>- التوظيف </a:t>
          </a:r>
        </a:p>
        <a:p>
          <a:pPr algn="r">
            <a:buNone/>
          </a:pPr>
          <a:r>
            <a:rPr lang="ar-IQ" sz="1200" b="1" dirty="0">
              <a:solidFill>
                <a:sysClr val="windowText" lastClr="000000"/>
              </a:solidFill>
              <a:latin typeface="Calibri"/>
              <a:ea typeface="+mn-ea"/>
              <a:cs typeface="Arial" panose="020B0604020202020204" pitchFamily="34" charset="0"/>
            </a:rPr>
            <a:t>- التوجيه - الخدمة القنصلية </a:t>
          </a:r>
          <a:endParaRPr lang="en-US" sz="1200" b="1" dirty="0">
            <a:solidFill>
              <a:sysClr val="windowText" lastClr="000000"/>
            </a:solidFill>
            <a:latin typeface="Calibri"/>
            <a:ea typeface="+mn-ea"/>
            <a:cs typeface="+mn-cs"/>
          </a:endParaRPr>
        </a:p>
      </dgm:t>
    </dgm:pt>
    <dgm:pt modelId="{A11E53FE-D4A3-4308-AA53-616533602C95}" type="parTrans" cxnId="{FCDB08C1-E864-459F-AEDA-66382F1E175F}">
      <dgm:prSet custT="1"/>
      <dgm:spPr>
        <a:xfrm rot="10800000">
          <a:off x="1616525" y="1651767"/>
          <a:ext cx="433010" cy="22390"/>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00A8AAB5-6CD9-4420-B1C9-792BA516B7E6}" type="sibTrans" cxnId="{FCDB08C1-E864-459F-AEDA-66382F1E175F}">
      <dgm:prSet/>
      <dgm:spPr/>
      <dgm:t>
        <a:bodyPr/>
        <a:lstStyle/>
        <a:p>
          <a:endParaRPr lang="en-US" sz="3200">
            <a:solidFill>
              <a:schemeClr val="tx1"/>
            </a:solidFill>
          </a:endParaRPr>
        </a:p>
      </dgm:t>
    </dgm:pt>
    <dgm:pt modelId="{0096E7CE-C28E-4409-A400-319A4109111A}">
      <dgm:prSet custT="1"/>
      <dgm:spPr>
        <a:xfrm>
          <a:off x="533998" y="2937"/>
          <a:ext cx="1082526" cy="103352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ar-IQ" sz="1200" b="1" dirty="0">
              <a:solidFill>
                <a:sysClr val="windowText" lastClr="000000"/>
              </a:solidFill>
              <a:latin typeface="Calibri"/>
              <a:ea typeface="+mn-ea"/>
              <a:cs typeface="Arial" panose="020B0604020202020204" pitchFamily="34" charset="0"/>
            </a:rPr>
            <a:t>الهجرة من أجل التنمية </a:t>
          </a:r>
        </a:p>
        <a:p>
          <a:pPr algn="r">
            <a:buNone/>
          </a:pPr>
          <a:r>
            <a:rPr lang="ar-IQ" sz="1200" b="1" dirty="0">
              <a:solidFill>
                <a:sysClr val="windowText" lastClr="000000"/>
              </a:solidFill>
              <a:latin typeface="Calibri"/>
              <a:ea typeface="+mn-ea"/>
              <a:cs typeface="Arial" panose="020B0604020202020204" pitchFamily="34" charset="0"/>
            </a:rPr>
            <a:t>- عودة المواطنين المؤهلين </a:t>
          </a:r>
        </a:p>
        <a:p>
          <a:pPr algn="r">
            <a:buNone/>
          </a:pPr>
          <a:r>
            <a:rPr lang="ar-IQ" sz="1200" b="1" dirty="0">
              <a:solidFill>
                <a:sysClr val="windowText" lastClr="000000"/>
              </a:solidFill>
              <a:latin typeface="Calibri"/>
              <a:ea typeface="+mn-ea"/>
              <a:cs typeface="Arial" panose="020B0604020202020204" pitchFamily="34" charset="0"/>
            </a:rPr>
            <a:t>- تبادل الخبرات </a:t>
          </a:r>
        </a:p>
        <a:p>
          <a:pPr algn="r">
            <a:buNone/>
          </a:pPr>
          <a:r>
            <a:rPr lang="ar-IQ" sz="1200" b="1" dirty="0">
              <a:solidFill>
                <a:sysClr val="windowText" lastClr="000000"/>
              </a:solidFill>
              <a:latin typeface="Calibri"/>
              <a:ea typeface="+mn-ea"/>
              <a:cs typeface="Arial" panose="020B0604020202020204" pitchFamily="34" charset="0"/>
            </a:rPr>
            <a:t>- التحويلات المالية </a:t>
          </a:r>
        </a:p>
        <a:p>
          <a:pPr algn="r">
            <a:buNone/>
          </a:pPr>
          <a:r>
            <a:rPr lang="ar-IQ" sz="1200" b="1" dirty="0">
              <a:solidFill>
                <a:sysClr val="windowText" lastClr="000000"/>
              </a:solidFill>
              <a:latin typeface="Calibri"/>
              <a:ea typeface="+mn-ea"/>
              <a:cs typeface="Arial" panose="020B0604020202020204" pitchFamily="34" charset="0"/>
            </a:rPr>
            <a:t>- المساعدات المستهدفة </a:t>
          </a:r>
        </a:p>
        <a:p>
          <a:pPr algn="r">
            <a:buNone/>
          </a:pPr>
          <a:r>
            <a:rPr lang="ar-IQ" sz="1200" b="1" dirty="0">
              <a:solidFill>
                <a:sysClr val="windowText" lastClr="000000"/>
              </a:solidFill>
              <a:latin typeface="Calibri"/>
              <a:ea typeface="+mn-ea"/>
              <a:cs typeface="Arial" panose="020B0604020202020204" pitchFamily="34" charset="0"/>
            </a:rPr>
            <a:t>- هجرة الأدمغة واكتساب المهارات </a:t>
          </a:r>
          <a:endParaRPr lang="en-US" sz="1200" b="1" dirty="0">
            <a:solidFill>
              <a:sysClr val="windowText" lastClr="000000"/>
            </a:solidFill>
            <a:latin typeface="Calibri"/>
            <a:ea typeface="+mn-ea"/>
            <a:cs typeface="+mn-cs"/>
          </a:endParaRPr>
        </a:p>
      </dgm:t>
    </dgm:pt>
    <dgm:pt modelId="{20E91865-C396-45F7-BECB-107C17910AE2}" type="parTrans" cxnId="{CA723DDA-0014-4432-A2D9-5CEB9BE41FB2}">
      <dgm:prSet custT="1"/>
      <dgm:spPr>
        <a:xfrm rot="10800000">
          <a:off x="1616525" y="508505"/>
          <a:ext cx="433010" cy="22390"/>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gm:spPr>
      <dgm:t>
        <a:bodyPr/>
        <a:lstStyle/>
        <a:p>
          <a:pPr>
            <a:buNone/>
          </a:pPr>
          <a:endParaRPr lang="en-US" sz="900">
            <a:solidFill>
              <a:sysClr val="windowText" lastClr="000000"/>
            </a:solidFill>
            <a:latin typeface="Calibri"/>
            <a:ea typeface="+mn-ea"/>
            <a:cs typeface="+mn-cs"/>
          </a:endParaRPr>
        </a:p>
      </dgm:t>
    </dgm:pt>
    <dgm:pt modelId="{A2CFB106-1579-422F-9156-674A8061EE47}" type="sibTrans" cxnId="{CA723DDA-0014-4432-A2D9-5CEB9BE41FB2}">
      <dgm:prSet/>
      <dgm:spPr/>
      <dgm:t>
        <a:bodyPr/>
        <a:lstStyle/>
        <a:p>
          <a:endParaRPr lang="en-US" sz="3200">
            <a:solidFill>
              <a:schemeClr val="tx1"/>
            </a:solidFill>
          </a:endParaRPr>
        </a:p>
      </dgm:t>
    </dgm:pt>
    <dgm:pt modelId="{7AB8A526-607E-4709-88B4-8056613E0062}">
      <dgm:prSet custT="1"/>
      <dgm:spPr/>
      <dgm:t>
        <a:bodyPr/>
        <a:lstStyle/>
        <a:p>
          <a:r>
            <a:rPr lang="ar-IQ" sz="2400" b="1" dirty="0"/>
            <a:t>سياسة</a:t>
          </a:r>
          <a:endParaRPr lang="en-US" sz="2400" dirty="0"/>
        </a:p>
      </dgm:t>
    </dgm:pt>
    <dgm:pt modelId="{8F32B4E1-B3E1-4C49-A0E3-D2E919D2E05B}" type="parTrans" cxnId="{BDC987A5-6176-401E-82B3-C3E261F407B2}">
      <dgm:prSet/>
      <dgm:spPr/>
      <dgm:t>
        <a:bodyPr/>
        <a:lstStyle/>
        <a:p>
          <a:endParaRPr lang="en-US"/>
        </a:p>
      </dgm:t>
    </dgm:pt>
    <dgm:pt modelId="{18C1D5CA-1D11-496B-A259-9FAE607C0D03}" type="sibTrans" cxnId="{BDC987A5-6176-401E-82B3-C3E261F407B2}">
      <dgm:prSet/>
      <dgm:spPr/>
      <dgm:t>
        <a:bodyPr/>
        <a:lstStyle/>
        <a:p>
          <a:endParaRPr lang="en-US"/>
        </a:p>
      </dgm:t>
    </dgm:pt>
    <dgm:pt modelId="{6E629974-315F-4344-8F49-B4EA02624B13}">
      <dgm:prSet custT="1"/>
      <dgm:spPr/>
      <dgm:t>
        <a:bodyPr/>
        <a:lstStyle/>
        <a:p>
          <a:r>
            <a:rPr lang="ar-IQ" sz="2400" dirty="0"/>
            <a:t>التنظيم الاداري</a:t>
          </a:r>
          <a:endParaRPr lang="en-US" sz="2400" dirty="0"/>
        </a:p>
      </dgm:t>
    </dgm:pt>
    <dgm:pt modelId="{416617BF-DE4D-4181-B00E-770F42751848}" type="parTrans" cxnId="{F2A9B72D-6497-4788-943B-8E204F8E9CAA}">
      <dgm:prSet/>
      <dgm:spPr/>
      <dgm:t>
        <a:bodyPr/>
        <a:lstStyle/>
        <a:p>
          <a:endParaRPr lang="en-US"/>
        </a:p>
      </dgm:t>
    </dgm:pt>
    <dgm:pt modelId="{EAD00F07-780D-4782-9997-5F1ADDE7E72E}" type="sibTrans" cxnId="{F2A9B72D-6497-4788-943B-8E204F8E9CAA}">
      <dgm:prSet/>
      <dgm:spPr/>
      <dgm:t>
        <a:bodyPr/>
        <a:lstStyle/>
        <a:p>
          <a:endParaRPr lang="en-US"/>
        </a:p>
      </dgm:t>
    </dgm:pt>
    <dgm:pt modelId="{650BF1F3-61E8-4ABF-B0BF-AE80E406D112}" type="pres">
      <dgm:prSet presAssocID="{E3A80049-4308-4736-B4BB-5F051208B96E}" presName="diagram" presStyleCnt="0">
        <dgm:presLayoutVars>
          <dgm:chPref val="1"/>
          <dgm:dir val="rev"/>
          <dgm:animOne val="branch"/>
          <dgm:animLvl val="lvl"/>
          <dgm:resizeHandles val="exact"/>
        </dgm:presLayoutVars>
      </dgm:prSet>
      <dgm:spPr/>
    </dgm:pt>
    <dgm:pt modelId="{72AF2D21-A783-48D5-A7D9-D6555D51F2D1}" type="pres">
      <dgm:prSet presAssocID="{19C0C9DF-A6A7-4E58-8EB2-E427495DC236}" presName="root1" presStyleCnt="0"/>
      <dgm:spPr/>
    </dgm:pt>
    <dgm:pt modelId="{70558905-0ED9-4E39-B1D2-11795DE96843}" type="pres">
      <dgm:prSet presAssocID="{19C0C9DF-A6A7-4E58-8EB2-E427495DC236}" presName="LevelOneTextNode" presStyleLbl="node0" presStyleIdx="0" presStyleCnt="3">
        <dgm:presLayoutVars>
          <dgm:chPref val="3"/>
        </dgm:presLayoutVars>
      </dgm:prSet>
      <dgm:spPr/>
    </dgm:pt>
    <dgm:pt modelId="{033763DB-7F8F-47E6-A7D2-763C0C76C573}" type="pres">
      <dgm:prSet presAssocID="{19C0C9DF-A6A7-4E58-8EB2-E427495DC236}" presName="level2hierChild" presStyleCnt="0"/>
      <dgm:spPr/>
    </dgm:pt>
    <dgm:pt modelId="{C8DD27B8-6724-48CC-A1C0-BCDC8375ADD5}" type="pres">
      <dgm:prSet presAssocID="{B34671CD-5882-4315-A8F8-B0B23C326836}" presName="conn2-1" presStyleLbl="parChTrans1D2" presStyleIdx="0" presStyleCnt="4"/>
      <dgm:spPr/>
    </dgm:pt>
    <dgm:pt modelId="{77B01E45-D156-4A2C-AA3E-1F8B41B989EB}" type="pres">
      <dgm:prSet presAssocID="{B34671CD-5882-4315-A8F8-B0B23C326836}" presName="connTx" presStyleLbl="parChTrans1D2" presStyleIdx="0" presStyleCnt="4"/>
      <dgm:spPr/>
    </dgm:pt>
    <dgm:pt modelId="{E0998763-2281-4FB8-A11F-59ADAE04B65F}" type="pres">
      <dgm:prSet presAssocID="{3209A76C-3175-408E-8832-7808B1BE0F17}" presName="root2" presStyleCnt="0"/>
      <dgm:spPr/>
    </dgm:pt>
    <dgm:pt modelId="{64B299DB-DB6E-4B2C-9880-704118B92BFE}" type="pres">
      <dgm:prSet presAssocID="{3209A76C-3175-408E-8832-7808B1BE0F17}" presName="LevelTwoTextNode" presStyleLbl="node2" presStyleIdx="0" presStyleCnt="4" custLinFactNeighborY="-1156">
        <dgm:presLayoutVars>
          <dgm:chPref val="3"/>
        </dgm:presLayoutVars>
      </dgm:prSet>
      <dgm:spPr/>
    </dgm:pt>
    <dgm:pt modelId="{F525E521-4019-4438-94DB-68ECE1CEDDDB}" type="pres">
      <dgm:prSet presAssocID="{3209A76C-3175-408E-8832-7808B1BE0F17}" presName="level3hierChild" presStyleCnt="0"/>
      <dgm:spPr/>
    </dgm:pt>
    <dgm:pt modelId="{2B7849D7-34F3-492B-83F2-C0EA93F95930}" type="pres">
      <dgm:prSet presAssocID="{20E91865-C396-45F7-BECB-107C17910AE2}" presName="conn2-1" presStyleLbl="parChTrans1D3" presStyleIdx="0" presStyleCnt="4"/>
      <dgm:spPr/>
    </dgm:pt>
    <dgm:pt modelId="{EFAF757A-2C85-4A6D-B4E8-FF3DF123BC19}" type="pres">
      <dgm:prSet presAssocID="{20E91865-C396-45F7-BECB-107C17910AE2}" presName="connTx" presStyleLbl="parChTrans1D3" presStyleIdx="0" presStyleCnt="4"/>
      <dgm:spPr/>
    </dgm:pt>
    <dgm:pt modelId="{B091D6BC-B8CA-49C6-8645-4CE332EA8FD1}" type="pres">
      <dgm:prSet presAssocID="{0096E7CE-C28E-4409-A400-319A4109111A}" presName="root2" presStyleCnt="0"/>
      <dgm:spPr/>
    </dgm:pt>
    <dgm:pt modelId="{ADE62A1D-B816-4804-823B-0EF6554A2F47}" type="pres">
      <dgm:prSet presAssocID="{0096E7CE-C28E-4409-A400-319A4109111A}" presName="LevelTwoTextNode" presStyleLbl="node3" presStyleIdx="0" presStyleCnt="4" custScaleY="190947" custLinFactNeighborX="1735" custLinFactNeighborY="-5782">
        <dgm:presLayoutVars>
          <dgm:chPref val="3"/>
        </dgm:presLayoutVars>
      </dgm:prSet>
      <dgm:spPr/>
    </dgm:pt>
    <dgm:pt modelId="{42E5959F-EA3D-4565-9818-0B6C988F421C}" type="pres">
      <dgm:prSet presAssocID="{0096E7CE-C28E-4409-A400-319A4109111A}" presName="level3hierChild" presStyleCnt="0"/>
      <dgm:spPr/>
    </dgm:pt>
    <dgm:pt modelId="{EAE419CB-45AB-4DA2-8899-77E6FCE8BD46}" type="pres">
      <dgm:prSet presAssocID="{DF39F624-AF6C-4023-95F2-7C7E0DB170F4}" presName="conn2-1" presStyleLbl="parChTrans1D2" presStyleIdx="1" presStyleCnt="4"/>
      <dgm:spPr/>
    </dgm:pt>
    <dgm:pt modelId="{FC5018AE-589F-4055-A678-ADA3A903F435}" type="pres">
      <dgm:prSet presAssocID="{DF39F624-AF6C-4023-95F2-7C7E0DB170F4}" presName="connTx" presStyleLbl="parChTrans1D2" presStyleIdx="1" presStyleCnt="4"/>
      <dgm:spPr/>
    </dgm:pt>
    <dgm:pt modelId="{E34FFDB8-2CE9-49B8-876F-8A5FCC6B9A95}" type="pres">
      <dgm:prSet presAssocID="{10132400-4B60-48D1-9714-E597DD2392B6}" presName="root2" presStyleCnt="0"/>
      <dgm:spPr/>
    </dgm:pt>
    <dgm:pt modelId="{74EDD8F8-7E75-47C3-A94C-810C018685D5}" type="pres">
      <dgm:prSet presAssocID="{10132400-4B60-48D1-9714-E597DD2392B6}" presName="LevelTwoTextNode" presStyleLbl="node2" presStyleIdx="1" presStyleCnt="4" custLinFactNeighborX="-1735" custLinFactNeighborY="5782">
        <dgm:presLayoutVars>
          <dgm:chPref val="3"/>
        </dgm:presLayoutVars>
      </dgm:prSet>
      <dgm:spPr/>
    </dgm:pt>
    <dgm:pt modelId="{740EDB31-EF29-435C-8126-522CA34A1D5C}" type="pres">
      <dgm:prSet presAssocID="{10132400-4B60-48D1-9714-E597DD2392B6}" presName="level3hierChild" presStyleCnt="0"/>
      <dgm:spPr/>
    </dgm:pt>
    <dgm:pt modelId="{58AA4766-FCD8-481D-9F86-7C6FCCAF78BE}" type="pres">
      <dgm:prSet presAssocID="{A11E53FE-D4A3-4308-AA53-616533602C95}" presName="conn2-1" presStyleLbl="parChTrans1D3" presStyleIdx="1" presStyleCnt="4"/>
      <dgm:spPr/>
    </dgm:pt>
    <dgm:pt modelId="{FC002615-90B9-4004-9A80-DB251D2438DA}" type="pres">
      <dgm:prSet presAssocID="{A11E53FE-D4A3-4308-AA53-616533602C95}" presName="connTx" presStyleLbl="parChTrans1D3" presStyleIdx="1" presStyleCnt="4"/>
      <dgm:spPr/>
    </dgm:pt>
    <dgm:pt modelId="{4380D072-7C44-4B2F-BD67-3F506DA2D6D3}" type="pres">
      <dgm:prSet presAssocID="{72C2CF80-B8DA-4965-8780-3517325D2FAF}" presName="root2" presStyleCnt="0"/>
      <dgm:spPr/>
    </dgm:pt>
    <dgm:pt modelId="{2428ECF8-6E4E-4736-8425-853E2084E8B3}" type="pres">
      <dgm:prSet presAssocID="{72C2CF80-B8DA-4965-8780-3517325D2FAF}" presName="LevelTwoTextNode" presStyleLbl="node3" presStyleIdx="1" presStyleCnt="4" custScaleY="201495">
        <dgm:presLayoutVars>
          <dgm:chPref val="3"/>
        </dgm:presLayoutVars>
      </dgm:prSet>
      <dgm:spPr/>
    </dgm:pt>
    <dgm:pt modelId="{7957BE4A-92E0-4709-8595-153EAB5D7870}" type="pres">
      <dgm:prSet presAssocID="{72C2CF80-B8DA-4965-8780-3517325D2FAF}" presName="level3hierChild" presStyleCnt="0"/>
      <dgm:spPr/>
    </dgm:pt>
    <dgm:pt modelId="{B51F6FB1-B3EE-4F72-B43A-A476744419ED}" type="pres">
      <dgm:prSet presAssocID="{AE8640E6-8F5C-4497-B65B-15790BFCF3BA}" presName="conn2-1" presStyleLbl="parChTrans1D2" presStyleIdx="2" presStyleCnt="4"/>
      <dgm:spPr/>
    </dgm:pt>
    <dgm:pt modelId="{CAF10026-3DBC-4DCE-A34B-B68FD5E7156F}" type="pres">
      <dgm:prSet presAssocID="{AE8640E6-8F5C-4497-B65B-15790BFCF3BA}" presName="connTx" presStyleLbl="parChTrans1D2" presStyleIdx="2" presStyleCnt="4"/>
      <dgm:spPr/>
    </dgm:pt>
    <dgm:pt modelId="{170247AB-3FD0-4861-8736-C2C1F97FB2AA}" type="pres">
      <dgm:prSet presAssocID="{B8ABB1BA-0374-4781-9D28-3E6913F78905}" presName="root2" presStyleCnt="0"/>
      <dgm:spPr/>
    </dgm:pt>
    <dgm:pt modelId="{9208B17A-9277-4DDF-B4D8-4DAE4A55468D}" type="pres">
      <dgm:prSet presAssocID="{B8ABB1BA-0374-4781-9D28-3E6913F78905}" presName="LevelTwoTextNode" presStyleLbl="node2" presStyleIdx="2" presStyleCnt="4" custLinFactNeighborX="1734" custLinFactNeighborY="5782">
        <dgm:presLayoutVars>
          <dgm:chPref val="3"/>
        </dgm:presLayoutVars>
      </dgm:prSet>
      <dgm:spPr/>
    </dgm:pt>
    <dgm:pt modelId="{0A786368-00CF-41DE-9709-403077B36386}" type="pres">
      <dgm:prSet presAssocID="{B8ABB1BA-0374-4781-9D28-3E6913F78905}" presName="level3hierChild" presStyleCnt="0"/>
      <dgm:spPr/>
    </dgm:pt>
    <dgm:pt modelId="{FA1B08D8-6AC4-47E6-B16D-7D00FA92F92F}" type="pres">
      <dgm:prSet presAssocID="{BE85115C-3FA4-4549-A975-91C54CD9A44D}" presName="conn2-1" presStyleLbl="parChTrans1D3" presStyleIdx="2" presStyleCnt="4"/>
      <dgm:spPr/>
    </dgm:pt>
    <dgm:pt modelId="{6A926FB7-A338-4BBE-ABAB-199C17BE408B}" type="pres">
      <dgm:prSet presAssocID="{BE85115C-3FA4-4549-A975-91C54CD9A44D}" presName="connTx" presStyleLbl="parChTrans1D3" presStyleIdx="2" presStyleCnt="4"/>
      <dgm:spPr/>
    </dgm:pt>
    <dgm:pt modelId="{FC6806C0-4497-4F80-869B-9BDE14129930}" type="pres">
      <dgm:prSet presAssocID="{790DC0C0-D44E-4EAD-8447-0FD7E83BA060}" presName="root2" presStyleCnt="0"/>
      <dgm:spPr/>
    </dgm:pt>
    <dgm:pt modelId="{AFEB9BFA-7B1F-4E9D-8F92-CE07E4D2D457}" type="pres">
      <dgm:prSet presAssocID="{790DC0C0-D44E-4EAD-8447-0FD7E83BA060}" presName="LevelTwoTextNode" presStyleLbl="node3" presStyleIdx="2" presStyleCnt="4" custScaleY="203765">
        <dgm:presLayoutVars>
          <dgm:chPref val="3"/>
        </dgm:presLayoutVars>
      </dgm:prSet>
      <dgm:spPr/>
    </dgm:pt>
    <dgm:pt modelId="{731BE1D0-CD90-4B3B-9CCE-76EF1B86064D}" type="pres">
      <dgm:prSet presAssocID="{790DC0C0-D44E-4EAD-8447-0FD7E83BA060}" presName="level3hierChild" presStyleCnt="0"/>
      <dgm:spPr/>
    </dgm:pt>
    <dgm:pt modelId="{FF419D84-0902-4C4C-80D6-899183F9E46B}" type="pres">
      <dgm:prSet presAssocID="{F5A1EAEA-1EE4-4643-8BE9-E018F09DA21E}" presName="conn2-1" presStyleLbl="parChTrans1D2" presStyleIdx="3" presStyleCnt="4"/>
      <dgm:spPr/>
    </dgm:pt>
    <dgm:pt modelId="{CBF29FC5-53CD-4C18-AA5D-8385FA2A6A71}" type="pres">
      <dgm:prSet presAssocID="{F5A1EAEA-1EE4-4643-8BE9-E018F09DA21E}" presName="connTx" presStyleLbl="parChTrans1D2" presStyleIdx="3" presStyleCnt="4"/>
      <dgm:spPr/>
    </dgm:pt>
    <dgm:pt modelId="{136B96FE-97DA-4135-AEAE-EA633439E1EE}" type="pres">
      <dgm:prSet presAssocID="{6DBED45A-05F1-4D57-AA85-5051F7BA6014}" presName="root2" presStyleCnt="0"/>
      <dgm:spPr/>
    </dgm:pt>
    <dgm:pt modelId="{DA1F2716-E1CA-495E-BF58-659CD94A03D5}" type="pres">
      <dgm:prSet presAssocID="{6DBED45A-05F1-4D57-AA85-5051F7BA6014}" presName="LevelTwoTextNode" presStyleLbl="node2" presStyleIdx="3" presStyleCnt="4">
        <dgm:presLayoutVars>
          <dgm:chPref val="3"/>
        </dgm:presLayoutVars>
      </dgm:prSet>
      <dgm:spPr/>
    </dgm:pt>
    <dgm:pt modelId="{98533CD0-353B-4CA6-8D04-1924D0099D1E}" type="pres">
      <dgm:prSet presAssocID="{6DBED45A-05F1-4D57-AA85-5051F7BA6014}" presName="level3hierChild" presStyleCnt="0"/>
      <dgm:spPr/>
    </dgm:pt>
    <dgm:pt modelId="{27F92541-49AD-49EA-88BE-ADC6246CCFA2}" type="pres">
      <dgm:prSet presAssocID="{59C49856-1F67-4673-9CE0-DDCC5612FA39}" presName="conn2-1" presStyleLbl="parChTrans1D3" presStyleIdx="3" presStyleCnt="4"/>
      <dgm:spPr/>
    </dgm:pt>
    <dgm:pt modelId="{F3B8A836-4B2B-42F8-9C93-1E6C73E78B18}" type="pres">
      <dgm:prSet presAssocID="{59C49856-1F67-4673-9CE0-DDCC5612FA39}" presName="connTx" presStyleLbl="parChTrans1D3" presStyleIdx="3" presStyleCnt="4"/>
      <dgm:spPr/>
    </dgm:pt>
    <dgm:pt modelId="{BC211C4E-ADBD-43AB-8F6A-1996BDDAFA98}" type="pres">
      <dgm:prSet presAssocID="{6BE56BEE-BA79-48E1-A0C7-38CC6A693561}" presName="root2" presStyleCnt="0"/>
      <dgm:spPr/>
    </dgm:pt>
    <dgm:pt modelId="{ADF731BC-6B99-46E8-B625-750592BD86A1}" type="pres">
      <dgm:prSet presAssocID="{6BE56BEE-BA79-48E1-A0C7-38CC6A693561}" presName="LevelTwoTextNode" presStyleLbl="node3" presStyleIdx="3" presStyleCnt="4" custScaleY="161630">
        <dgm:presLayoutVars>
          <dgm:chPref val="3"/>
        </dgm:presLayoutVars>
      </dgm:prSet>
      <dgm:spPr/>
    </dgm:pt>
    <dgm:pt modelId="{2DA56C54-7CE7-433D-B867-DD72F11CD80A}" type="pres">
      <dgm:prSet presAssocID="{6BE56BEE-BA79-48E1-A0C7-38CC6A693561}" presName="level3hierChild" presStyleCnt="0"/>
      <dgm:spPr/>
    </dgm:pt>
    <dgm:pt modelId="{FFDB63A0-C014-4FBD-A2EB-3A4742F97A6E}" type="pres">
      <dgm:prSet presAssocID="{7AB8A526-607E-4709-88B4-8056613E0062}" presName="root1" presStyleCnt="0"/>
      <dgm:spPr/>
    </dgm:pt>
    <dgm:pt modelId="{0BB88F0E-7BE1-496B-8D69-5F3ED0D0857F}" type="pres">
      <dgm:prSet presAssocID="{7AB8A526-607E-4709-88B4-8056613E0062}" presName="LevelOneTextNode" presStyleLbl="node0" presStyleIdx="1" presStyleCnt="3" custScaleX="89200" custLinFactY="-150222" custLinFactNeighborX="-17908" custLinFactNeighborY="-200000">
        <dgm:presLayoutVars>
          <dgm:chPref val="3"/>
        </dgm:presLayoutVars>
      </dgm:prSet>
      <dgm:spPr/>
    </dgm:pt>
    <dgm:pt modelId="{0083F7B4-42A6-4DA2-B631-C17E75DFD5AF}" type="pres">
      <dgm:prSet presAssocID="{7AB8A526-607E-4709-88B4-8056613E0062}" presName="level2hierChild" presStyleCnt="0"/>
      <dgm:spPr/>
    </dgm:pt>
    <dgm:pt modelId="{84E9DCB2-AE13-4A71-A6B3-4708BB262B4D}" type="pres">
      <dgm:prSet presAssocID="{6E629974-315F-4344-8F49-B4EA02624B13}" presName="root1" presStyleCnt="0"/>
      <dgm:spPr/>
    </dgm:pt>
    <dgm:pt modelId="{BAABFA93-CAC5-41FC-BADD-B0DA2A96843D}" type="pres">
      <dgm:prSet presAssocID="{6E629974-315F-4344-8F49-B4EA02624B13}" presName="LevelOneTextNode" presStyleLbl="node0" presStyleIdx="2" presStyleCnt="3">
        <dgm:presLayoutVars>
          <dgm:chPref val="3"/>
        </dgm:presLayoutVars>
      </dgm:prSet>
      <dgm:spPr/>
    </dgm:pt>
    <dgm:pt modelId="{6894545E-6339-4D5C-961A-BABF56D9D2CB}" type="pres">
      <dgm:prSet presAssocID="{6E629974-315F-4344-8F49-B4EA02624B13}" presName="level2hierChild" presStyleCnt="0"/>
      <dgm:spPr/>
    </dgm:pt>
  </dgm:ptLst>
  <dgm:cxnLst>
    <dgm:cxn modelId="{2A46700A-E397-4B87-8771-12183C83EB50}" type="presOf" srcId="{6E629974-315F-4344-8F49-B4EA02624B13}" destId="{BAABFA93-CAC5-41FC-BADD-B0DA2A96843D}" srcOrd="0" destOrd="0" presId="urn:microsoft.com/office/officeart/2005/8/layout/hierarchy2"/>
    <dgm:cxn modelId="{85C2FE0D-628B-4FBC-960C-4FC7E034CD40}" type="presOf" srcId="{B8ABB1BA-0374-4781-9D28-3E6913F78905}" destId="{9208B17A-9277-4DDF-B4D8-4DAE4A55468D}" srcOrd="0" destOrd="0" presId="urn:microsoft.com/office/officeart/2005/8/layout/hierarchy2"/>
    <dgm:cxn modelId="{0372BA10-D167-4788-9A03-F24DB960171F}" type="presOf" srcId="{59C49856-1F67-4673-9CE0-DDCC5612FA39}" destId="{F3B8A836-4B2B-42F8-9C93-1E6C73E78B18}" srcOrd="1" destOrd="0" presId="urn:microsoft.com/office/officeart/2005/8/layout/hierarchy2"/>
    <dgm:cxn modelId="{BD815013-FEDC-41EC-9B21-C12D73E7DBC7}" srcId="{19C0C9DF-A6A7-4E58-8EB2-E427495DC236}" destId="{3209A76C-3175-408E-8832-7808B1BE0F17}" srcOrd="0" destOrd="0" parTransId="{B34671CD-5882-4315-A8F8-B0B23C326836}" sibTransId="{8D04DC04-B888-4A6D-B9AD-1CBB53E1AC15}"/>
    <dgm:cxn modelId="{3528E115-4212-44AB-B37E-E598B4028071}" type="presOf" srcId="{A11E53FE-D4A3-4308-AA53-616533602C95}" destId="{FC002615-90B9-4004-9A80-DB251D2438DA}" srcOrd="1" destOrd="0" presId="urn:microsoft.com/office/officeart/2005/8/layout/hierarchy2"/>
    <dgm:cxn modelId="{3C54B120-0634-4EF2-BEE1-774FE0B9682C}" srcId="{19C0C9DF-A6A7-4E58-8EB2-E427495DC236}" destId="{6DBED45A-05F1-4D57-AA85-5051F7BA6014}" srcOrd="3" destOrd="0" parTransId="{F5A1EAEA-1EE4-4643-8BE9-E018F09DA21E}" sibTransId="{7E278DA2-DBBF-4B21-AA4C-29D974EF76FA}"/>
    <dgm:cxn modelId="{228A8022-9123-45F9-94C9-F3C53FFFB656}" type="presOf" srcId="{AE8640E6-8F5C-4497-B65B-15790BFCF3BA}" destId="{CAF10026-3DBC-4DCE-A34B-B68FD5E7156F}" srcOrd="1" destOrd="0" presId="urn:microsoft.com/office/officeart/2005/8/layout/hierarchy2"/>
    <dgm:cxn modelId="{54FAA624-1722-44A2-A218-2F831E70ECF0}" type="presOf" srcId="{6DBED45A-05F1-4D57-AA85-5051F7BA6014}" destId="{DA1F2716-E1CA-495E-BF58-659CD94A03D5}" srcOrd="0" destOrd="0" presId="urn:microsoft.com/office/officeart/2005/8/layout/hierarchy2"/>
    <dgm:cxn modelId="{D628B225-3884-4749-81E8-85A41392368C}" type="presOf" srcId="{7AB8A526-607E-4709-88B4-8056613E0062}" destId="{0BB88F0E-7BE1-496B-8D69-5F3ED0D0857F}" srcOrd="0" destOrd="0" presId="urn:microsoft.com/office/officeart/2005/8/layout/hierarchy2"/>
    <dgm:cxn modelId="{F2A9B72D-6497-4788-943B-8E204F8E9CAA}" srcId="{E3A80049-4308-4736-B4BB-5F051208B96E}" destId="{6E629974-315F-4344-8F49-B4EA02624B13}" srcOrd="2" destOrd="0" parTransId="{416617BF-DE4D-4181-B00E-770F42751848}" sibTransId="{EAD00F07-780D-4782-9997-5F1ADDE7E72E}"/>
    <dgm:cxn modelId="{2D025039-3B1C-40B1-88DF-98632F433765}" type="presOf" srcId="{DF39F624-AF6C-4023-95F2-7C7E0DB170F4}" destId="{EAE419CB-45AB-4DA2-8899-77E6FCE8BD46}" srcOrd="0" destOrd="0" presId="urn:microsoft.com/office/officeart/2005/8/layout/hierarchy2"/>
    <dgm:cxn modelId="{4A5D6D5D-2E17-4FF7-B2EF-0BC5979F38E3}" type="presOf" srcId="{72C2CF80-B8DA-4965-8780-3517325D2FAF}" destId="{2428ECF8-6E4E-4736-8425-853E2084E8B3}" srcOrd="0" destOrd="0" presId="urn:microsoft.com/office/officeart/2005/8/layout/hierarchy2"/>
    <dgm:cxn modelId="{71E1726B-5360-4ED1-A495-CDB583CCA07B}" type="presOf" srcId="{0096E7CE-C28E-4409-A400-319A4109111A}" destId="{ADE62A1D-B816-4804-823B-0EF6554A2F47}" srcOrd="0" destOrd="0" presId="urn:microsoft.com/office/officeart/2005/8/layout/hierarchy2"/>
    <dgm:cxn modelId="{FA05B06B-A672-4432-8108-037FBF83E637}" type="presOf" srcId="{3209A76C-3175-408E-8832-7808B1BE0F17}" destId="{64B299DB-DB6E-4B2C-9880-704118B92BFE}" srcOrd="0" destOrd="0" presId="urn:microsoft.com/office/officeart/2005/8/layout/hierarchy2"/>
    <dgm:cxn modelId="{9EA20450-61F9-4425-9BF6-B06C6A87D359}" type="presOf" srcId="{DF39F624-AF6C-4023-95F2-7C7E0DB170F4}" destId="{FC5018AE-589F-4055-A678-ADA3A903F435}" srcOrd="1" destOrd="0" presId="urn:microsoft.com/office/officeart/2005/8/layout/hierarchy2"/>
    <dgm:cxn modelId="{19663653-9C4C-4EE4-8B66-B2EA63DCBDD2}" type="presOf" srcId="{F5A1EAEA-1EE4-4643-8BE9-E018F09DA21E}" destId="{CBF29FC5-53CD-4C18-AA5D-8385FA2A6A71}" srcOrd="1" destOrd="0" presId="urn:microsoft.com/office/officeart/2005/8/layout/hierarchy2"/>
    <dgm:cxn modelId="{613A8656-E7B9-40A1-AC44-D18F89F75BE8}" type="presOf" srcId="{59C49856-1F67-4673-9CE0-DDCC5612FA39}" destId="{27F92541-49AD-49EA-88BE-ADC6246CCFA2}" srcOrd="0" destOrd="0" presId="urn:microsoft.com/office/officeart/2005/8/layout/hierarchy2"/>
    <dgm:cxn modelId="{99B5C657-29E0-4756-AA4D-99ED042AA85D}" type="presOf" srcId="{10132400-4B60-48D1-9714-E597DD2392B6}" destId="{74EDD8F8-7E75-47C3-A94C-810C018685D5}" srcOrd="0" destOrd="0" presId="urn:microsoft.com/office/officeart/2005/8/layout/hierarchy2"/>
    <dgm:cxn modelId="{7B96357A-F407-472B-87E4-EC9FD964E5CB}" type="presOf" srcId="{E3A80049-4308-4736-B4BB-5F051208B96E}" destId="{650BF1F3-61E8-4ABF-B0BF-AE80E406D112}" srcOrd="0" destOrd="0" presId="urn:microsoft.com/office/officeart/2005/8/layout/hierarchy2"/>
    <dgm:cxn modelId="{3330CA7C-1B57-44BF-87AE-EB3D685D647A}" type="presOf" srcId="{AE8640E6-8F5C-4497-B65B-15790BFCF3BA}" destId="{B51F6FB1-B3EE-4F72-B43A-A476744419ED}" srcOrd="0" destOrd="0" presId="urn:microsoft.com/office/officeart/2005/8/layout/hierarchy2"/>
    <dgm:cxn modelId="{2CA7FB7C-94E4-476D-9D67-E24D6CE83BB8}" type="presOf" srcId="{F5A1EAEA-1EE4-4643-8BE9-E018F09DA21E}" destId="{FF419D84-0902-4C4C-80D6-899183F9E46B}" srcOrd="0" destOrd="0" presId="urn:microsoft.com/office/officeart/2005/8/layout/hierarchy2"/>
    <dgm:cxn modelId="{B55DFF7E-2B1C-4324-9149-431F26A978F5}" srcId="{19C0C9DF-A6A7-4E58-8EB2-E427495DC236}" destId="{10132400-4B60-48D1-9714-E597DD2392B6}" srcOrd="1" destOrd="0" parTransId="{DF39F624-AF6C-4023-95F2-7C7E0DB170F4}" sibTransId="{0137DCEC-5F65-42D6-9D80-D80BFB72A658}"/>
    <dgm:cxn modelId="{3ED90E83-379B-4FBB-A0F3-93E1857EFF44}" type="presOf" srcId="{20E91865-C396-45F7-BECB-107C17910AE2}" destId="{2B7849D7-34F3-492B-83F2-C0EA93F95930}" srcOrd="0" destOrd="0" presId="urn:microsoft.com/office/officeart/2005/8/layout/hierarchy2"/>
    <dgm:cxn modelId="{E386C594-29B6-44D3-9CA2-E0FA908059F1}" type="presOf" srcId="{BE85115C-3FA4-4549-A975-91C54CD9A44D}" destId="{FA1B08D8-6AC4-47E6-B16D-7D00FA92F92F}" srcOrd="0" destOrd="0" presId="urn:microsoft.com/office/officeart/2005/8/layout/hierarchy2"/>
    <dgm:cxn modelId="{56506599-38FB-48BD-8742-D54DF5A85435}" srcId="{B8ABB1BA-0374-4781-9D28-3E6913F78905}" destId="{790DC0C0-D44E-4EAD-8447-0FD7E83BA060}" srcOrd="0" destOrd="0" parTransId="{BE85115C-3FA4-4549-A975-91C54CD9A44D}" sibTransId="{FB3A067F-7A2C-4898-A62A-8DD8AF735F67}"/>
    <dgm:cxn modelId="{FE785F9A-6F3E-479E-AC6B-13CB229B7BE5}" type="presOf" srcId="{B34671CD-5882-4315-A8F8-B0B23C326836}" destId="{77B01E45-D156-4A2C-AA3E-1F8B41B989EB}" srcOrd="1" destOrd="0" presId="urn:microsoft.com/office/officeart/2005/8/layout/hierarchy2"/>
    <dgm:cxn modelId="{B3755E9F-D5F9-4BD9-BE73-F9DC021CBF5C}" srcId="{19C0C9DF-A6A7-4E58-8EB2-E427495DC236}" destId="{B8ABB1BA-0374-4781-9D28-3E6913F78905}" srcOrd="2" destOrd="0" parTransId="{AE8640E6-8F5C-4497-B65B-15790BFCF3BA}" sibTransId="{2DEE9771-8EFF-4A75-93A7-3FB61E35E1A5}"/>
    <dgm:cxn modelId="{BDC987A5-6176-401E-82B3-C3E261F407B2}" srcId="{E3A80049-4308-4736-B4BB-5F051208B96E}" destId="{7AB8A526-607E-4709-88B4-8056613E0062}" srcOrd="1" destOrd="0" parTransId="{8F32B4E1-B3E1-4C49-A0E3-D2E919D2E05B}" sibTransId="{18C1D5CA-1D11-496B-A259-9FAE607C0D03}"/>
    <dgm:cxn modelId="{B0D049BD-7B49-4B8A-80C7-03229F82886E}" type="presOf" srcId="{6BE56BEE-BA79-48E1-A0C7-38CC6A693561}" destId="{ADF731BC-6B99-46E8-B625-750592BD86A1}" srcOrd="0" destOrd="0" presId="urn:microsoft.com/office/officeart/2005/8/layout/hierarchy2"/>
    <dgm:cxn modelId="{498A66BE-4AE9-4743-9ECE-1F9856EDF295}" type="presOf" srcId="{19C0C9DF-A6A7-4E58-8EB2-E427495DC236}" destId="{70558905-0ED9-4E39-B1D2-11795DE96843}" srcOrd="0" destOrd="0" presId="urn:microsoft.com/office/officeart/2005/8/layout/hierarchy2"/>
    <dgm:cxn modelId="{FCDB08C1-E864-459F-AEDA-66382F1E175F}" srcId="{10132400-4B60-48D1-9714-E597DD2392B6}" destId="{72C2CF80-B8DA-4965-8780-3517325D2FAF}" srcOrd="0" destOrd="0" parTransId="{A11E53FE-D4A3-4308-AA53-616533602C95}" sibTransId="{00A8AAB5-6CD9-4420-B1C9-792BA516B7E6}"/>
    <dgm:cxn modelId="{D3362BCD-E051-4FA5-9E32-9AFF074BA510}" srcId="{6DBED45A-05F1-4D57-AA85-5051F7BA6014}" destId="{6BE56BEE-BA79-48E1-A0C7-38CC6A693561}" srcOrd="0" destOrd="0" parTransId="{59C49856-1F67-4673-9CE0-DDCC5612FA39}" sibTransId="{C09A7749-0DE9-427E-9A99-8608F3F7BBD2}"/>
    <dgm:cxn modelId="{CA723DDA-0014-4432-A2D9-5CEB9BE41FB2}" srcId="{3209A76C-3175-408E-8832-7808B1BE0F17}" destId="{0096E7CE-C28E-4409-A400-319A4109111A}" srcOrd="0" destOrd="0" parTransId="{20E91865-C396-45F7-BECB-107C17910AE2}" sibTransId="{A2CFB106-1579-422F-9156-674A8061EE47}"/>
    <dgm:cxn modelId="{1EB74AE0-F3DE-4F8D-9064-92ED5B61D4AD}" type="presOf" srcId="{790DC0C0-D44E-4EAD-8447-0FD7E83BA060}" destId="{AFEB9BFA-7B1F-4E9D-8F92-CE07E4D2D457}" srcOrd="0" destOrd="0" presId="urn:microsoft.com/office/officeart/2005/8/layout/hierarchy2"/>
    <dgm:cxn modelId="{BB02A3E6-C82F-4B03-8349-45F7AC92F855}" type="presOf" srcId="{B34671CD-5882-4315-A8F8-B0B23C326836}" destId="{C8DD27B8-6724-48CC-A1C0-BCDC8375ADD5}" srcOrd="0" destOrd="0" presId="urn:microsoft.com/office/officeart/2005/8/layout/hierarchy2"/>
    <dgm:cxn modelId="{FE9118EB-1B31-41BC-99AF-A2293F8E05F8}" type="presOf" srcId="{A11E53FE-D4A3-4308-AA53-616533602C95}" destId="{58AA4766-FCD8-481D-9F86-7C6FCCAF78BE}" srcOrd="0" destOrd="0" presId="urn:microsoft.com/office/officeart/2005/8/layout/hierarchy2"/>
    <dgm:cxn modelId="{22C5CEEB-630C-4E6E-B6EE-2839BBC51865}" type="presOf" srcId="{20E91865-C396-45F7-BECB-107C17910AE2}" destId="{EFAF757A-2C85-4A6D-B4E8-FF3DF123BC19}" srcOrd="1" destOrd="0" presId="urn:microsoft.com/office/officeart/2005/8/layout/hierarchy2"/>
    <dgm:cxn modelId="{C04DEEF4-6ED6-48DB-8086-C40EAD27B551}" type="presOf" srcId="{BE85115C-3FA4-4549-A975-91C54CD9A44D}" destId="{6A926FB7-A338-4BBE-ABAB-199C17BE408B}" srcOrd="1" destOrd="0" presId="urn:microsoft.com/office/officeart/2005/8/layout/hierarchy2"/>
    <dgm:cxn modelId="{3FC9F6FA-C4DF-4609-8381-BF5A51F3AF26}" srcId="{E3A80049-4308-4736-B4BB-5F051208B96E}" destId="{19C0C9DF-A6A7-4E58-8EB2-E427495DC236}" srcOrd="0" destOrd="0" parTransId="{404EA68F-E6EE-4ED5-B053-765D07370BCD}" sibTransId="{75DABE20-0FFB-4314-AE24-EBEC287E78B9}"/>
    <dgm:cxn modelId="{A5928188-CB6C-4D02-B6E0-33FEAE73C603}" type="presParOf" srcId="{650BF1F3-61E8-4ABF-B0BF-AE80E406D112}" destId="{72AF2D21-A783-48D5-A7D9-D6555D51F2D1}" srcOrd="0" destOrd="0" presId="urn:microsoft.com/office/officeart/2005/8/layout/hierarchy2"/>
    <dgm:cxn modelId="{0792A621-5063-4E62-BC6C-AA70DCE40BFE}" type="presParOf" srcId="{72AF2D21-A783-48D5-A7D9-D6555D51F2D1}" destId="{70558905-0ED9-4E39-B1D2-11795DE96843}" srcOrd="0" destOrd="0" presId="urn:microsoft.com/office/officeart/2005/8/layout/hierarchy2"/>
    <dgm:cxn modelId="{412F57D4-75AE-47AA-BBE4-2DF1FA7836D1}" type="presParOf" srcId="{72AF2D21-A783-48D5-A7D9-D6555D51F2D1}" destId="{033763DB-7F8F-47E6-A7D2-763C0C76C573}" srcOrd="1" destOrd="0" presId="urn:microsoft.com/office/officeart/2005/8/layout/hierarchy2"/>
    <dgm:cxn modelId="{EDE5DE86-522F-452C-8308-A1BFEF240551}" type="presParOf" srcId="{033763DB-7F8F-47E6-A7D2-763C0C76C573}" destId="{C8DD27B8-6724-48CC-A1C0-BCDC8375ADD5}" srcOrd="0" destOrd="0" presId="urn:microsoft.com/office/officeart/2005/8/layout/hierarchy2"/>
    <dgm:cxn modelId="{DF089A26-96E8-4D81-909B-2B3322F7D050}" type="presParOf" srcId="{C8DD27B8-6724-48CC-A1C0-BCDC8375ADD5}" destId="{77B01E45-D156-4A2C-AA3E-1F8B41B989EB}" srcOrd="0" destOrd="0" presId="urn:microsoft.com/office/officeart/2005/8/layout/hierarchy2"/>
    <dgm:cxn modelId="{0103E7B4-D3C4-4788-9FD2-31778FCDDCD8}" type="presParOf" srcId="{033763DB-7F8F-47E6-A7D2-763C0C76C573}" destId="{E0998763-2281-4FB8-A11F-59ADAE04B65F}" srcOrd="1" destOrd="0" presId="urn:microsoft.com/office/officeart/2005/8/layout/hierarchy2"/>
    <dgm:cxn modelId="{617BF3C9-F702-4EAB-BD17-D7E46E53BBA9}" type="presParOf" srcId="{E0998763-2281-4FB8-A11F-59ADAE04B65F}" destId="{64B299DB-DB6E-4B2C-9880-704118B92BFE}" srcOrd="0" destOrd="0" presId="urn:microsoft.com/office/officeart/2005/8/layout/hierarchy2"/>
    <dgm:cxn modelId="{692E2EA3-CDF9-4B55-B742-E3750163C5E0}" type="presParOf" srcId="{E0998763-2281-4FB8-A11F-59ADAE04B65F}" destId="{F525E521-4019-4438-94DB-68ECE1CEDDDB}" srcOrd="1" destOrd="0" presId="urn:microsoft.com/office/officeart/2005/8/layout/hierarchy2"/>
    <dgm:cxn modelId="{095283BE-52AE-4EA7-8DC3-416C6D822AC9}" type="presParOf" srcId="{F525E521-4019-4438-94DB-68ECE1CEDDDB}" destId="{2B7849D7-34F3-492B-83F2-C0EA93F95930}" srcOrd="0" destOrd="0" presId="urn:microsoft.com/office/officeart/2005/8/layout/hierarchy2"/>
    <dgm:cxn modelId="{3C897E23-A42F-45AC-81AB-A1E44696C6DE}" type="presParOf" srcId="{2B7849D7-34F3-492B-83F2-C0EA93F95930}" destId="{EFAF757A-2C85-4A6D-B4E8-FF3DF123BC19}" srcOrd="0" destOrd="0" presId="urn:microsoft.com/office/officeart/2005/8/layout/hierarchy2"/>
    <dgm:cxn modelId="{C29308B6-0D80-443F-8EC7-0453F130624F}" type="presParOf" srcId="{F525E521-4019-4438-94DB-68ECE1CEDDDB}" destId="{B091D6BC-B8CA-49C6-8645-4CE332EA8FD1}" srcOrd="1" destOrd="0" presId="urn:microsoft.com/office/officeart/2005/8/layout/hierarchy2"/>
    <dgm:cxn modelId="{3901A7F5-A5E8-469D-A2ED-DE0B3D6B8B1E}" type="presParOf" srcId="{B091D6BC-B8CA-49C6-8645-4CE332EA8FD1}" destId="{ADE62A1D-B816-4804-823B-0EF6554A2F47}" srcOrd="0" destOrd="0" presId="urn:microsoft.com/office/officeart/2005/8/layout/hierarchy2"/>
    <dgm:cxn modelId="{41FE78BF-0777-4415-9BCC-C5143DF7E245}" type="presParOf" srcId="{B091D6BC-B8CA-49C6-8645-4CE332EA8FD1}" destId="{42E5959F-EA3D-4565-9818-0B6C988F421C}" srcOrd="1" destOrd="0" presId="urn:microsoft.com/office/officeart/2005/8/layout/hierarchy2"/>
    <dgm:cxn modelId="{C101F080-E300-4C53-BB0A-66C45AEE9EA4}" type="presParOf" srcId="{033763DB-7F8F-47E6-A7D2-763C0C76C573}" destId="{EAE419CB-45AB-4DA2-8899-77E6FCE8BD46}" srcOrd="2" destOrd="0" presId="urn:microsoft.com/office/officeart/2005/8/layout/hierarchy2"/>
    <dgm:cxn modelId="{35D7689E-2C2B-4793-B33E-07E1497B68AF}" type="presParOf" srcId="{EAE419CB-45AB-4DA2-8899-77E6FCE8BD46}" destId="{FC5018AE-589F-4055-A678-ADA3A903F435}" srcOrd="0" destOrd="0" presId="urn:microsoft.com/office/officeart/2005/8/layout/hierarchy2"/>
    <dgm:cxn modelId="{F817C59C-70FD-4EF7-A5D7-25097E4275C5}" type="presParOf" srcId="{033763DB-7F8F-47E6-A7D2-763C0C76C573}" destId="{E34FFDB8-2CE9-49B8-876F-8A5FCC6B9A95}" srcOrd="3" destOrd="0" presId="urn:microsoft.com/office/officeart/2005/8/layout/hierarchy2"/>
    <dgm:cxn modelId="{05975351-B7AA-4026-BE33-3A8ED9351B4B}" type="presParOf" srcId="{E34FFDB8-2CE9-49B8-876F-8A5FCC6B9A95}" destId="{74EDD8F8-7E75-47C3-A94C-810C018685D5}" srcOrd="0" destOrd="0" presId="urn:microsoft.com/office/officeart/2005/8/layout/hierarchy2"/>
    <dgm:cxn modelId="{9354F7FE-4A89-4AC3-B263-4ECB7B9E0D0B}" type="presParOf" srcId="{E34FFDB8-2CE9-49B8-876F-8A5FCC6B9A95}" destId="{740EDB31-EF29-435C-8126-522CA34A1D5C}" srcOrd="1" destOrd="0" presId="urn:microsoft.com/office/officeart/2005/8/layout/hierarchy2"/>
    <dgm:cxn modelId="{C676E328-49E4-41B5-A9B1-AA2B3D5B4FF1}" type="presParOf" srcId="{740EDB31-EF29-435C-8126-522CA34A1D5C}" destId="{58AA4766-FCD8-481D-9F86-7C6FCCAF78BE}" srcOrd="0" destOrd="0" presId="urn:microsoft.com/office/officeart/2005/8/layout/hierarchy2"/>
    <dgm:cxn modelId="{84C5CAC4-816F-4912-8372-F97A1E048F35}" type="presParOf" srcId="{58AA4766-FCD8-481D-9F86-7C6FCCAF78BE}" destId="{FC002615-90B9-4004-9A80-DB251D2438DA}" srcOrd="0" destOrd="0" presId="urn:microsoft.com/office/officeart/2005/8/layout/hierarchy2"/>
    <dgm:cxn modelId="{FD92F62A-93F6-4734-B734-960FC6E42BAF}" type="presParOf" srcId="{740EDB31-EF29-435C-8126-522CA34A1D5C}" destId="{4380D072-7C44-4B2F-BD67-3F506DA2D6D3}" srcOrd="1" destOrd="0" presId="urn:microsoft.com/office/officeart/2005/8/layout/hierarchy2"/>
    <dgm:cxn modelId="{5945181A-B132-4334-A2F7-C01703A3C4B5}" type="presParOf" srcId="{4380D072-7C44-4B2F-BD67-3F506DA2D6D3}" destId="{2428ECF8-6E4E-4736-8425-853E2084E8B3}" srcOrd="0" destOrd="0" presId="urn:microsoft.com/office/officeart/2005/8/layout/hierarchy2"/>
    <dgm:cxn modelId="{2A0484E3-6940-4441-9C9B-5D3D6738D9E5}" type="presParOf" srcId="{4380D072-7C44-4B2F-BD67-3F506DA2D6D3}" destId="{7957BE4A-92E0-4709-8595-153EAB5D7870}" srcOrd="1" destOrd="0" presId="urn:microsoft.com/office/officeart/2005/8/layout/hierarchy2"/>
    <dgm:cxn modelId="{653B6464-E547-4E18-BBDF-E1F424A57369}" type="presParOf" srcId="{033763DB-7F8F-47E6-A7D2-763C0C76C573}" destId="{B51F6FB1-B3EE-4F72-B43A-A476744419ED}" srcOrd="4" destOrd="0" presId="urn:microsoft.com/office/officeart/2005/8/layout/hierarchy2"/>
    <dgm:cxn modelId="{B6B12071-279B-4FAF-BAF1-CFC3BAAED45B}" type="presParOf" srcId="{B51F6FB1-B3EE-4F72-B43A-A476744419ED}" destId="{CAF10026-3DBC-4DCE-A34B-B68FD5E7156F}" srcOrd="0" destOrd="0" presId="urn:microsoft.com/office/officeart/2005/8/layout/hierarchy2"/>
    <dgm:cxn modelId="{80D66897-83E3-4439-80C2-173DABC7B62C}" type="presParOf" srcId="{033763DB-7F8F-47E6-A7D2-763C0C76C573}" destId="{170247AB-3FD0-4861-8736-C2C1F97FB2AA}" srcOrd="5" destOrd="0" presId="urn:microsoft.com/office/officeart/2005/8/layout/hierarchy2"/>
    <dgm:cxn modelId="{B8BD1041-17E7-440C-9447-AF53F62D31F1}" type="presParOf" srcId="{170247AB-3FD0-4861-8736-C2C1F97FB2AA}" destId="{9208B17A-9277-4DDF-B4D8-4DAE4A55468D}" srcOrd="0" destOrd="0" presId="urn:microsoft.com/office/officeart/2005/8/layout/hierarchy2"/>
    <dgm:cxn modelId="{F637F343-BF41-4606-BE44-7E1617AEE017}" type="presParOf" srcId="{170247AB-3FD0-4861-8736-C2C1F97FB2AA}" destId="{0A786368-00CF-41DE-9709-403077B36386}" srcOrd="1" destOrd="0" presId="urn:microsoft.com/office/officeart/2005/8/layout/hierarchy2"/>
    <dgm:cxn modelId="{1BAAC523-281B-43FE-9D42-E85D1828D055}" type="presParOf" srcId="{0A786368-00CF-41DE-9709-403077B36386}" destId="{FA1B08D8-6AC4-47E6-B16D-7D00FA92F92F}" srcOrd="0" destOrd="0" presId="urn:microsoft.com/office/officeart/2005/8/layout/hierarchy2"/>
    <dgm:cxn modelId="{64FF17A1-C957-4CD3-8957-871378AD57C9}" type="presParOf" srcId="{FA1B08D8-6AC4-47E6-B16D-7D00FA92F92F}" destId="{6A926FB7-A338-4BBE-ABAB-199C17BE408B}" srcOrd="0" destOrd="0" presId="urn:microsoft.com/office/officeart/2005/8/layout/hierarchy2"/>
    <dgm:cxn modelId="{B1826B48-AEC6-404B-8834-64B65E8AFEAF}" type="presParOf" srcId="{0A786368-00CF-41DE-9709-403077B36386}" destId="{FC6806C0-4497-4F80-869B-9BDE14129930}" srcOrd="1" destOrd="0" presId="urn:microsoft.com/office/officeart/2005/8/layout/hierarchy2"/>
    <dgm:cxn modelId="{925171C6-073B-4781-9E37-236D137BA393}" type="presParOf" srcId="{FC6806C0-4497-4F80-869B-9BDE14129930}" destId="{AFEB9BFA-7B1F-4E9D-8F92-CE07E4D2D457}" srcOrd="0" destOrd="0" presId="urn:microsoft.com/office/officeart/2005/8/layout/hierarchy2"/>
    <dgm:cxn modelId="{489F1E00-F224-4F38-9BC5-AEF6F4D253B2}" type="presParOf" srcId="{FC6806C0-4497-4F80-869B-9BDE14129930}" destId="{731BE1D0-CD90-4B3B-9CCE-76EF1B86064D}" srcOrd="1" destOrd="0" presId="urn:microsoft.com/office/officeart/2005/8/layout/hierarchy2"/>
    <dgm:cxn modelId="{5CBBDF79-F670-4753-8E02-C90FEA79E016}" type="presParOf" srcId="{033763DB-7F8F-47E6-A7D2-763C0C76C573}" destId="{FF419D84-0902-4C4C-80D6-899183F9E46B}" srcOrd="6" destOrd="0" presId="urn:microsoft.com/office/officeart/2005/8/layout/hierarchy2"/>
    <dgm:cxn modelId="{9BB79D40-5CCF-47B2-8DFA-C400FD919828}" type="presParOf" srcId="{FF419D84-0902-4C4C-80D6-899183F9E46B}" destId="{CBF29FC5-53CD-4C18-AA5D-8385FA2A6A71}" srcOrd="0" destOrd="0" presId="urn:microsoft.com/office/officeart/2005/8/layout/hierarchy2"/>
    <dgm:cxn modelId="{49127BFA-6D20-40D7-BE50-A55C33051525}" type="presParOf" srcId="{033763DB-7F8F-47E6-A7D2-763C0C76C573}" destId="{136B96FE-97DA-4135-AEAE-EA633439E1EE}" srcOrd="7" destOrd="0" presId="urn:microsoft.com/office/officeart/2005/8/layout/hierarchy2"/>
    <dgm:cxn modelId="{28649FDB-86A7-4B7D-9B0F-C531E1484BED}" type="presParOf" srcId="{136B96FE-97DA-4135-AEAE-EA633439E1EE}" destId="{DA1F2716-E1CA-495E-BF58-659CD94A03D5}" srcOrd="0" destOrd="0" presId="urn:microsoft.com/office/officeart/2005/8/layout/hierarchy2"/>
    <dgm:cxn modelId="{E2D2E6B9-B6B9-402F-933A-EEEAB845F0C7}" type="presParOf" srcId="{136B96FE-97DA-4135-AEAE-EA633439E1EE}" destId="{98533CD0-353B-4CA6-8D04-1924D0099D1E}" srcOrd="1" destOrd="0" presId="urn:microsoft.com/office/officeart/2005/8/layout/hierarchy2"/>
    <dgm:cxn modelId="{0F1F3853-7342-488B-86BA-1C0B8B7B184B}" type="presParOf" srcId="{98533CD0-353B-4CA6-8D04-1924D0099D1E}" destId="{27F92541-49AD-49EA-88BE-ADC6246CCFA2}" srcOrd="0" destOrd="0" presId="urn:microsoft.com/office/officeart/2005/8/layout/hierarchy2"/>
    <dgm:cxn modelId="{E67ED60A-D0F3-406F-9F1A-035154476954}" type="presParOf" srcId="{27F92541-49AD-49EA-88BE-ADC6246CCFA2}" destId="{F3B8A836-4B2B-42F8-9C93-1E6C73E78B18}" srcOrd="0" destOrd="0" presId="urn:microsoft.com/office/officeart/2005/8/layout/hierarchy2"/>
    <dgm:cxn modelId="{F5A9CED6-35A5-4742-9C2E-DDD9EA7ABC65}" type="presParOf" srcId="{98533CD0-353B-4CA6-8D04-1924D0099D1E}" destId="{BC211C4E-ADBD-43AB-8F6A-1996BDDAFA98}" srcOrd="1" destOrd="0" presId="urn:microsoft.com/office/officeart/2005/8/layout/hierarchy2"/>
    <dgm:cxn modelId="{F7DE13A6-F264-487E-BB09-CB23F201F418}" type="presParOf" srcId="{BC211C4E-ADBD-43AB-8F6A-1996BDDAFA98}" destId="{ADF731BC-6B99-46E8-B625-750592BD86A1}" srcOrd="0" destOrd="0" presId="urn:microsoft.com/office/officeart/2005/8/layout/hierarchy2"/>
    <dgm:cxn modelId="{4A9F9F08-081C-4720-B7E5-3417C8E86E86}" type="presParOf" srcId="{BC211C4E-ADBD-43AB-8F6A-1996BDDAFA98}" destId="{2DA56C54-7CE7-433D-B867-DD72F11CD80A}" srcOrd="1" destOrd="0" presId="urn:microsoft.com/office/officeart/2005/8/layout/hierarchy2"/>
    <dgm:cxn modelId="{671327A0-5B0E-45FE-B33C-A71043830CEA}" type="presParOf" srcId="{650BF1F3-61E8-4ABF-B0BF-AE80E406D112}" destId="{FFDB63A0-C014-4FBD-A2EB-3A4742F97A6E}" srcOrd="1" destOrd="0" presId="urn:microsoft.com/office/officeart/2005/8/layout/hierarchy2"/>
    <dgm:cxn modelId="{99C6BA15-18A8-4A4D-AC0C-8DFF95B1CAF1}" type="presParOf" srcId="{FFDB63A0-C014-4FBD-A2EB-3A4742F97A6E}" destId="{0BB88F0E-7BE1-496B-8D69-5F3ED0D0857F}" srcOrd="0" destOrd="0" presId="urn:microsoft.com/office/officeart/2005/8/layout/hierarchy2"/>
    <dgm:cxn modelId="{016F116F-143E-4630-9302-31154B9E9E3E}" type="presParOf" srcId="{FFDB63A0-C014-4FBD-A2EB-3A4742F97A6E}" destId="{0083F7B4-42A6-4DA2-B631-C17E75DFD5AF}" srcOrd="1" destOrd="0" presId="urn:microsoft.com/office/officeart/2005/8/layout/hierarchy2"/>
    <dgm:cxn modelId="{1B4F564A-8423-4AFC-A294-E7B73A0B780D}" type="presParOf" srcId="{650BF1F3-61E8-4ABF-B0BF-AE80E406D112}" destId="{84E9DCB2-AE13-4A71-A6B3-4708BB262B4D}" srcOrd="2" destOrd="0" presId="urn:microsoft.com/office/officeart/2005/8/layout/hierarchy2"/>
    <dgm:cxn modelId="{843C8848-2C0D-485E-BF4B-33BFEAA871E9}" type="presParOf" srcId="{84E9DCB2-AE13-4A71-A6B3-4708BB262B4D}" destId="{BAABFA93-CAC5-41FC-BADD-B0DA2A96843D}" srcOrd="0" destOrd="0" presId="urn:microsoft.com/office/officeart/2005/8/layout/hierarchy2"/>
    <dgm:cxn modelId="{7225BB37-3FAA-40F5-87B8-E199FDE651D7}" type="presParOf" srcId="{84E9DCB2-AE13-4A71-A6B3-4708BB262B4D}" destId="{6894545E-6339-4D5C-961A-BABF56D9D2C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8905-0ED9-4E39-B1D2-11795DE96843}">
      <dsp:nvSpPr>
        <dsp:cNvPr id="0" name=""/>
        <dsp:cNvSpPr/>
      </dsp:nvSpPr>
      <dsp:spPr>
        <a:xfrm>
          <a:off x="4568783" y="3031656"/>
          <a:ext cx="1630405" cy="815202"/>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IQ" sz="1600" b="1" kern="1200">
              <a:solidFill>
                <a:sysClr val="windowText" lastClr="000000"/>
              </a:solidFill>
              <a:latin typeface="Calibri"/>
              <a:ea typeface="+mn-ea"/>
              <a:cs typeface="Arial" panose="020B0604020202020204" pitchFamily="34" charset="0"/>
            </a:rPr>
            <a:t>تشريع</a:t>
          </a:r>
          <a:endParaRPr lang="en-US" sz="1600" b="1" kern="1200">
            <a:solidFill>
              <a:sysClr val="windowText" lastClr="000000"/>
            </a:solidFill>
            <a:latin typeface="Calibri"/>
            <a:ea typeface="+mn-ea"/>
            <a:cs typeface="+mn-cs"/>
          </a:endParaRPr>
        </a:p>
      </dsp:txBody>
      <dsp:txXfrm>
        <a:off x="4592659" y="3055532"/>
        <a:ext cx="1582653" cy="767450"/>
      </dsp:txXfrm>
    </dsp:sp>
    <dsp:sp modelId="{C8DD27B8-6724-48CC-A1C0-BCDC8375ADD5}">
      <dsp:nvSpPr>
        <dsp:cNvPr id="0" name=""/>
        <dsp:cNvSpPr/>
      </dsp:nvSpPr>
      <dsp:spPr>
        <a:xfrm rot="15343512">
          <a:off x="2920248" y="2146780"/>
          <a:ext cx="2644907" cy="21709"/>
        </a:xfrm>
        <a:custGeom>
          <a:avLst/>
          <a:gdLst/>
          <a:ahLst/>
          <a:cxnLst/>
          <a:rect l="0" t="0" r="0" b="0"/>
          <a:pathLst>
            <a:path>
              <a:moveTo>
                <a:pt x="0" y="11195"/>
              </a:moveTo>
              <a:lnTo>
                <a:pt x="1750054" y="1119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4194925" y="2238019"/>
        <a:ext cx="0" cy="0"/>
      </dsp:txXfrm>
    </dsp:sp>
    <dsp:sp modelId="{64B299DB-DB6E-4B2C-9880-704118B92BFE}">
      <dsp:nvSpPr>
        <dsp:cNvPr id="0" name=""/>
        <dsp:cNvSpPr/>
      </dsp:nvSpPr>
      <dsp:spPr>
        <a:xfrm>
          <a:off x="2286215" y="468411"/>
          <a:ext cx="1630405" cy="815202"/>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IQ" sz="2000" b="1" kern="1200" dirty="0">
              <a:solidFill>
                <a:sysClr val="windowText" lastClr="000000"/>
              </a:solidFill>
              <a:latin typeface="Calibri"/>
              <a:ea typeface="+mn-ea"/>
              <a:cs typeface="Arial" panose="020B0604020202020204" pitchFamily="34" charset="0"/>
            </a:rPr>
            <a:t>الهجرة من أجل التنمية</a:t>
          </a:r>
          <a:endParaRPr lang="en-US" sz="2000" b="1" kern="1200" dirty="0">
            <a:solidFill>
              <a:sysClr val="windowText" lastClr="000000"/>
            </a:solidFill>
            <a:latin typeface="Calibri"/>
            <a:ea typeface="+mn-ea"/>
            <a:cs typeface="+mn-cs"/>
          </a:endParaRPr>
        </a:p>
      </dsp:txBody>
      <dsp:txXfrm>
        <a:off x="2310091" y="492287"/>
        <a:ext cx="1582653" cy="767450"/>
      </dsp:txXfrm>
    </dsp:sp>
    <dsp:sp modelId="{2B7849D7-34F3-492B-83F2-C0EA93F95930}">
      <dsp:nvSpPr>
        <dsp:cNvPr id="0" name=""/>
        <dsp:cNvSpPr/>
      </dsp:nvSpPr>
      <dsp:spPr>
        <a:xfrm rot="11007549">
          <a:off x="1661771" y="846302"/>
          <a:ext cx="625013" cy="21709"/>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1988931" y="873696"/>
        <a:ext cx="0" cy="0"/>
      </dsp:txXfrm>
    </dsp:sp>
    <dsp:sp modelId="{ADE62A1D-B816-4804-823B-0EF6554A2F47}">
      <dsp:nvSpPr>
        <dsp:cNvPr id="0" name=""/>
        <dsp:cNvSpPr/>
      </dsp:nvSpPr>
      <dsp:spPr>
        <a:xfrm>
          <a:off x="31935" y="59999"/>
          <a:ext cx="1630405" cy="155660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الهجرة من أجل التنمية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عودة المواطنين المؤهلين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تبادل الخبرات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التحويلات المالية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المساعدات المستهدفة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هجرة الأدمغة واكتساب المهارات </a:t>
          </a:r>
          <a:endParaRPr lang="en-US" sz="1200" b="1" kern="1200" dirty="0">
            <a:solidFill>
              <a:sysClr val="windowText" lastClr="000000"/>
            </a:solidFill>
            <a:latin typeface="Calibri"/>
            <a:ea typeface="+mn-ea"/>
            <a:cs typeface="+mn-cs"/>
          </a:endParaRPr>
        </a:p>
      </dsp:txBody>
      <dsp:txXfrm>
        <a:off x="77526" y="105590"/>
        <a:ext cx="1539223" cy="1465423"/>
      </dsp:txXfrm>
    </dsp:sp>
    <dsp:sp modelId="{EAE419CB-45AB-4DA2-8899-77E6FCE8BD46}">
      <dsp:nvSpPr>
        <dsp:cNvPr id="0" name=""/>
        <dsp:cNvSpPr/>
      </dsp:nvSpPr>
      <dsp:spPr>
        <a:xfrm rot="13744425">
          <a:off x="3709200" y="3035999"/>
          <a:ext cx="1038716" cy="21709"/>
        </a:xfrm>
        <a:custGeom>
          <a:avLst/>
          <a:gdLst/>
          <a:ahLst/>
          <a:cxnLst/>
          <a:rect l="0" t="0" r="0" b="0"/>
          <a:pathLst>
            <a:path>
              <a:moveTo>
                <a:pt x="0" y="11195"/>
              </a:moveTo>
              <a:lnTo>
                <a:pt x="701867" y="1119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4225949" y="3083484"/>
        <a:ext cx="0" cy="0"/>
      </dsp:txXfrm>
    </dsp:sp>
    <dsp:sp modelId="{74EDD8F8-7E75-47C3-A94C-810C018685D5}">
      <dsp:nvSpPr>
        <dsp:cNvPr id="0" name=""/>
        <dsp:cNvSpPr/>
      </dsp:nvSpPr>
      <dsp:spPr>
        <a:xfrm>
          <a:off x="2257928" y="2246850"/>
          <a:ext cx="1630405" cy="815202"/>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IQ" sz="2000" b="1" kern="1200" dirty="0">
              <a:solidFill>
                <a:sysClr val="windowText" lastClr="000000"/>
              </a:solidFill>
              <a:latin typeface="Calibri"/>
              <a:ea typeface="+mn-ea"/>
              <a:cs typeface="Arial" panose="020B0604020202020204" pitchFamily="34" charset="0"/>
            </a:rPr>
            <a:t>المجالات الرئيسية لإدارة الهجرة</a:t>
          </a:r>
          <a:endParaRPr lang="en-US" sz="2000" b="1" kern="1200" dirty="0">
            <a:solidFill>
              <a:sysClr val="windowText" lastClr="000000"/>
            </a:solidFill>
            <a:latin typeface="Calibri"/>
            <a:ea typeface="+mn-ea"/>
            <a:cs typeface="+mn-cs"/>
          </a:endParaRPr>
        </a:p>
      </dsp:txBody>
      <dsp:txXfrm>
        <a:off x="2281804" y="2270726"/>
        <a:ext cx="1582653" cy="767450"/>
      </dsp:txXfrm>
    </dsp:sp>
    <dsp:sp modelId="{58AA4766-FCD8-481D-9F86-7C6FCCAF78BE}">
      <dsp:nvSpPr>
        <dsp:cNvPr id="0" name=""/>
        <dsp:cNvSpPr/>
      </dsp:nvSpPr>
      <dsp:spPr>
        <a:xfrm rot="11059236">
          <a:off x="1633164" y="2620029"/>
          <a:ext cx="625652" cy="21709"/>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1960408" y="2647658"/>
        <a:ext cx="0" cy="0"/>
      </dsp:txXfrm>
    </dsp:sp>
    <dsp:sp modelId="{2428ECF8-6E4E-4736-8425-853E2084E8B3}">
      <dsp:nvSpPr>
        <dsp:cNvPr id="0" name=""/>
        <dsp:cNvSpPr/>
      </dsp:nvSpPr>
      <dsp:spPr>
        <a:xfrm>
          <a:off x="3647" y="1786020"/>
          <a:ext cx="1630405" cy="164259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تسهيل الهجرة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هجرة العمالة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شؤون العمال / الطلاب / المهنيين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التوظيف </a:t>
          </a:r>
        </a:p>
        <a:p>
          <a:pPr marL="0" lvl="0" indent="0" algn="r" defTabSz="5334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التوجيه - الخدمة القنصلية </a:t>
          </a:r>
          <a:endParaRPr lang="en-US" sz="1200" b="1" kern="1200" dirty="0">
            <a:solidFill>
              <a:sysClr val="windowText" lastClr="000000"/>
            </a:solidFill>
            <a:latin typeface="Calibri"/>
            <a:ea typeface="+mn-ea"/>
            <a:cs typeface="+mn-cs"/>
          </a:endParaRPr>
        </a:p>
      </dsp:txBody>
      <dsp:txXfrm>
        <a:off x="51400" y="1833773"/>
        <a:ext cx="1534899" cy="1547086"/>
      </dsp:txXfrm>
    </dsp:sp>
    <dsp:sp modelId="{B51F6FB1-B3EE-4F72-B43A-A476744419ED}">
      <dsp:nvSpPr>
        <dsp:cNvPr id="0" name=""/>
        <dsp:cNvSpPr/>
      </dsp:nvSpPr>
      <dsp:spPr>
        <a:xfrm rot="7334196">
          <a:off x="3672031" y="3923062"/>
          <a:ext cx="1169612" cy="21709"/>
        </a:xfrm>
        <a:custGeom>
          <a:avLst/>
          <a:gdLst/>
          <a:ahLst/>
          <a:cxnLst/>
          <a:rect l="0" t="0" r="0" b="0"/>
          <a:pathLst>
            <a:path>
              <a:moveTo>
                <a:pt x="0" y="11195"/>
              </a:moveTo>
              <a:lnTo>
                <a:pt x="760816" y="1119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4297167" y="3924781"/>
        <a:ext cx="0" cy="0"/>
      </dsp:txXfrm>
    </dsp:sp>
    <dsp:sp modelId="{9208B17A-9277-4DDF-B4D8-4DAE4A55468D}">
      <dsp:nvSpPr>
        <dsp:cNvPr id="0" name=""/>
        <dsp:cNvSpPr/>
      </dsp:nvSpPr>
      <dsp:spPr>
        <a:xfrm>
          <a:off x="2314486" y="4020976"/>
          <a:ext cx="1630405" cy="815202"/>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IQ" sz="2000" b="1" kern="1200" dirty="0">
              <a:solidFill>
                <a:sysClr val="windowText" lastClr="000000"/>
              </a:solidFill>
              <a:latin typeface="Calibri"/>
              <a:ea typeface="+mn-ea"/>
              <a:cs typeface="Arial" panose="020B0604020202020204" pitchFamily="34" charset="0"/>
            </a:rPr>
            <a:t>تنظيم الهجرة</a:t>
          </a:r>
          <a:endParaRPr lang="en-US" sz="2000" b="1" kern="1200" dirty="0">
            <a:solidFill>
              <a:sysClr val="windowText" lastClr="000000"/>
            </a:solidFill>
            <a:latin typeface="Calibri"/>
            <a:ea typeface="+mn-ea"/>
            <a:cs typeface="+mn-cs"/>
          </a:endParaRPr>
        </a:p>
      </dsp:txBody>
      <dsp:txXfrm>
        <a:off x="2338362" y="4044852"/>
        <a:ext cx="1582653" cy="767450"/>
      </dsp:txXfrm>
    </dsp:sp>
    <dsp:sp modelId="{FA1B08D8-6AC4-47E6-B16D-7D00FA92F92F}">
      <dsp:nvSpPr>
        <dsp:cNvPr id="0" name=""/>
        <dsp:cNvSpPr/>
      </dsp:nvSpPr>
      <dsp:spPr>
        <a:xfrm rot="11037760">
          <a:off x="1633238" y="4394155"/>
          <a:ext cx="682064" cy="21709"/>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1990102" y="4423199"/>
        <a:ext cx="0" cy="0"/>
      </dsp:txXfrm>
    </dsp:sp>
    <dsp:sp modelId="{AFEB9BFA-7B1F-4E9D-8F92-CE07E4D2D457}">
      <dsp:nvSpPr>
        <dsp:cNvPr id="0" name=""/>
        <dsp:cNvSpPr/>
      </dsp:nvSpPr>
      <dsp:spPr>
        <a:xfrm>
          <a:off x="3647" y="3550893"/>
          <a:ext cx="1630405" cy="16610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IQ" sz="1000" kern="1200" dirty="0">
              <a:solidFill>
                <a:sysClr val="windowText" lastClr="000000"/>
              </a:solidFill>
              <a:latin typeface="Calibri"/>
              <a:ea typeface="+mn-ea"/>
              <a:cs typeface="Arial" panose="020B0604020202020204" pitchFamily="34" charset="0"/>
            </a:rPr>
            <a:t>- </a:t>
          </a:r>
          <a:r>
            <a:rPr lang="ar-IQ" sz="1200" b="1" kern="1200" dirty="0">
              <a:solidFill>
                <a:sysClr val="windowText" lastClr="000000"/>
              </a:solidFill>
              <a:latin typeface="Calibri"/>
              <a:ea typeface="+mn-ea"/>
              <a:cs typeface="Arial" panose="020B0604020202020204" pitchFamily="34" charset="0"/>
            </a:rPr>
            <a:t>أنظمة التأشيرة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الحدود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الإدارة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إعادة إدماج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مكافحة الاتجار بالبشر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المهاجرين العالقين </a:t>
          </a:r>
          <a:endParaRPr lang="en-US" sz="1200" b="1" kern="1200" dirty="0">
            <a:solidFill>
              <a:sysClr val="windowText" lastClr="000000"/>
            </a:solidFill>
            <a:latin typeface="Calibri"/>
            <a:ea typeface="+mn-ea"/>
            <a:cs typeface="+mn-cs"/>
          </a:endParaRPr>
        </a:p>
      </dsp:txBody>
      <dsp:txXfrm>
        <a:off x="51400" y="3598646"/>
        <a:ext cx="1534899" cy="1565592"/>
      </dsp:txXfrm>
    </dsp:sp>
    <dsp:sp modelId="{FF419D84-0902-4C4C-80D6-899183F9E46B}">
      <dsp:nvSpPr>
        <dsp:cNvPr id="0" name=""/>
        <dsp:cNvSpPr/>
      </dsp:nvSpPr>
      <dsp:spPr>
        <a:xfrm rot="6259519">
          <a:off x="2924814" y="4705313"/>
          <a:ext cx="2635776" cy="21709"/>
        </a:xfrm>
        <a:custGeom>
          <a:avLst/>
          <a:gdLst/>
          <a:ahLst/>
          <a:cxnLst/>
          <a:rect l="0" t="0" r="0" b="0"/>
          <a:pathLst>
            <a:path>
              <a:moveTo>
                <a:pt x="0" y="11195"/>
              </a:moveTo>
              <a:lnTo>
                <a:pt x="1750054" y="11195"/>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4322851" y="4668626"/>
        <a:ext cx="0" cy="0"/>
      </dsp:txXfrm>
    </dsp:sp>
    <dsp:sp modelId="{DA1F2716-E1CA-495E-BF58-659CD94A03D5}">
      <dsp:nvSpPr>
        <dsp:cNvPr id="0" name=""/>
        <dsp:cNvSpPr/>
      </dsp:nvSpPr>
      <dsp:spPr>
        <a:xfrm>
          <a:off x="2286215" y="5585476"/>
          <a:ext cx="1630405" cy="815202"/>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IQ" sz="2000" b="1" kern="1200">
              <a:solidFill>
                <a:sysClr val="windowText" lastClr="000000"/>
              </a:solidFill>
              <a:latin typeface="Calibri"/>
              <a:ea typeface="+mn-ea"/>
              <a:cs typeface="Arial" panose="020B0604020202020204" pitchFamily="34" charset="0"/>
            </a:rPr>
            <a:t>الهجرة القسرية</a:t>
          </a:r>
          <a:endParaRPr lang="en-US" sz="2000" b="1" kern="1200">
            <a:solidFill>
              <a:sysClr val="windowText" lastClr="000000"/>
            </a:solidFill>
            <a:latin typeface="Calibri"/>
            <a:ea typeface="+mn-ea"/>
            <a:cs typeface="+mn-cs"/>
          </a:endParaRPr>
        </a:p>
      </dsp:txBody>
      <dsp:txXfrm>
        <a:off x="2310091" y="5609352"/>
        <a:ext cx="1582653" cy="767450"/>
      </dsp:txXfrm>
    </dsp:sp>
    <dsp:sp modelId="{27F92541-49AD-49EA-88BE-ADC6246CCFA2}">
      <dsp:nvSpPr>
        <dsp:cNvPr id="0" name=""/>
        <dsp:cNvSpPr/>
      </dsp:nvSpPr>
      <dsp:spPr>
        <a:xfrm rot="10800000">
          <a:off x="1634053" y="5982223"/>
          <a:ext cx="652162" cy="21709"/>
        </a:xfrm>
        <a:custGeom>
          <a:avLst/>
          <a:gdLst/>
          <a:ahLst/>
          <a:cxnLst/>
          <a:rect l="0" t="0" r="0" b="0"/>
          <a:pathLst>
            <a:path>
              <a:moveTo>
                <a:pt x="0" y="11195"/>
              </a:moveTo>
              <a:lnTo>
                <a:pt x="433010" y="11195"/>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ysClr val="windowText" lastClr="000000"/>
            </a:solidFill>
            <a:latin typeface="Calibri"/>
            <a:ea typeface="+mn-ea"/>
            <a:cs typeface="+mn-cs"/>
          </a:endParaRPr>
        </a:p>
      </dsp:txBody>
      <dsp:txXfrm rot="10800000">
        <a:off x="1976438" y="6009382"/>
        <a:ext cx="0" cy="0"/>
      </dsp:txXfrm>
    </dsp:sp>
    <dsp:sp modelId="{ADF731BC-6B99-46E8-B625-750592BD86A1}">
      <dsp:nvSpPr>
        <dsp:cNvPr id="0" name=""/>
        <dsp:cNvSpPr/>
      </dsp:nvSpPr>
      <dsp:spPr>
        <a:xfrm>
          <a:off x="3647" y="5334272"/>
          <a:ext cx="1630405" cy="131761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IQ" sz="1000" kern="1200" dirty="0">
              <a:solidFill>
                <a:sysClr val="windowText" lastClr="000000"/>
              </a:solidFill>
              <a:latin typeface="Calibri"/>
              <a:ea typeface="+mn-ea"/>
              <a:cs typeface="Arial" panose="020B0604020202020204" pitchFamily="34" charset="0"/>
            </a:rPr>
            <a:t>- </a:t>
          </a:r>
          <a:r>
            <a:rPr lang="ar-IQ" sz="1200" b="1" kern="1200" dirty="0">
              <a:solidFill>
                <a:sysClr val="windowText" lastClr="000000"/>
              </a:solidFill>
              <a:latin typeface="Calibri"/>
              <a:ea typeface="+mn-ea"/>
              <a:cs typeface="Arial" panose="020B0604020202020204" pitchFamily="34" charset="0"/>
            </a:rPr>
            <a:t>طالبو اللجوء واللاجئون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إعادة التوطين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الإعادة إلى الوطن </a:t>
          </a:r>
        </a:p>
        <a:p>
          <a:pPr marL="0" lvl="0" indent="0" algn="r" defTabSz="444500">
            <a:lnSpc>
              <a:spcPct val="90000"/>
            </a:lnSpc>
            <a:spcBef>
              <a:spcPct val="0"/>
            </a:spcBef>
            <a:spcAft>
              <a:spcPct val="35000"/>
            </a:spcAft>
            <a:buNone/>
          </a:pPr>
          <a:r>
            <a:rPr lang="ar-IQ" sz="1200" b="1" kern="1200" dirty="0">
              <a:solidFill>
                <a:sysClr val="windowText" lastClr="000000"/>
              </a:solidFill>
              <a:latin typeface="Calibri"/>
              <a:ea typeface="+mn-ea"/>
              <a:cs typeface="Arial" panose="020B0604020202020204" pitchFamily="34" charset="0"/>
            </a:rPr>
            <a:t>- انتقال النازحين داخليا </a:t>
          </a:r>
          <a:endParaRPr lang="en-US" sz="1200" b="1" kern="1200" dirty="0">
            <a:solidFill>
              <a:sysClr val="windowText" lastClr="000000"/>
            </a:solidFill>
            <a:latin typeface="Calibri"/>
            <a:ea typeface="+mn-ea"/>
            <a:cs typeface="+mn-cs"/>
          </a:endParaRPr>
        </a:p>
      </dsp:txBody>
      <dsp:txXfrm>
        <a:off x="42239" y="5372864"/>
        <a:ext cx="1553221" cy="1240428"/>
      </dsp:txXfrm>
    </dsp:sp>
    <dsp:sp modelId="{0BB88F0E-7BE1-496B-8D69-5F3ED0D0857F}">
      <dsp:nvSpPr>
        <dsp:cNvPr id="0" name=""/>
        <dsp:cNvSpPr/>
      </dsp:nvSpPr>
      <dsp:spPr>
        <a:xfrm>
          <a:off x="4452894" y="1114119"/>
          <a:ext cx="1454321" cy="81520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t>سياسة</a:t>
          </a:r>
          <a:endParaRPr lang="en-US" sz="2400" kern="1200" dirty="0"/>
        </a:p>
      </dsp:txBody>
      <dsp:txXfrm>
        <a:off x="4476770" y="1137995"/>
        <a:ext cx="1406569" cy="767450"/>
      </dsp:txXfrm>
    </dsp:sp>
    <dsp:sp modelId="{BAABFA93-CAC5-41FC-BADD-B0DA2A96843D}">
      <dsp:nvSpPr>
        <dsp:cNvPr id="0" name=""/>
        <dsp:cNvSpPr/>
      </dsp:nvSpPr>
      <dsp:spPr>
        <a:xfrm>
          <a:off x="4568783" y="4906622"/>
          <a:ext cx="1630405" cy="81520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kern="1200" dirty="0"/>
            <a:t>التنظيم الاداري</a:t>
          </a:r>
          <a:endParaRPr lang="en-US" sz="2400" kern="1200" dirty="0"/>
        </a:p>
      </dsp:txBody>
      <dsp:txXfrm>
        <a:off x="4592659" y="4930498"/>
        <a:ext cx="1582653" cy="7674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9C9A526B-5EDF-444D-B56A-1D7EF397981B}" type="datetimeFigureOut">
              <a:rPr lang="en-US" smtClean="0"/>
              <a:t>3/18/2025</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5543717-F76E-4816-AAF9-563B6D889802}" type="slidenum">
              <a:rPr lang="en-US" smtClean="0"/>
              <a:t>‹#›</a:t>
            </a:fld>
            <a:endParaRPr lang="en-US"/>
          </a:p>
        </p:txBody>
      </p:sp>
    </p:spTree>
    <p:extLst>
      <p:ext uri="{BB962C8B-B14F-4D97-AF65-F5344CB8AC3E}">
        <p14:creationId xmlns:p14="http://schemas.microsoft.com/office/powerpoint/2010/main" val="34440913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5543717-F76E-4816-AAF9-563B6D889802}" type="slidenum">
              <a:rPr lang="en-US" smtClean="0"/>
              <a:t>12</a:t>
            </a:fld>
            <a:endParaRPr lang="en-US"/>
          </a:p>
        </p:txBody>
      </p:sp>
    </p:spTree>
    <p:extLst>
      <p:ext uri="{BB962C8B-B14F-4D97-AF65-F5344CB8AC3E}">
        <p14:creationId xmlns:p14="http://schemas.microsoft.com/office/powerpoint/2010/main" val="466353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9676228-AE73-478A-8149-149174FBAD17}"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28716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93624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111275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742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20587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9676228-AE73-478A-8149-149174FBAD17}"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26086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9676228-AE73-478A-8149-149174FBAD17}"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810999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9676228-AE73-478A-8149-149174FBAD17}"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264761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9676228-AE73-478A-8149-149174FBAD17}"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155946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9676228-AE73-478A-8149-149174FBAD17}"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01373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405340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9676228-AE73-478A-8149-149174FBAD17}"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34920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9676228-AE73-478A-8149-149174FBAD17}"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414255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25871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9676228-AE73-478A-8149-149174FBAD17}"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58410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9676228-AE73-478A-8149-149174FBAD17}"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343815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9676228-AE73-478A-8149-149174FBAD17}"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110409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1280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9676228-AE73-478A-8149-149174FBAD17}"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45F47-347A-41D3-A51A-11354E1CA848}" type="slidenum">
              <a:rPr lang="en-US" smtClean="0"/>
              <a:t>‹#›</a:t>
            </a:fld>
            <a:endParaRPr lang="en-US"/>
          </a:p>
        </p:txBody>
      </p:sp>
    </p:spTree>
    <p:extLst>
      <p:ext uri="{BB962C8B-B14F-4D97-AF65-F5344CB8AC3E}">
        <p14:creationId xmlns:p14="http://schemas.microsoft.com/office/powerpoint/2010/main" val="14959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9676228-AE73-478A-8149-149174FBAD17}" type="datetimeFigureOut">
              <a:rPr lang="en-US" smtClean="0"/>
              <a:t>3/18/2025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0B45F47-347A-41D3-A51A-11354E1CA848}" type="slidenum">
              <a:rPr lang="en-US" smtClean="0"/>
              <a:t>‹#›</a:t>
            </a:fld>
            <a:endParaRPr lang="en-US"/>
          </a:p>
        </p:txBody>
      </p:sp>
    </p:spTree>
    <p:extLst>
      <p:ext uri="{BB962C8B-B14F-4D97-AF65-F5344CB8AC3E}">
        <p14:creationId xmlns:p14="http://schemas.microsoft.com/office/powerpoint/2010/main" val="162456957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e3arabi.com/%D8%B9%D9%84%D9%85-%D8%A7%D9%84%D8%A7%D8%AC%D8%AA%D9%85%D8%A7%D8%B9/%D8%A3%D8%B3%D8%A8%D8%A7%D8%A8-%D8%A7%D9%86%D8%AA%D8%B4%D8%A7%D8%B1-%D8%B8%D8%A7%D9%87%D8%B1%D8%A9-%D8%A7%D9%84%D8%B9%D9%85%D8%A7%D9%84%D8%A9/"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4A4E2E-87E4-53CC-12C9-F381EF81755B}"/>
              </a:ext>
            </a:extLst>
          </p:cNvPr>
          <p:cNvSpPr>
            <a:spLocks noGrp="1"/>
          </p:cNvSpPr>
          <p:nvPr>
            <p:ph type="ctrTitle"/>
          </p:nvPr>
        </p:nvSpPr>
        <p:spPr>
          <a:xfrm>
            <a:off x="2417779" y="802298"/>
            <a:ext cx="8637073" cy="1676409"/>
          </a:xfrm>
        </p:spPr>
        <p:txBody>
          <a:bodyPr>
            <a:noAutofit/>
          </a:bodyPr>
          <a:lstStyle/>
          <a:p>
            <a:pPr algn="ctr"/>
            <a:r>
              <a:rPr lang="ar-KW" b="1" dirty="0">
                <a:effectLst/>
                <a:latin typeface="Calibri" panose="020F0502020204030204" pitchFamily="34" charset="0"/>
                <a:ea typeface="Times New Roman" panose="02020603050405020304" pitchFamily="18" charset="0"/>
                <a:cs typeface="Simplified Arabic" panose="02020603050405020304" pitchFamily="18" charset="-78"/>
              </a:rPr>
              <a:t>حوكمة الهجرة والعمالة الوافدة في العراق :الفرص والتحديات</a:t>
            </a:r>
            <a:br>
              <a:rPr lang="en-US" dirty="0">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3" name="عنوان فرعي 2">
            <a:extLst>
              <a:ext uri="{FF2B5EF4-FFF2-40B4-BE49-F238E27FC236}">
                <a16:creationId xmlns:a16="http://schemas.microsoft.com/office/drawing/2014/main" id="{C5AFAB7E-E235-3C06-D1D5-75F430BF68C6}"/>
              </a:ext>
            </a:extLst>
          </p:cNvPr>
          <p:cNvSpPr>
            <a:spLocks noGrp="1"/>
          </p:cNvSpPr>
          <p:nvPr>
            <p:ph type="subTitle" idx="1"/>
          </p:nvPr>
        </p:nvSpPr>
        <p:spPr>
          <a:xfrm>
            <a:off x="2417780" y="3531204"/>
            <a:ext cx="8637072" cy="1676409"/>
          </a:xfrm>
        </p:spPr>
        <p:txBody>
          <a:bodyPr>
            <a:normAutofit fontScale="92500" lnSpcReduction="20000"/>
          </a:bodyPr>
          <a:lstStyle/>
          <a:p>
            <a:pPr algn="ctr"/>
            <a:r>
              <a:rPr lang="ar-IQ" sz="4800" b="1" dirty="0" err="1">
                <a:effectLst/>
                <a:latin typeface="Calibri" panose="020F0502020204030204" pitchFamily="34" charset="0"/>
                <a:ea typeface="Times New Roman" panose="02020603050405020304" pitchFamily="18" charset="0"/>
                <a:cs typeface="Simplified Arabic" panose="02020603050405020304" pitchFamily="18" charset="-78"/>
              </a:rPr>
              <a:t>م.د</a:t>
            </a:r>
            <a:r>
              <a:rPr lang="ar-IQ" sz="4800" b="1" dirty="0">
                <a:effectLst/>
                <a:latin typeface="Calibri" panose="020F0502020204030204" pitchFamily="34" charset="0"/>
                <a:ea typeface="Times New Roman" panose="02020603050405020304" pitchFamily="18" charset="0"/>
                <a:cs typeface="Simplified Arabic" panose="02020603050405020304" pitchFamily="18" charset="-78"/>
              </a:rPr>
              <a:t> اسراء جواد حاتم</a:t>
            </a:r>
          </a:p>
          <a:p>
            <a:pPr algn="ctr"/>
            <a:r>
              <a:rPr lang="ar-IQ" sz="4800" b="1" dirty="0">
                <a:latin typeface="Calibri" panose="020F0502020204030204" pitchFamily="34" charset="0"/>
                <a:ea typeface="Times New Roman" panose="02020603050405020304" pitchFamily="18" charset="0"/>
                <a:cs typeface="Simplified Arabic" panose="02020603050405020304" pitchFamily="18" charset="-78"/>
              </a:rPr>
              <a:t>مركز المستنصرية للدراسات العربية والدولية </a:t>
            </a:r>
            <a:endParaRPr lang="ar-IQ" sz="4800" b="1" dirty="0">
              <a:effectLst/>
              <a:latin typeface="Calibri" panose="020F0502020204030204" pitchFamily="34" charset="0"/>
              <a:ea typeface="Times New Roman" panose="02020603050405020304" pitchFamily="18" charset="0"/>
              <a:cs typeface="Simplified Arabic" panose="02020603050405020304" pitchFamily="18" charset="-78"/>
            </a:endParaRPr>
          </a:p>
          <a:p>
            <a:pPr algn="ctr"/>
            <a:endParaRPr lang="en-US" sz="9800" dirty="0">
              <a:effectLst/>
              <a:latin typeface="Calibri" panose="020F0502020204030204" pitchFamily="34" charset="0"/>
              <a:ea typeface="Times New Roman" panose="02020603050405020304" pitchFamily="18" charset="0"/>
              <a:cs typeface="Arial" panose="020B0604020202020204" pitchFamily="34" charset="0"/>
            </a:endParaRPr>
          </a:p>
          <a:p>
            <a:pPr algn="ctr"/>
            <a:endParaRPr lang="en-US" sz="3200" dirty="0"/>
          </a:p>
        </p:txBody>
      </p:sp>
    </p:spTree>
    <p:extLst>
      <p:ext uri="{BB962C8B-B14F-4D97-AF65-F5344CB8AC3E}">
        <p14:creationId xmlns:p14="http://schemas.microsoft.com/office/powerpoint/2010/main" val="28711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9854E03-60C7-FD15-253C-EB221B442BE1}"/>
              </a:ext>
            </a:extLst>
          </p:cNvPr>
          <p:cNvSpPr>
            <a:spLocks noGrp="1"/>
          </p:cNvSpPr>
          <p:nvPr>
            <p:ph idx="1"/>
          </p:nvPr>
        </p:nvSpPr>
        <p:spPr>
          <a:xfrm>
            <a:off x="838200" y="820132"/>
            <a:ext cx="10515600" cy="5356831"/>
          </a:xfrm>
        </p:spPr>
        <p:txBody>
          <a:bodyPr/>
          <a:lstStyle/>
          <a:p>
            <a:pPr marL="514350" marR="0" algn="just" rtl="1">
              <a:lnSpc>
                <a:spcPct val="115000"/>
              </a:lnSpc>
              <a:spcAft>
                <a:spcPts val="800"/>
              </a:spcAft>
              <a:buNone/>
            </a:pPr>
            <a:r>
              <a:rPr lang="ar-SA" sz="2400" b="1" i="1" u="sng" dirty="0">
                <a:effectLst/>
                <a:latin typeface="Calibri" panose="020F0502020204030204" pitchFamily="34" charset="0"/>
                <a:ea typeface="Times New Roman" panose="02020603050405020304" pitchFamily="18" charset="0"/>
                <a:cs typeface="Simplified Arabic" panose="02020603050405020304" pitchFamily="18" charset="-78"/>
              </a:rPr>
              <a:t>موجبات الاستعانة بح</a:t>
            </a:r>
            <a:r>
              <a:rPr lang="ar-IQ" sz="2400" b="1" i="1" u="sng" dirty="0">
                <a:effectLst/>
                <a:latin typeface="Calibri" panose="020F0502020204030204" pitchFamily="34" charset="0"/>
                <a:ea typeface="Times New Roman" panose="02020603050405020304" pitchFamily="18" charset="0"/>
                <a:cs typeface="Simplified Arabic" panose="02020603050405020304" pitchFamily="18" charset="-78"/>
              </a:rPr>
              <a:t>وكم</a:t>
            </a:r>
            <a:r>
              <a:rPr lang="ar-SA" sz="2400" b="1" i="1" u="sng" dirty="0">
                <a:effectLst/>
                <a:latin typeface="Calibri" panose="020F0502020204030204" pitchFamily="34" charset="0"/>
                <a:ea typeface="Times New Roman" panose="02020603050405020304" pitchFamily="18" charset="0"/>
                <a:cs typeface="Simplified Arabic" panose="02020603050405020304" pitchFamily="18" charset="-78"/>
              </a:rPr>
              <a:t>ة الهجرة</a:t>
            </a:r>
            <a:r>
              <a:rPr lang="en-US" sz="2400" b="1" i="1" u="sng" dirty="0">
                <a:effectLst/>
                <a:latin typeface="Simplified Arabic" panose="02020603050405020304" pitchFamily="18" charset="-78"/>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765810" lvl="0" indent="-342900" algn="just" rtl="1">
              <a:lnSpc>
                <a:spcPct val="115000"/>
              </a:lnSpc>
              <a:buFont typeface="+mj-lt"/>
              <a:buAutoNum type="arabicPeriod"/>
            </a:pPr>
            <a:r>
              <a:rPr lang="ar-SA"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تعزيز بنية السياسات الحكومية الخاصة بالهجرة والعمالة الوافدة عبر توفير قنوات لتقييم ممارسات الحوكمة.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765810" lvl="0" indent="-342900" algn="just" rtl="1">
              <a:lnSpc>
                <a:spcPct val="115000"/>
              </a:lnSpc>
              <a:buFont typeface="+mj-lt"/>
              <a:buAutoNum type="arabicPeriod"/>
            </a:pPr>
            <a:r>
              <a:rPr lang="ar-SA"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تحديد اليات الاستجابة الحكومية اللازمة للتعامل مع متغيرات توافد العمالة,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765810" lvl="0" indent="-342900" algn="just" rtl="1">
              <a:lnSpc>
                <a:spcPct val="115000"/>
              </a:lnSpc>
              <a:buFont typeface="+mj-lt"/>
              <a:buAutoNum type="arabicPeriod"/>
            </a:pPr>
            <a:r>
              <a:rPr lang="ar-IQ"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إيجاد التوافق </a:t>
            </a:r>
            <a:r>
              <a:rPr lang="ar-SA"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بين الهياكل الدستورية والاحكام القانونية والظروف الاقتصادية والسياسات المحلية لإيجاد حالة من التناسق الوظيفي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765810" lvl="0" indent="-342900" algn="just" rtl="1">
              <a:lnSpc>
                <a:spcPct val="115000"/>
              </a:lnSpc>
              <a:buFont typeface="+mj-lt"/>
              <a:buAutoNum type="arabicPeriod"/>
            </a:pPr>
            <a:r>
              <a:rPr lang="ar-SA"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توفير فهم متعمق لحكومة الهجرة على المستويات الدولية والإقليمية والوطنية والمحلية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765810" marR="0" algn="just" rtl="1">
              <a:lnSpc>
                <a:spcPct val="115000"/>
              </a:lnSpc>
              <a:spcAft>
                <a:spcPts val="800"/>
              </a:spcAft>
              <a:buNone/>
            </a:pPr>
            <a:r>
              <a:rPr lang="en-US" sz="2400" dirty="0">
                <a:solidFill>
                  <a:srgbClr val="0D0D0D"/>
                </a:solidFill>
                <a:effectLst/>
                <a:latin typeface="Simplified Arabic" panose="02020603050405020304" pitchFamily="18" charset="-78"/>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9509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FF99A90-4AE1-ED55-8387-36830CF8D18D}"/>
              </a:ext>
            </a:extLst>
          </p:cNvPr>
          <p:cNvSpPr>
            <a:spLocks noGrp="1"/>
          </p:cNvSpPr>
          <p:nvPr>
            <p:ph idx="1"/>
          </p:nvPr>
        </p:nvSpPr>
        <p:spPr>
          <a:xfrm>
            <a:off x="838200" y="84841"/>
            <a:ext cx="10515600" cy="6636470"/>
          </a:xfrm>
        </p:spPr>
        <p:txBody>
          <a:bodyPr>
            <a:normAutofit lnSpcReduction="10000"/>
          </a:bodyPr>
          <a:lstStyle/>
          <a:p>
            <a:pPr marL="114300" marR="0" algn="r" rtl="1">
              <a:lnSpc>
                <a:spcPct val="115000"/>
              </a:lnSpc>
              <a:buNone/>
            </a:pPr>
            <a:r>
              <a:rPr lang="ar-SA" sz="1800" b="1" i="1" u="sng"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الأطر المؤسسية والقانونية والتنظيمية ل</a:t>
            </a:r>
            <a:r>
              <a:rPr lang="ar-IQ" sz="1800" b="1" i="1" u="sng"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حوكمة ا</a:t>
            </a:r>
            <a:r>
              <a:rPr lang="ar-SA" sz="1800" b="1" i="1" u="sng"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لهجرة في العراق</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114300" marR="0" algn="r" rtl="1">
              <a:lnSpc>
                <a:spcPct val="115000"/>
              </a:lnSpc>
              <a:buNone/>
            </a:pPr>
            <a:r>
              <a:rPr lang="ar-SA" sz="18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0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اطار إدارة الهجرة في العراق يسير وفق مبدأ الانضمام الى الاتفاقيات والمعاهدات الدولية والإقليمية لمواجهة التحديات التي تفرضها هجرة اليد العاملة مع توفير الاطر القانونية لتحجيم الاثار السلبية على المجتمعات المحلية ويتم من خلال ثلاث مستويات أساسية تتمثل بما يأتي :-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114300" marR="0" algn="r" rtl="1">
              <a:lnSpc>
                <a:spcPct val="115000"/>
              </a:lnSpc>
              <a:spcAft>
                <a:spcPts val="800"/>
              </a:spcAft>
            </a:pPr>
            <a:r>
              <a:rPr lang="ar-SA" sz="20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المستوى الدولي / المستوى الإقليمي / المستوى المحلي </a:t>
            </a:r>
            <a:endParaRPr lang="ar-IQ" sz="20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114300" marR="0" algn="r" rtl="1">
              <a:lnSpc>
                <a:spcPct val="115000"/>
              </a:lnSpc>
              <a:spcAft>
                <a:spcPts val="800"/>
              </a:spcAft>
            </a:pPr>
            <a:r>
              <a:rPr lang="ar-IQ" sz="2000" b="1" i="1" u="sng" dirty="0">
                <a:solidFill>
                  <a:srgbClr val="0D0D0D"/>
                </a:solidFill>
                <a:latin typeface="Calibri" panose="020F0502020204030204" pitchFamily="34" charset="0"/>
                <a:ea typeface="Times New Roman" panose="02020603050405020304" pitchFamily="18" charset="0"/>
                <a:cs typeface="Simplified Arabic" panose="02020603050405020304" pitchFamily="18" charset="-78"/>
              </a:rPr>
              <a:t>المستوى الدولي </a:t>
            </a:r>
            <a:endParaRPr lang="ar-IQ" sz="2000" b="1" i="1" u="sng"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342900" marR="228600" indent="-342900" algn="r">
              <a:lnSpc>
                <a:spcPct val="115000"/>
              </a:lnSpc>
              <a:spcAft>
                <a:spcPts val="800"/>
              </a:spcAft>
              <a:buFont typeface="Arial" panose="020B0604020202020204" pitchFamily="34" charset="0"/>
              <a:buChar char="-"/>
            </a:pPr>
            <a:r>
              <a:rPr lang="ar-IQ"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تتمتع المعاهدات الدولية </a:t>
            </a:r>
            <a:r>
              <a:rPr lang="ar-SA"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ابتداء من الإعلان العالمي لحقوق الانسان (1948) </a:t>
            </a:r>
            <a:r>
              <a:rPr lang="ar-SA" sz="2400" dirty="0" err="1">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ومالحق</a:t>
            </a:r>
            <a:r>
              <a:rPr lang="ar-SA"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 به من عهود واتفاقيات دولية على  حماية حقوق الانسان من ضمنها حق العمل الذي يعد من الحقوق الأساسية الواجب الحفاظ عليها حيث ذهب الإعلان العالمي لحقوق الانسان المادة (23) (لكل شخص حق في العمل وله حرية اختيار بشروط عادلة </a:t>
            </a:r>
            <a:r>
              <a:rPr lang="ar-SA" sz="2400" dirty="0" err="1">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rPr>
              <a:t>وم</a:t>
            </a:r>
            <a:r>
              <a:rPr lang="ar-IQ" sz="2400" dirty="0">
                <a:effectLst/>
                <a:latin typeface="Calibri" panose="020F0502020204030204" pitchFamily="34" charset="0"/>
                <a:ea typeface="Calibri" panose="020F0502020204030204" pitchFamily="34" charset="0"/>
                <a:cs typeface="Simplified Arabic" panose="02020603050405020304" pitchFamily="18" charset="-78"/>
              </a:rPr>
              <a:t>رضيه كما ان له حق الحماية من البطالة ),وهذا الحق يتم تنظيمه عبر تضافر جهود الدول  وتعد ملزمة بقوة قانونية وتعمل كأساس للوقاية والحماية من انتهاك حقوق الانسان وتنظيم إدارة الهجرة في بلدان المنشأ والعبور وبلدان المقصد في المراحل </a:t>
            </a:r>
            <a:r>
              <a:rPr lang="ar-IQ" sz="2400" dirty="0" err="1">
                <a:effectLst/>
                <a:latin typeface="Calibri" panose="020F0502020204030204" pitchFamily="34" charset="0"/>
                <a:ea typeface="Calibri" panose="020F0502020204030204" pitchFamily="34" charset="0"/>
                <a:cs typeface="Simplified Arabic" panose="02020603050405020304" pitchFamily="18" charset="-78"/>
              </a:rPr>
              <a:t>ماقبل</a:t>
            </a:r>
            <a:r>
              <a:rPr lang="ar-IQ" sz="2400" dirty="0">
                <a:effectLst/>
                <a:latin typeface="Calibri" panose="020F0502020204030204" pitchFamily="34" charset="0"/>
                <a:ea typeface="Calibri" panose="020F0502020204030204" pitchFamily="34" charset="0"/>
                <a:cs typeface="Simplified Arabic" panose="02020603050405020304" pitchFamily="18" charset="-78"/>
              </a:rPr>
              <a:t> المغادرة والمغادرة والوصول والإقامة والعودة وإعادة الاندماج.</a:t>
            </a:r>
            <a:r>
              <a:rPr lang="ar-SA" sz="2400" dirty="0">
                <a:solidFill>
                  <a:srgbClr val="2D2D2D"/>
                </a:solidFill>
                <a:effectLst/>
                <a:latin typeface="Calibri" panose="020F0502020204030204" pitchFamily="34" charset="0"/>
                <a:ea typeface="Times New Roman" panose="02020603050405020304" pitchFamily="18" charset="0"/>
                <a:cs typeface="Simplified Arabic" panose="02020603050405020304" pitchFamily="18" charset="-78"/>
              </a:rPr>
              <a:t> العراق واحد من الدول التي طورت نظاما قانونيا للهجرة  من خلال انضمامه لمنظمة العمل الدولية منذ عام ( 932 1) وقد صادق على 72 اتفاقية (56 سارية المفعول) للمنظمة، بينها الاتفاقيات (8) الأساسية ويوضح الجدول الاتي الاتفاقيات الثمانية </a:t>
            </a:r>
            <a:r>
              <a:rPr lang="ar-IQ" sz="2400" dirty="0">
                <a:solidFill>
                  <a:srgbClr val="2D2D2D"/>
                </a:solidFill>
                <a:effectLst/>
                <a:latin typeface="Calibri" panose="020F0502020204030204" pitchFamily="34" charset="0"/>
                <a:ea typeface="Times New Roman" panose="02020603050405020304" pitchFamily="18" charset="0"/>
                <a:cs typeface="Simplified Arabic" panose="02020603050405020304" pitchFamily="18" charset="-78"/>
              </a:rPr>
              <a:t>الخاصة بمنظمة العمل الدولية التي صادق عليها </a:t>
            </a:r>
            <a:r>
              <a:rPr lang="ar-SA" sz="2400" dirty="0">
                <a:solidFill>
                  <a:srgbClr val="2D2D2D"/>
                </a:solidFill>
                <a:effectLst/>
                <a:latin typeface="Calibri" panose="020F0502020204030204" pitchFamily="34" charset="0"/>
                <a:ea typeface="Times New Roman" panose="02020603050405020304" pitchFamily="18" charset="0"/>
                <a:cs typeface="Simplified Arabic" panose="02020603050405020304" pitchFamily="18" charset="-78"/>
              </a:rPr>
              <a:t>العراق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228600" lvl="0" indent="-342900" algn="r" rtl="1">
              <a:lnSpc>
                <a:spcPct val="115000"/>
              </a:lnSpc>
              <a:spcAft>
                <a:spcPts val="800"/>
              </a:spcAft>
              <a:buFont typeface="Arial" panose="020B0604020202020204" pitchFamily="34" charset="0"/>
              <a:buChar char="-"/>
            </a:pPr>
            <a:endParaRPr lang="ar-IQ" sz="2400" dirty="0">
              <a:solidFill>
                <a:srgbClr val="0D0D0D"/>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0" marR="0" indent="0" algn="r" rtl="1">
              <a:lnSpc>
                <a:spcPct val="115000"/>
              </a:lnSpc>
              <a:spcAft>
                <a:spcPts val="800"/>
              </a:spcAft>
              <a:buNone/>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86062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B112D2AE-D13B-2F53-D219-3F844C71ED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45807" y="108155"/>
            <a:ext cx="11592232" cy="6538451"/>
          </a:xfrm>
          <a:prstGeom prst="rect">
            <a:avLst/>
          </a:prstGeom>
          <a:noFill/>
          <a:ln>
            <a:noFill/>
          </a:ln>
        </p:spPr>
      </p:pic>
    </p:spTree>
    <p:extLst>
      <p:ext uri="{BB962C8B-B14F-4D97-AF65-F5344CB8AC3E}">
        <p14:creationId xmlns:p14="http://schemas.microsoft.com/office/powerpoint/2010/main" val="172331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17CD469-B815-F1AB-CBF1-B659FF6CF678}"/>
              </a:ext>
            </a:extLst>
          </p:cNvPr>
          <p:cNvSpPr>
            <a:spLocks noGrp="1"/>
          </p:cNvSpPr>
          <p:nvPr>
            <p:ph idx="1"/>
          </p:nvPr>
        </p:nvSpPr>
        <p:spPr>
          <a:xfrm>
            <a:off x="877528" y="131570"/>
            <a:ext cx="11086707" cy="6035561"/>
          </a:xfrm>
        </p:spPr>
        <p:txBody>
          <a:bodyPr>
            <a:normAutofit/>
          </a:bodyPr>
          <a:lstStyle/>
          <a:p>
            <a:pPr marL="228600" marR="0" algn="just" rtl="1">
              <a:lnSpc>
                <a:spcPct val="115000"/>
              </a:lnSpc>
              <a:spcAft>
                <a:spcPts val="800"/>
              </a:spcAft>
              <a:buNone/>
            </a:pPr>
            <a:endParaRPr lang="ar-IQ" dirty="0">
              <a:effectLst/>
              <a:latin typeface="Calibri" panose="020F0502020204030204" pitchFamily="34" charset="0"/>
              <a:ea typeface="Times New Roman" panose="02020603050405020304" pitchFamily="18" charset="0"/>
              <a:cs typeface="Simplified Arabic" panose="02020603050405020304" pitchFamily="18" charset="-78"/>
            </a:endParaRPr>
          </a:p>
          <a:p>
            <a:pPr marL="228600" marR="0" algn="just" rtl="1">
              <a:lnSpc>
                <a:spcPct val="115000"/>
              </a:lnSpc>
              <a:spcAft>
                <a:spcPts val="800"/>
              </a:spcAft>
              <a:buNone/>
            </a:pPr>
            <a:r>
              <a:rPr lang="ar-IQ" dirty="0">
                <a:effectLst/>
                <a:latin typeface="Calibri" panose="020F0502020204030204" pitchFamily="34" charset="0"/>
                <a:ea typeface="Times New Roman" panose="02020603050405020304" pitchFamily="18" charset="0"/>
                <a:cs typeface="Simplified Arabic" panose="02020603050405020304" pitchFamily="18" charset="-78"/>
              </a:rPr>
              <a:t>وفي اطار مكافحة تهريب المهاجرين وقع العراق على اتفاقية منع تهريب المهاجرين عن طريق البر والبحر والجو عام (2000) المكمل لاتفاقية الأمم المتحدة لمكافحة الجريمة المنظمة غير الوطنية, واتفاقية مكافحة الجريمة المنظمة غير الوطنية عام (2009,)</a:t>
            </a:r>
          </a:p>
          <a:p>
            <a:pPr marL="228600" marR="0" algn="just" rtl="1">
              <a:lnSpc>
                <a:spcPct val="115000"/>
              </a:lnSpc>
              <a:spcAft>
                <a:spcPts val="800"/>
              </a:spcAft>
              <a:buNone/>
            </a:pPr>
            <a:r>
              <a:rPr lang="ar-IQ" dirty="0">
                <a:effectLst/>
                <a:latin typeface="Calibri" panose="020F0502020204030204" pitchFamily="34" charset="0"/>
                <a:ea typeface="Times New Roman" panose="02020603050405020304" pitchFamily="18" charset="0"/>
                <a:cs typeface="Simplified Arabic" panose="02020603050405020304" pitchFamily="18" charset="-78"/>
              </a:rPr>
              <a:t>عام (2018) في اطار جهود الجمعية العامة للأمم المتحدة للوصول الى الاتفاق العالمي من اجل الهجرة الامنة والمنظمة والنظامية ,وهو اطار عالمي حكومي دولي غير ملزم قانونا يتناول جميع ابعاد الهجرة الدولية ويحاول التخفيف من تحديات الهجرة وتسخير فوائد الهجرة من اجل التنمية ويتضمن (22 )هدفا غير ملزمة قانونا من اجل تحسين الهجرة على المستوى المحلي والإقليمي والدولي .وسعى الاتفاق على تحقيق اهداف أساسية تتمثل بما يأتي :-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514350" marR="0" indent="-90170" algn="just" rtl="1">
              <a:lnSpc>
                <a:spcPct val="115000"/>
              </a:lnSpc>
              <a:spcAft>
                <a:spcPts val="800"/>
              </a:spcAft>
              <a:buNone/>
            </a:pPr>
            <a:r>
              <a:rPr lang="ar-IQ" dirty="0">
                <a:effectLst/>
                <a:latin typeface="Calibri" panose="020F0502020204030204" pitchFamily="34" charset="0"/>
                <a:ea typeface="Times New Roman" panose="02020603050405020304" pitchFamily="18" charset="0"/>
                <a:cs typeface="Simplified Arabic" panose="02020603050405020304" pitchFamily="18" charset="-78"/>
              </a:rPr>
              <a:t>-التخفيف من وطأة الضغوط على البلدان المضيفة - تعزيز اعتماد اللاجئين على انفسهم - دعم ظروف العودة الأمنه في بلدان المنشأ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42756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72E6238-33E2-093F-1AB2-0C06D7A9ADA4}"/>
              </a:ext>
            </a:extLst>
          </p:cNvPr>
          <p:cNvSpPr>
            <a:spLocks noGrp="1"/>
          </p:cNvSpPr>
          <p:nvPr>
            <p:ph idx="1"/>
          </p:nvPr>
        </p:nvSpPr>
        <p:spPr>
          <a:xfrm>
            <a:off x="838200" y="876693"/>
            <a:ext cx="10515600" cy="5300270"/>
          </a:xfrm>
        </p:spPr>
        <p:txBody>
          <a:bodyPr>
            <a:normAutofit/>
          </a:bodyPr>
          <a:lstStyle/>
          <a:p>
            <a:pPr marL="342900" marR="228600" lvl="0" indent="-342900" algn="just" rtl="1">
              <a:lnSpc>
                <a:spcPct val="115000"/>
              </a:lnSpc>
              <a:spcAft>
                <a:spcPts val="800"/>
              </a:spcAft>
              <a:buFont typeface="Arial" panose="020B0604020202020204" pitchFamily="34" charset="0"/>
              <a:buChar char="-"/>
            </a:pPr>
            <a:r>
              <a:rPr lang="ar-IQ" sz="2400" b="1" u="sng" dirty="0">
                <a:solidFill>
                  <a:srgbClr val="595959"/>
                </a:solidFill>
                <a:effectLst/>
                <a:latin typeface="Calibri" panose="020F0502020204030204" pitchFamily="34" charset="0"/>
                <a:ea typeface="Calibri" panose="020F0502020204030204" pitchFamily="34" charset="0"/>
                <a:cs typeface="Simplified Arabic" panose="02020603050405020304" pitchFamily="18" charset="-78"/>
              </a:rPr>
              <a:t>المستوى الإقليمي :-</a:t>
            </a:r>
          </a:p>
          <a:p>
            <a:pPr marL="342900" marR="228600" lvl="0" indent="-342900" algn="r" rtl="1">
              <a:lnSpc>
                <a:spcPct val="115000"/>
              </a:lnSpc>
              <a:spcAft>
                <a:spcPts val="800"/>
              </a:spcAft>
              <a:buFont typeface="Arial" panose="020B0604020202020204" pitchFamily="34" charset="0"/>
              <a:buChar char="-"/>
            </a:pPr>
            <a:r>
              <a:rPr lang="ar-IQ"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تندرج الأولويات الإقليمية ضمن ركيزة حوكمة الهجرة بالتعاون بين الحكومات لتسهيل الحوار والشراكات والتعاون لإيجاد إدارة امنة للحدود والعراق يعمل كطرف مؤثر وشريك لدمج حركة الهجرة والتنقل في السياسات الإقليمية ,فقد وقع العراق اتفاقيات تنظيمية مع تركيا وسوريا وايران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a:buNone/>
            </a:pPr>
            <a:r>
              <a:rPr lang="ar-IQ" sz="2400" dirty="0">
                <a:solidFill>
                  <a:srgbClr val="000000"/>
                </a:solidFill>
                <a:effectLst/>
                <a:ea typeface="Times New Roman" panose="02020603050405020304" pitchFamily="18" charset="0"/>
                <a:cs typeface="Simplified Arabic" panose="02020603050405020304" pitchFamily="18" charset="-78"/>
              </a:rPr>
              <a:t>في اطار التعاون الثنائي المثمر وقع العراق </a:t>
            </a:r>
            <a:r>
              <a:rPr lang="ar-SA" sz="2400" dirty="0">
                <a:solidFill>
                  <a:srgbClr val="000000"/>
                </a:solidFill>
                <a:effectLst/>
                <a:ea typeface="Times New Roman" panose="02020603050405020304" pitchFamily="18" charset="0"/>
                <a:cs typeface="Simplified Arabic" panose="02020603050405020304" pitchFamily="18" charset="-78"/>
              </a:rPr>
              <a:t>اتفاقية تنظيم العمالة مع سوريا (2009) تهدف إلى تنظيم تدفق العمالة وحماية حقوق العمال المهاجرين لتدعيم الامن والتنمية كما وقع العراق العديد من الاتفاقيات ومذكرات تفاهم مع تركيا في مجالات متعددة  تركز على تبادل المعلومات ومكافحة الهجرة غير الشرعية, واتفاقية التعاون الأمني بين العراق وإيران (2012) تشمل بنودًا لمكافحة تهريب البشر وتنظيم حركة العمالة</a:t>
            </a:r>
            <a:endParaRPr lang="en-US" sz="2400" dirty="0"/>
          </a:p>
        </p:txBody>
      </p:sp>
    </p:spTree>
    <p:extLst>
      <p:ext uri="{BB962C8B-B14F-4D97-AF65-F5344CB8AC3E}">
        <p14:creationId xmlns:p14="http://schemas.microsoft.com/office/powerpoint/2010/main" val="267998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55A6C29-FAEF-C168-239E-59FC6D0C726B}"/>
              </a:ext>
            </a:extLst>
          </p:cNvPr>
          <p:cNvSpPr>
            <a:spLocks noGrp="1"/>
          </p:cNvSpPr>
          <p:nvPr>
            <p:ph idx="1"/>
          </p:nvPr>
        </p:nvSpPr>
        <p:spPr>
          <a:xfrm>
            <a:off x="150830" y="414778"/>
            <a:ext cx="11913352" cy="7106899"/>
          </a:xfrm>
        </p:spPr>
        <p:txBody>
          <a:bodyPr>
            <a:noAutofit/>
          </a:bodyPr>
          <a:lstStyle/>
          <a:p>
            <a:pPr algn="r"/>
            <a:r>
              <a:rPr lang="ar-IQ" sz="1800" b="1" i="1" u="sng" dirty="0">
                <a:effectLst/>
                <a:ea typeface="Times New Roman" panose="02020603050405020304" pitchFamily="18" charset="0"/>
                <a:cs typeface="Simplified Arabic" panose="02020603050405020304" pitchFamily="18" charset="-78"/>
              </a:rPr>
              <a:t>المستوى الوطني :-</a:t>
            </a:r>
            <a:r>
              <a:rPr lang="ar-IQ" sz="1800" dirty="0">
                <a:effectLst/>
                <a:ea typeface="Times New Roman" panose="02020603050405020304" pitchFamily="18" charset="0"/>
                <a:cs typeface="Simplified Arabic" panose="02020603050405020304" pitchFamily="18" charset="-78"/>
              </a:rPr>
              <a:t>يبذل العراق جهود كبيرة في مجال تنظيم سياسات الهجرة ووفقا لمؤشرات حوكمة الهجرة (</a:t>
            </a:r>
            <a:r>
              <a:rPr lang="ar-IQ" sz="1800" dirty="0">
                <a:effectLst/>
                <a:latin typeface="Simplified Arabic" panose="02020603050405020304" pitchFamily="18" charset="-78"/>
                <a:ea typeface="Times New Roman" panose="02020603050405020304" pitchFamily="18" charset="0"/>
              </a:rPr>
              <a:t>لإدارة الحدود وانشاء لجنة المنافذ الحدودية في عام (2016) وطور أدوات قانونية لمكافحة الاتجار بالبشر الصادر (2012) وقانون العمل (2015) </a:t>
            </a:r>
          </a:p>
          <a:p>
            <a:pPr marL="228600" marR="0" algn="r" rtl="1">
              <a:lnSpc>
                <a:spcPct val="115000"/>
              </a:lnSpc>
              <a:spcAft>
                <a:spcPts val="800"/>
              </a:spcAft>
              <a:buNone/>
            </a:pPr>
            <a:r>
              <a:rPr lang="ar-IQ" sz="1800" b="1" u="sng" dirty="0">
                <a:effectLst/>
                <a:latin typeface="Calibri" panose="020F0502020204030204" pitchFamily="34" charset="0"/>
                <a:ea typeface="Times New Roman" panose="02020603050405020304" pitchFamily="18" charset="0"/>
                <a:cs typeface="Simplified Arabic" panose="02020603050405020304" pitchFamily="18" charset="-78"/>
              </a:rPr>
              <a:t>التنظيم القانوني والسياسات الحكومية  لحوكمة العمالة الأجنبية  في العراق :-</a:t>
            </a:r>
            <a:r>
              <a:rPr lang="ar-IQ" sz="1800" dirty="0">
                <a:effectLst/>
                <a:latin typeface="Calibri" panose="020F0502020204030204" pitchFamily="34" charset="0"/>
                <a:ea typeface="Times New Roman" panose="02020603050405020304" pitchFamily="18" charset="0"/>
                <a:cs typeface="Simplified Arabic" panose="02020603050405020304" pitchFamily="18" charset="-78"/>
              </a:rPr>
              <a:t> العراق احدى الدول التي طورت نطاقا قانونيا للهجرة تمثل بالتشريعات </a:t>
            </a:r>
            <a:r>
              <a:rPr lang="ar-IQ" sz="1800" dirty="0" err="1">
                <a:effectLst/>
                <a:latin typeface="Calibri" panose="020F0502020204030204" pitchFamily="34" charset="0"/>
                <a:ea typeface="Times New Roman" panose="02020603050405020304" pitchFamily="18" charset="0"/>
                <a:cs typeface="Simplified Arabic" panose="02020603050405020304" pitchFamily="18" charset="-78"/>
              </a:rPr>
              <a:t>المعنيه</a:t>
            </a:r>
            <a:r>
              <a:rPr lang="ar-IQ" sz="1800" dirty="0">
                <a:effectLst/>
                <a:latin typeface="Calibri" panose="020F0502020204030204" pitchFamily="34" charset="0"/>
                <a:ea typeface="Times New Roman" panose="02020603050405020304" pitchFamily="18" charset="0"/>
                <a:cs typeface="Simplified Arabic" panose="02020603050405020304" pitchFamily="18" charset="-78"/>
              </a:rPr>
              <a:t> بحماية حقوق العمالة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buNone/>
            </a:pPr>
            <a:r>
              <a:rPr lang="ar-IQ" sz="1800" b="1" u="sng" dirty="0">
                <a:effectLst/>
                <a:ea typeface="Times New Roman" panose="02020603050405020304" pitchFamily="18" charset="0"/>
                <a:cs typeface="Simplified Arabic" panose="02020603050405020304" pitchFamily="18" charset="-78"/>
              </a:rPr>
              <a:t>التنظيم القانوني</a:t>
            </a:r>
            <a:r>
              <a:rPr lang="ar-IQ" sz="1800" b="1" dirty="0">
                <a:effectLst/>
                <a:ea typeface="Times New Roman" panose="02020603050405020304" pitchFamily="18" charset="0"/>
                <a:cs typeface="Simplified Arabic" panose="02020603050405020304" pitchFamily="18" charset="-78"/>
              </a:rPr>
              <a:t> :-</a:t>
            </a:r>
            <a:r>
              <a:rPr lang="ar-IQ" sz="1800" dirty="0">
                <a:effectLst/>
                <a:ea typeface="Times New Roman" panose="02020603050405020304" pitchFamily="18" charset="0"/>
                <a:cs typeface="Simplified Arabic" panose="02020603050405020304" pitchFamily="18" charset="-78"/>
              </a:rPr>
              <a:t> نص الدستور العراقي (2005) على ضمان الحقوق الاجتماعية والاقتصادية للعمال سواء كانوا عمال محلين او أجانب وجاء ذلك ضمن المادة (22) أولا وثانيا وثالثا ,كما اكد الدستور العراقي في المادة (35) على تحريم العمل والقسري والسخرة والعبودية والتجارة بالرقيق ويحرم الاتجار بالنساء والأطفال ,ويلاحظ ان قانون العمل العراقي لم يتضمن صراحة تحديد الية حماية العمالة الأجنبية ,الا انه القانون العمل العراقي عام (2015) حدد عمل العامل الأجنبي في القطاع الخاص والمختلط بل أضاف الصلاحية له ضمن القطاع العام والذي يعد مكسب مهم للطبقة العاملة المحلية والأجنبية حيث تم تنظيم لحركة بين العامل ورب العمل وفق أسس رصينة وجاء ذلك في (7) مواد اشتملت على احكام خاصة بالأجانب وجاءت المادة (35) بعقوبات جزائية عند مخالفة احد الأطراف للضوابط الموضوعة وحظر التجارة بالعمال الأجانب والرقيق مع تحديد الية عمل مكاتب التصاريح الأمنية الخاصة بدخول الأجانب  لتنظيم عملهم بصورة شرعية لغرض ممارسة العمل من لديهم تصريح عمل يجعلهم خارج اطار العمالة غير الشرعية او غير قانونية مما يسبب فقدان الوظيفة , ,,</a:t>
            </a:r>
            <a:r>
              <a:rPr lang="ar-SA" sz="1800" dirty="0">
                <a:solidFill>
                  <a:srgbClr val="0D0D0D"/>
                </a:solidFill>
                <a:effectLst/>
                <a:ea typeface="Times New Roman" panose="02020603050405020304" pitchFamily="18" charset="0"/>
                <a:cs typeface="Simplified Arabic" panose="02020603050405020304" pitchFamily="18" charset="-78"/>
              </a:rPr>
              <a:t>يضع مجلس الوزراء استراتيجيات وطنية ويتخذ قرارات سياسية تتعلق بالهجرة في العراق وزارة الداخلية مسؤولة عن حماية الحدود وتدير وثائق الجنسية وتجنيس غير المواطنين وتراس لجنة دائمة تقدم توصيات تحديد وضع المهاجرين, وضعت الدولة تدابير تعزز التوظيف الأخلاقي للمهاجرين ويمكن وزارة العمل والشؤون الاجتماعية ونقابات العمال من ابرام اتفاقيات ثنائية قيما يتعلق بشروط التوظيف وظروف العمل مع نظرائهم في بلدان المنشأ او الإقامة للعمال الأجانب كما وضع العراق إجراءات تعزز,</a:t>
            </a:r>
            <a:r>
              <a:rPr lang="ar-SA" sz="1800" dirty="0">
                <a:effectLst/>
                <a:ea typeface="Times New Roman" panose="02020603050405020304" pitchFamily="18" charset="0"/>
                <a:cs typeface="Simplified Arabic" panose="02020603050405020304" pitchFamily="18" charset="-78"/>
              </a:rPr>
              <a:t> </a:t>
            </a:r>
            <a:r>
              <a:rPr lang="ar-IQ" sz="1800" dirty="0">
                <a:effectLst/>
                <a:ea typeface="Times New Roman" panose="02020603050405020304" pitchFamily="18" charset="0"/>
                <a:cs typeface="Simplified Arabic" panose="02020603050405020304" pitchFamily="18" charset="-78"/>
              </a:rPr>
              <a:t>ينص قرار مجلس الوزراء العراقي رقم (385)لعام (2017) على انشاء دور رعاية لضحايا الاتجار بالبشر من اجل إيواء الضحايا وإعادة تأهليهم من خلال توفير الدعم الاجتماعي والنفسي والجسدي لهم ومساعداتهم على الاندماج المجتمعي وإتاحة فرصة للتعليم وتسهيل عودتهم لبلدانهم الاصلية اصدر العراق قانون رقم (76) لعام (2017 )وهو قانون إقامة الأجانب الذي يستبدل قانون إقامة المغتربين </a:t>
            </a:r>
            <a:r>
              <a:rPr lang="en-US" sz="2000" dirty="0">
                <a:effectLst/>
                <a:latin typeface="Simplified Arabic" panose="02020603050405020304" pitchFamily="18" charset="-78"/>
                <a:ea typeface="Times New Roman" panose="02020603050405020304" pitchFamily="18" charset="0"/>
                <a:cs typeface="Arial" panose="020B0604020202020204" pitchFamily="34" charset="0"/>
              </a:rPr>
              <a:t>(</a:t>
            </a:r>
            <a:endParaRPr lang="en-US" sz="2000" dirty="0"/>
          </a:p>
        </p:txBody>
      </p:sp>
    </p:spTree>
    <p:extLst>
      <p:ext uri="{BB962C8B-B14F-4D97-AF65-F5344CB8AC3E}">
        <p14:creationId xmlns:p14="http://schemas.microsoft.com/office/powerpoint/2010/main" val="421490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81EFCBA-0832-8E37-3A5B-D95E7ED7A25A}"/>
              </a:ext>
            </a:extLst>
          </p:cNvPr>
          <p:cNvSpPr>
            <a:spLocks noGrp="1"/>
          </p:cNvSpPr>
          <p:nvPr>
            <p:ph idx="1"/>
          </p:nvPr>
        </p:nvSpPr>
        <p:spPr>
          <a:xfrm>
            <a:off x="838200" y="197963"/>
            <a:ext cx="10860464" cy="5979000"/>
          </a:xfrm>
        </p:spPr>
        <p:txBody>
          <a:bodyPr>
            <a:normAutofit/>
          </a:bodyPr>
          <a:lstStyle/>
          <a:p>
            <a:pPr marL="514350" marR="0" indent="-90170" algn="just" rtl="1">
              <a:lnSpc>
                <a:spcPct val="115000"/>
              </a:lnSpc>
              <a:spcAft>
                <a:spcPts val="800"/>
              </a:spcAft>
              <a:buNone/>
            </a:pPr>
            <a:r>
              <a:rPr lang="ar-IQ" sz="2000" b="1" i="1" u="sng" dirty="0">
                <a:effectLst/>
                <a:latin typeface="Calibri" panose="020F0502020204030204" pitchFamily="34" charset="0"/>
                <a:ea typeface="Times New Roman" panose="02020603050405020304" pitchFamily="18" charset="0"/>
                <a:cs typeface="Simplified Arabic" panose="02020603050405020304" pitchFamily="18" charset="-78"/>
              </a:rPr>
              <a:t>السياسات الحكومية لحوكمة العمالة  الأجنبية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indent="-90170" algn="just" rtl="1">
              <a:lnSpc>
                <a:spcPct val="115000"/>
              </a:lnSpc>
              <a:spcAft>
                <a:spcPts val="800"/>
              </a:spcAft>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يتم التعامل مع القضايا المتعلقة بالهجرة من قبل اللجان الحكومية تتكون من وزارة الهجرة والمهجرين ,وزارة الداخلية ,وزارة الخارجية ,وزارة العمل والشؤون الاجتماعية ,وزارة التخطيط ,وزارة العدل ,الجهاز المركزي للإحصاء ومسؤولين من حكومة إقليم كردستان للعمل بغية تنظيم عملية استقدام العمالة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652780" lvl="0" indent="-342900" algn="just" rtl="1">
              <a:lnSpc>
                <a:spcPct val="115000"/>
              </a:lnSpc>
              <a:spcAft>
                <a:spcPts val="800"/>
              </a:spcAft>
              <a:buFont typeface="+mj-cs"/>
              <a:buAutoNum type="arabic1Minus"/>
            </a:pPr>
            <a:r>
              <a:rPr lang="ar-IQ" sz="2000" b="1" i="1" u="sng" dirty="0">
                <a:effectLst/>
                <a:latin typeface="Calibri" panose="020F0502020204030204" pitchFamily="34" charset="0"/>
                <a:ea typeface="Times New Roman" panose="02020603050405020304" pitchFamily="18" charset="0"/>
                <a:cs typeface="Simplified Arabic" panose="02020603050405020304" pitchFamily="18" charset="-78"/>
              </a:rPr>
              <a:t>استقدام العمالة الأجنبية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indent="-90170" algn="just" rtl="1">
              <a:lnSpc>
                <a:spcPct val="115000"/>
              </a:lnSpc>
              <a:spcAft>
                <a:spcPts val="800"/>
              </a:spcAft>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الطرق التي يتم اعتمدها لاستقدام العمالة الأجنبية في العراق وإجراءات مديرية الإقامة التابعة لوزارة الداخلية عن طريقين:- </a:t>
            </a:r>
          </a:p>
          <a:p>
            <a:pPr marL="514350" marR="0" indent="-90170" algn="just" rtl="1">
              <a:lnSpc>
                <a:spcPct val="115000"/>
              </a:lnSpc>
              <a:spcAft>
                <a:spcPts val="800"/>
              </a:spcAft>
              <a:buNone/>
            </a:pPr>
            <a:r>
              <a:rPr lang="ar-IQ" sz="2000" b="1" i="1" u="sng" dirty="0">
                <a:effectLst/>
                <a:latin typeface="Calibri" panose="020F0502020204030204" pitchFamily="34" charset="0"/>
                <a:ea typeface="Times New Roman" panose="02020603050405020304" pitchFamily="18" charset="0"/>
                <a:cs typeface="Simplified Arabic" panose="02020603050405020304" pitchFamily="18" charset="-78"/>
              </a:rPr>
              <a:t>-بصورة قانونية </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يتم من خلال تقديم  صاحب المشروع طلب رسميا بالأسماء والاعمار ونسخا من جوازات السفر لوزارة العمل والشؤون الاجتماعية العراقية التي تقوم بدورها في مخاطبة مديرية الإقامة لمنحهم سمة دخول عمل للعراق ,تكلفة سمة الدخول نحو (1,5 ) مليون دينار ( الف دولار )  لكل شخص يدخل العراق لغرض العمل في السوق العراقية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Aft>
                <a:spcPts val="800"/>
              </a:spcAft>
              <a:buNone/>
            </a:pPr>
            <a:r>
              <a:rPr lang="ar-IQ" sz="2000" b="1" i="1" u="sng" dirty="0">
                <a:effectLst/>
                <a:ea typeface="Times New Roman" panose="02020603050405020304" pitchFamily="18" charset="0"/>
                <a:cs typeface="Simplified Arabic" panose="02020603050405020304" pitchFamily="18" charset="-78"/>
              </a:rPr>
              <a:t>-بصورة غير قانونية </a:t>
            </a:r>
            <a:r>
              <a:rPr lang="ar-IQ" sz="2000" dirty="0">
                <a:effectLst/>
                <a:ea typeface="Times New Roman" panose="02020603050405020304" pitchFamily="18" charset="0"/>
                <a:cs typeface="Simplified Arabic" panose="02020603050405020304" pitchFamily="18" charset="-78"/>
              </a:rPr>
              <a:t>:- يتم ادخال العمالة بهدف السياحة وليس العمل من دول الجوار عبر إقليم كوردستان العراق الى مطارات أربيل وسليمانية ومن ثم يتم تهربيهم برا للمحافظات والعاصمة بغداد وعلى الرغم من انتشار نقاط عسكرية على الطرق الخارجية القادمة من محافظات الإقليم تجاه بغداد ومحافظات الوسط والجنوب تعمل على تدقيق جوازات السفر والهويات الرسمية لمستقبلي السفر الداخلي للقبض على المخالفين وترحيلهم لبلدانهم ومحاسبة المورطين </a:t>
            </a:r>
            <a:r>
              <a:rPr lang="ar-SA"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Calibri" panose="020F0502020204030204" pitchFamily="34" charset="0"/>
                <a:ea typeface="Times New Roman" panose="02020603050405020304" pitchFamily="18" charset="0"/>
                <a:cs typeface="Arial" panose="020B0604020202020204" pitchFamily="34" charset="0"/>
              </a:rPr>
              <a:t> </a:t>
            </a:r>
          </a:p>
          <a:p>
            <a:endParaRPr lang="en-US" dirty="0"/>
          </a:p>
        </p:txBody>
      </p:sp>
    </p:spTree>
    <p:extLst>
      <p:ext uri="{BB962C8B-B14F-4D97-AF65-F5344CB8AC3E}">
        <p14:creationId xmlns:p14="http://schemas.microsoft.com/office/powerpoint/2010/main" val="339724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FED11AE-C79A-FAE7-53B9-DF4633B76DDB}"/>
              </a:ext>
            </a:extLst>
          </p:cNvPr>
          <p:cNvSpPr>
            <a:spLocks noGrp="1"/>
          </p:cNvSpPr>
          <p:nvPr>
            <p:ph idx="1"/>
          </p:nvPr>
        </p:nvSpPr>
        <p:spPr>
          <a:xfrm>
            <a:off x="-80387" y="113122"/>
            <a:ext cx="12098215" cy="7845173"/>
          </a:xfrm>
        </p:spPr>
        <p:txBody>
          <a:bodyPr>
            <a:noAutofit/>
          </a:bodyPr>
          <a:lstStyle/>
          <a:p>
            <a:pPr algn="r"/>
            <a:r>
              <a:rPr lang="ar-IQ" b="1" i="1" u="sng" dirty="0">
                <a:effectLst/>
                <a:ea typeface="Times New Roman" panose="02020603050405020304" pitchFamily="18" charset="0"/>
                <a:cs typeface="Simplified Arabic" panose="02020603050405020304" pitchFamily="18" charset="-78"/>
              </a:rPr>
              <a:t>-</a:t>
            </a:r>
            <a:r>
              <a:rPr lang="ar-IQ" dirty="0">
                <a:effectLst/>
                <a:ea typeface="Times New Roman" panose="02020603050405020304" pitchFamily="18" charset="0"/>
                <a:cs typeface="Simplified Arabic" panose="02020603050405020304" pitchFamily="18" charset="-78"/>
              </a:rPr>
              <a:t> </a:t>
            </a:r>
            <a:r>
              <a:rPr lang="ar-IQ" b="1" i="1" u="sng" dirty="0">
                <a:effectLst/>
                <a:ea typeface="Times New Roman" panose="02020603050405020304" pitchFamily="18" charset="0"/>
                <a:cs typeface="Simplified Arabic" panose="02020603050405020304" pitchFamily="18" charset="-78"/>
              </a:rPr>
              <a:t>التصاريح والإقامة</a:t>
            </a:r>
            <a:r>
              <a:rPr lang="ar-IQ" dirty="0">
                <a:effectLst/>
                <a:ea typeface="Times New Roman" panose="02020603050405020304" pitchFamily="18" charset="0"/>
                <a:cs typeface="Simplified Arabic" panose="02020603050405020304" pitchFamily="18" charset="-78"/>
              </a:rPr>
              <a:t> ان </a:t>
            </a:r>
            <a:r>
              <a:rPr lang="ar-SA" dirty="0">
                <a:solidFill>
                  <a:srgbClr val="212529"/>
                </a:solidFill>
                <a:effectLst/>
                <a:latin typeface="Helvetica" panose="020B0604020202020204" pitchFamily="34" charset="0"/>
                <a:ea typeface="Times New Roman" panose="02020603050405020304" pitchFamily="18" charset="0"/>
                <a:cs typeface="Arial" panose="020B0604020202020204" pitchFamily="34" charset="0"/>
              </a:rPr>
              <a:t>مديرية شؤون الإقامة مختصة بتنفيذ قانون الإقامة رقم 76 سنة 2017 وهو معني بإدخال الوافدين إلى البلاد وتنظيم عملية إقامتهم، وفق شروط محددة، وهي أن يكون لدى الوافد إلى العراق جواز سفر أو وثيقة </a:t>
            </a:r>
            <a:r>
              <a:rPr lang="ar-IQ" dirty="0">
                <a:solidFill>
                  <a:srgbClr val="212529"/>
                </a:solidFill>
                <a:effectLst/>
                <a:latin typeface="Helvetica" panose="020B0604020202020204" pitchFamily="34" charset="0"/>
                <a:ea typeface="Times New Roman" panose="02020603050405020304" pitchFamily="18" charset="0"/>
                <a:cs typeface="Arial" panose="020B0604020202020204" pitchFamily="34" charset="0"/>
              </a:rPr>
              <a:t>غير</a:t>
            </a:r>
            <a:r>
              <a:rPr lang="ar-SA" dirty="0">
                <a:solidFill>
                  <a:srgbClr val="212529"/>
                </a:solidFill>
                <a:effectLst/>
                <a:latin typeface="Helvetica" panose="020B0604020202020204" pitchFamily="34" charset="0"/>
                <a:ea typeface="Times New Roman" panose="02020603050405020304" pitchFamily="18" charset="0"/>
                <a:cs typeface="Arial" panose="020B0604020202020204" pitchFamily="34" charset="0"/>
              </a:rPr>
              <a:t>نافذة مدة لا تقل عن 6 أشهر وصالحة لدخول البلاد،</a:t>
            </a:r>
            <a:r>
              <a:rPr lang="ar-IQ" dirty="0">
                <a:effectLst/>
                <a:latin typeface="Calibri" panose="020F0502020204030204" pitchFamily="34" charset="0"/>
                <a:ea typeface="Times New Roman" panose="02020603050405020304" pitchFamily="18" charset="0"/>
                <a:cs typeface="Simplified Arabic" panose="02020603050405020304" pitchFamily="18" charset="-78"/>
              </a:rPr>
              <a:t>,ومن الجدير بالذكر ان مخالفة </a:t>
            </a:r>
            <a:r>
              <a:rPr lang="ar-SA" dirty="0">
                <a:solidFill>
                  <a:srgbClr val="212529"/>
                </a:solidFill>
                <a:effectLst/>
                <a:latin typeface="Helvetica" panose="020B0604020202020204" pitchFamily="34" charset="0"/>
                <a:ea typeface="Times New Roman" panose="02020603050405020304" pitchFamily="18" charset="0"/>
                <a:cs typeface="Arial" panose="020B0604020202020204" pitchFamily="34" charset="0"/>
              </a:rPr>
              <a:t> قانون الإقامة تفرض دفع  غرامة لا تزيد عن  (500 ) ألف دينار ولا تقل عن (100) ألف دينار، وبشرط حضور الكفيل، الذي أدخل الوافد، ويقوم بإجراءات رسمية، لدفع قيمة الغرامة من خلال وصل للحسابات وجلب تذكرة السفر ومغادرة الأجنبي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514350" marR="0" indent="-90170" algn="r" rtl="1">
              <a:lnSpc>
                <a:spcPct val="115000"/>
              </a:lnSpc>
              <a:spcAft>
                <a:spcPts val="800"/>
              </a:spcAft>
              <a:buNone/>
            </a:pPr>
            <a:r>
              <a:rPr lang="ar-IQ" b="1" i="1" u="sng" dirty="0">
                <a:effectLst/>
                <a:latin typeface="Calibri" panose="020F0502020204030204" pitchFamily="34" charset="0"/>
                <a:ea typeface="Times New Roman" panose="02020603050405020304" pitchFamily="18" charset="0"/>
                <a:cs typeface="Simplified Arabic" panose="02020603050405020304" pitchFamily="18" charset="-78"/>
              </a:rPr>
              <a:t>ج إدارة الحدود وامنها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0"/>
            <a:r>
              <a:rPr lang="ar-IQ" dirty="0">
                <a:effectLst/>
                <a:ea typeface="Times New Roman" panose="02020603050405020304" pitchFamily="18" charset="0"/>
                <a:cs typeface="Simplified Arabic" panose="02020603050405020304" pitchFamily="18" charset="-78"/>
              </a:rPr>
              <a:t>لجنة المعابر الحدودية تحت اشراف مجلس الوزراء هي المسؤولة عن مراقبة الحدود والامن المتكاملة وتشمل ممثلين عن وزارة الخارجية ووزارة الداخلية ووزارة المالية ووزارة الصحة ووزارة النقل ووزارة التجارة ووزارة الزراعة ووزارة التخطيط ووزارة السياحة والاثار وجهاز المخابرات يتلقى موظفو الحدود تدريبا منتظما عن الأمور المتعلقة بعملهم في المتوسط مرة واحدة في الشهر يتم التدريب عادة من قبل المنظمات الدولية مثل المنظمة الدولية للهجرة ومنظمة حلف شمال الأطلسي (الناتو ) والاتحاد الأوربي على سبيل المثال قامت المنظمة الدولية للهجرة والتدريب من مسؤولي الحدود منذ عام (2012 ) وقدمت تدريبا تقنيا على الأجهزة التي يتم استخدامها للتحقق من الهوية ومعلومات الهجرة ونظام معلومات إدارة الحدود.</a:t>
            </a:r>
          </a:p>
          <a:p>
            <a:pPr marL="0" marR="0" algn="r" rtl="0"/>
            <a:r>
              <a:rPr lang="ar-IQ" dirty="0">
                <a:effectLst/>
                <a:ea typeface="Times New Roman" panose="02020603050405020304" pitchFamily="18" charset="0"/>
                <a:cs typeface="Simplified Arabic" panose="02020603050405020304" pitchFamily="18" charset="-78"/>
              </a:rPr>
              <a:t>كما تجري وزارة الداخلية تدريبا داخليا من خلال مديرية التدريب والتأهيل يشمل التدريب الداخلي لوزارة الداخلية لموظفي الحدود وحدات تتعلق بأمن الحدود وحقوق الانسان ومراقبة جوازات السفر وكشف تزوير الوثائق بالإضافة الى التدريب اللغوي باللغة الإنكليزية والفارسية والتركية ولاتزال هناك حاجة الى تحسينات في التدريب والمعدات في العديد من المراكز الحدودية .</a:t>
            </a:r>
            <a:endParaRPr lang="en-US" dirty="0"/>
          </a:p>
        </p:txBody>
      </p:sp>
    </p:spTree>
    <p:extLst>
      <p:ext uri="{BB962C8B-B14F-4D97-AF65-F5344CB8AC3E}">
        <p14:creationId xmlns:p14="http://schemas.microsoft.com/office/powerpoint/2010/main" val="108976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781B6D36-127C-888B-9D82-C8B8ECAF77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21064" y="131975"/>
            <a:ext cx="7445828" cy="5928841"/>
          </a:xfrm>
          <a:prstGeom prst="rect">
            <a:avLst/>
          </a:prstGeom>
          <a:noFill/>
          <a:ln>
            <a:noFill/>
          </a:ln>
        </p:spPr>
      </p:pic>
      <p:sp>
        <p:nvSpPr>
          <p:cNvPr id="4" name="عنصر نائب للمحتوى 3">
            <a:extLst>
              <a:ext uri="{FF2B5EF4-FFF2-40B4-BE49-F238E27FC236}">
                <a16:creationId xmlns:a16="http://schemas.microsoft.com/office/drawing/2014/main" id="{B84C8148-069D-7CED-47F4-B022D8FF008D}"/>
              </a:ext>
            </a:extLst>
          </p:cNvPr>
          <p:cNvSpPr>
            <a:spLocks noGrp="1"/>
          </p:cNvSpPr>
          <p:nvPr>
            <p:ph sz="half" idx="2"/>
          </p:nvPr>
        </p:nvSpPr>
        <p:spPr>
          <a:xfrm>
            <a:off x="8964890" y="131975"/>
            <a:ext cx="3227110" cy="3143788"/>
          </a:xfrm>
        </p:spPr>
        <p:txBody>
          <a:bodyPr>
            <a:normAutofit/>
          </a:bodyPr>
          <a:lstStyle/>
          <a:p>
            <a:pPr marL="514350" marR="0" indent="-90170" algn="r" rtl="1">
              <a:lnSpc>
                <a:spcPct val="115000"/>
              </a:lnSpc>
              <a:spcAft>
                <a:spcPts val="800"/>
              </a:spcAft>
              <a:buNone/>
            </a:pPr>
            <a:r>
              <a:rPr lang="ar-IQ" sz="2400" dirty="0">
                <a:effectLst/>
                <a:latin typeface="Calibri" panose="020F0502020204030204" pitchFamily="34" charset="0"/>
                <a:ea typeface="Times New Roman" panose="02020603050405020304" pitchFamily="18" charset="0"/>
                <a:cs typeface="Simplified Arabic" panose="02020603050405020304" pitchFamily="18" charset="-78"/>
              </a:rPr>
              <a:t>,ويوضح الجدول الاتي  السياسات الحكومية المفعلة لضمان حقوق العمال المهاجرين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245091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FEDF7C9-743D-4AE7-32CA-D628684F5A34}"/>
              </a:ext>
            </a:extLst>
          </p:cNvPr>
          <p:cNvSpPr>
            <a:spLocks noGrp="1"/>
          </p:cNvSpPr>
          <p:nvPr>
            <p:ph idx="1"/>
          </p:nvPr>
        </p:nvSpPr>
        <p:spPr>
          <a:xfrm>
            <a:off x="838200" y="716437"/>
            <a:ext cx="10515600" cy="5460526"/>
          </a:xfrm>
        </p:spPr>
        <p:txBody>
          <a:bodyPr/>
          <a:lstStyle/>
          <a:p>
            <a:pPr marL="514350" marR="0" algn="just" rtl="1">
              <a:lnSpc>
                <a:spcPct val="115000"/>
              </a:lnSpc>
              <a:spcAft>
                <a:spcPts val="800"/>
              </a:spcAft>
              <a:buNone/>
            </a:pPr>
            <a:r>
              <a:rPr lang="ar-KW" sz="2000" b="1" u="sng" dirty="0">
                <a:effectLst/>
                <a:latin typeface="Calibri" panose="020F0502020204030204" pitchFamily="34" charset="0"/>
                <a:ea typeface="Times New Roman" panose="02020603050405020304" pitchFamily="18" charset="0"/>
                <a:cs typeface="Simplified Arabic" panose="02020603050405020304" pitchFamily="18" charset="-78"/>
              </a:rPr>
              <a:t>فرص </a:t>
            </a:r>
            <a:r>
              <a:rPr lang="ar-IQ" sz="2000" b="1" u="sng" dirty="0">
                <a:effectLst/>
                <a:latin typeface="Calibri" panose="020F0502020204030204" pitchFamily="34" charset="0"/>
                <a:ea typeface="Times New Roman" panose="02020603050405020304" pitchFamily="18" charset="0"/>
                <a:cs typeface="Simplified Arabic" panose="02020603050405020304" pitchFamily="18" charset="-78"/>
              </a:rPr>
              <a:t>وتحديات </a:t>
            </a:r>
            <a:r>
              <a:rPr lang="ar-KW" sz="2000" b="1" u="sng" dirty="0">
                <a:effectLst/>
                <a:latin typeface="Calibri" panose="020F0502020204030204" pitchFamily="34" charset="0"/>
                <a:ea typeface="Times New Roman" panose="02020603050405020304" pitchFamily="18" charset="0"/>
                <a:cs typeface="Simplified Arabic" panose="02020603050405020304" pitchFamily="18" charset="-78"/>
              </a:rPr>
              <a:t>تطوير حوكمة الهجرة والعمالة الأجنبية في العراق</a:t>
            </a:r>
            <a:r>
              <a:rPr lang="ar-KW" sz="20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pPr>
            <a:r>
              <a:rPr lang="ar-KW"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يشكل انتشار ظاهرة العمالة الأجنبية (القانونية وغير القانونية )في العراق تأثير مباشر على بنية الحياة الاقتصادية والاجتماعية والأمنية في العراق وتحمل فرص يمكن استغلالها لتحقيق خطوات ملموسة بالتنمية المستدامة تتمثل بما يأتي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just" rtl="1">
              <a:lnSpc>
                <a:spcPct val="115000"/>
              </a:lnSpc>
              <a:buClr>
                <a:srgbClr val="000000"/>
              </a:buClr>
              <a:buNone/>
            </a:pPr>
            <a:r>
              <a:rPr lang="ar-IQ" sz="2000" b="1" i="1"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فرص تطوير حوكمة العمالة </a:t>
            </a:r>
            <a:r>
              <a:rPr lang="ar-IQ" sz="2000" b="1" i="1" u="sng">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الأجنبية في </a:t>
            </a:r>
            <a:r>
              <a:rPr lang="ar-IQ" sz="2000" b="1" i="1"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العراق </a:t>
            </a:r>
          </a:p>
          <a:p>
            <a:pPr marL="342900" marR="742950" lvl="0" indent="-342900" algn="just" rtl="1">
              <a:lnSpc>
                <a:spcPct val="115000"/>
              </a:lnSpc>
              <a:buClr>
                <a:srgbClr val="000000"/>
              </a:buClr>
              <a:buFont typeface="+mj-lt"/>
              <a:buAutoNum type="arabicPeriod"/>
            </a:pPr>
            <a:r>
              <a:rPr lang="ar-SA" sz="2000" b="1" i="1"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على صعيد اقتصادي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algn="just" rtl="1">
              <a:lnSpc>
                <a:spcPct val="115000"/>
              </a:lnSpc>
              <a:spcAft>
                <a:spcPts val="800"/>
              </a:spcAft>
            </a:pPr>
            <a:r>
              <a:rPr lang="ar-SA" sz="2000" b="1" i="1"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-بيان حاجة سوق العمل وفجوة المهارات</a:t>
            </a:r>
            <a:r>
              <a:rPr lang="ar-S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:-ان تحقيق الامن الوظيفي لسوق العمل العراقي يفرض دراسة تفاعل قوى العرض والطلب وتحديد احتياجات السوق من المهارات والخبرات وإمكانية سد الفجوة بالمهارات والخبرات من العمالة الأجنبية </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تحديد القطاعات المستفيدة من العمالة الأجنبية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11677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8330539-B6C5-044A-AE89-00129F12AC7D}"/>
              </a:ext>
            </a:extLst>
          </p:cNvPr>
          <p:cNvSpPr>
            <a:spLocks noGrp="1"/>
          </p:cNvSpPr>
          <p:nvPr>
            <p:ph idx="1"/>
          </p:nvPr>
        </p:nvSpPr>
        <p:spPr>
          <a:xfrm>
            <a:off x="838200" y="452487"/>
            <a:ext cx="10515600" cy="6136849"/>
          </a:xfrm>
        </p:spPr>
        <p:txBody>
          <a:bodyPr>
            <a:noAutofit/>
          </a:bodyPr>
          <a:lstStyle/>
          <a:p>
            <a:pPr algn="r"/>
            <a:r>
              <a:rPr lang="ar-KW" sz="2400" dirty="0">
                <a:effectLst/>
                <a:ea typeface="Times New Roman" panose="02020603050405020304" pitchFamily="18" charset="0"/>
                <a:cs typeface="Simplified Arabic" panose="02020603050405020304" pitchFamily="18" charset="-78"/>
              </a:rPr>
              <a:t>عند تحليل طبيعة المجتمعات نعم</a:t>
            </a:r>
            <a:r>
              <a:rPr lang="ar-IQ" sz="2400" dirty="0">
                <a:effectLst/>
                <a:ea typeface="Times New Roman" panose="02020603050405020304" pitchFamily="18" charset="0"/>
                <a:cs typeface="Simplified Arabic" panose="02020603050405020304" pitchFamily="18" charset="-78"/>
              </a:rPr>
              <a:t>د الى </a:t>
            </a:r>
            <a:r>
              <a:rPr lang="ar-KW" sz="2400" dirty="0">
                <a:effectLst/>
                <a:ea typeface="Times New Roman" panose="02020603050405020304" pitchFamily="18" charset="0"/>
                <a:cs typeface="Simplified Arabic" panose="02020603050405020304" pitchFamily="18" charset="-78"/>
              </a:rPr>
              <a:t>مناقشة اشكال الأنشطة الرئيسية لحياة الانسان, من ضمنها الانشطة الحيوية والأنشطة الحركية ، فالنشاط الحيوي هو نشاط يتوافق مع العمليات البيولوجية للجسم البشري، وهو مجال تكثر الاشارة إليه تقليدياً بلفظ النشاط المرتبط بالعمليات البيولوجية, اما انشطة العمل ، وهو مجموعة أنشطة تمثل عالما تكثر الاشارة إليه تقليديا بلفظ العمل والحركة، والتي هي منظومة حركية بين الناس دون توافر الوسيط من الاشياء أو المواد، ومن هنا صار العمل يرتبط  بمفاهيم  الحداثة ويضم كافة أشكال النشاط البشري والتي حولت المجتمع بأكمله إلى مجتمع عامل وأصبح سمة مميزة للعصر الحديث ًوالتي اصبح</a:t>
            </a:r>
            <a:r>
              <a:rPr lang="ar-IQ" sz="2400" dirty="0">
                <a:effectLst/>
                <a:ea typeface="Times New Roman" panose="02020603050405020304" pitchFamily="18" charset="0"/>
                <a:cs typeface="Simplified Arabic" panose="02020603050405020304" pitchFamily="18" charset="-78"/>
              </a:rPr>
              <a:t>ت</a:t>
            </a:r>
            <a:r>
              <a:rPr lang="ar-KW" sz="2400" dirty="0">
                <a:effectLst/>
                <a:ea typeface="Times New Roman" panose="02020603050405020304" pitchFamily="18" charset="0"/>
                <a:cs typeface="Simplified Arabic" panose="02020603050405020304" pitchFamily="18" charset="-78"/>
              </a:rPr>
              <a:t> تتخذ اولوية مطلقة في تجارب العمال المهاجرين</a:t>
            </a:r>
            <a:r>
              <a:rPr lang="ar-SA" sz="2400" dirty="0">
                <a:solidFill>
                  <a:srgbClr val="948A54"/>
                </a:solidFill>
                <a:effectLst/>
                <a:ea typeface="Times New Roman" panose="02020603050405020304" pitchFamily="18" charset="0"/>
                <a:cs typeface="Simplified Arabic" panose="02020603050405020304" pitchFamily="18" charset="-78"/>
              </a:rPr>
              <a:t>,</a:t>
            </a:r>
            <a:r>
              <a:rPr lang="ar-KW" sz="2400" dirty="0">
                <a:effectLst/>
                <a:ea typeface="Times New Roman" panose="02020603050405020304" pitchFamily="18" charset="0"/>
                <a:cs typeface="Simplified Arabic" panose="02020603050405020304" pitchFamily="18" charset="-78"/>
              </a:rPr>
              <a:t>الامر الذي اوجد صعوبة في تحديد الاتجاهات العالمية المختلفة في الهجرة والتهجير حول العالم والتي يتم تنظيمها وفق التوجهات السياسية للدول  وفي هذا السياق يجب تقديم وصف وتحليل عن التحولات التي تمر بها عملية الهجرة حول العالم من مجموعة متنوعة من المنظورات، بما في ذلك تلك التي تتضمن أبعادًا إنسانية وامنية واقتصادية واجتماعية (إلى جانب الأطر القانونية والسياسية المرتبطة بها)، بفهم المقاييس الأساسية قد تكون الهجرة البشرية نشاطا تنظيميا يلمس تقريبًا كل المجتمعات الا انها تتغير بصورة وفقا للتغيرات البيئية المستحدثة</a:t>
            </a:r>
            <a:endParaRPr lang="en-US" sz="2400" dirty="0"/>
          </a:p>
        </p:txBody>
      </p:sp>
    </p:spTree>
    <p:extLst>
      <p:ext uri="{BB962C8B-B14F-4D97-AF65-F5344CB8AC3E}">
        <p14:creationId xmlns:p14="http://schemas.microsoft.com/office/powerpoint/2010/main" val="133686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0F77D3E7-82F2-125C-7CA9-6AC89668D387}"/>
              </a:ext>
            </a:extLst>
          </p:cNvPr>
          <p:cNvGraphicFramePr>
            <a:graphicFrameLocks noGrp="1"/>
          </p:cNvGraphicFramePr>
          <p:nvPr>
            <p:ph idx="1"/>
            <p:extLst>
              <p:ext uri="{D42A27DB-BD31-4B8C-83A1-F6EECF244321}">
                <p14:modId xmlns:p14="http://schemas.microsoft.com/office/powerpoint/2010/main" val="2239492704"/>
              </p:ext>
            </p:extLst>
          </p:nvPr>
        </p:nvGraphicFramePr>
        <p:xfrm>
          <a:off x="130630" y="532563"/>
          <a:ext cx="9842927" cy="6325438"/>
        </p:xfrm>
        <a:graphic>
          <a:graphicData uri="http://schemas.openxmlformats.org/drawingml/2006/table">
            <a:tbl>
              <a:tblPr rtl="1" firstRow="1" firstCol="1" bandRow="1">
                <a:tableStyleId>{5C22544A-7EE6-4342-B048-85BDC9FD1C3A}</a:tableStyleId>
              </a:tblPr>
              <a:tblGrid>
                <a:gridCol w="1219024">
                  <a:extLst>
                    <a:ext uri="{9D8B030D-6E8A-4147-A177-3AD203B41FA5}">
                      <a16:colId xmlns:a16="http://schemas.microsoft.com/office/drawing/2014/main" val="213595794"/>
                    </a:ext>
                  </a:extLst>
                </a:gridCol>
                <a:gridCol w="938631">
                  <a:extLst>
                    <a:ext uri="{9D8B030D-6E8A-4147-A177-3AD203B41FA5}">
                      <a16:colId xmlns:a16="http://schemas.microsoft.com/office/drawing/2014/main" val="350068656"/>
                    </a:ext>
                  </a:extLst>
                </a:gridCol>
                <a:gridCol w="938631">
                  <a:extLst>
                    <a:ext uri="{9D8B030D-6E8A-4147-A177-3AD203B41FA5}">
                      <a16:colId xmlns:a16="http://schemas.microsoft.com/office/drawing/2014/main" val="2581738267"/>
                    </a:ext>
                  </a:extLst>
                </a:gridCol>
                <a:gridCol w="973681">
                  <a:extLst>
                    <a:ext uri="{9D8B030D-6E8A-4147-A177-3AD203B41FA5}">
                      <a16:colId xmlns:a16="http://schemas.microsoft.com/office/drawing/2014/main" val="1821158965"/>
                    </a:ext>
                  </a:extLst>
                </a:gridCol>
                <a:gridCol w="187453">
                  <a:extLst>
                    <a:ext uri="{9D8B030D-6E8A-4147-A177-3AD203B41FA5}">
                      <a16:colId xmlns:a16="http://schemas.microsoft.com/office/drawing/2014/main" val="2396098171"/>
                    </a:ext>
                  </a:extLst>
                </a:gridCol>
                <a:gridCol w="324241">
                  <a:extLst>
                    <a:ext uri="{9D8B030D-6E8A-4147-A177-3AD203B41FA5}">
                      <a16:colId xmlns:a16="http://schemas.microsoft.com/office/drawing/2014/main" val="1305778476"/>
                    </a:ext>
                  </a:extLst>
                </a:gridCol>
                <a:gridCol w="187453">
                  <a:extLst>
                    <a:ext uri="{9D8B030D-6E8A-4147-A177-3AD203B41FA5}">
                      <a16:colId xmlns:a16="http://schemas.microsoft.com/office/drawing/2014/main" val="2473493177"/>
                    </a:ext>
                  </a:extLst>
                </a:gridCol>
                <a:gridCol w="187453">
                  <a:extLst>
                    <a:ext uri="{9D8B030D-6E8A-4147-A177-3AD203B41FA5}">
                      <a16:colId xmlns:a16="http://schemas.microsoft.com/office/drawing/2014/main" val="3605958959"/>
                    </a:ext>
                  </a:extLst>
                </a:gridCol>
                <a:gridCol w="730902">
                  <a:extLst>
                    <a:ext uri="{9D8B030D-6E8A-4147-A177-3AD203B41FA5}">
                      <a16:colId xmlns:a16="http://schemas.microsoft.com/office/drawing/2014/main" val="3953872261"/>
                    </a:ext>
                  </a:extLst>
                </a:gridCol>
                <a:gridCol w="665934">
                  <a:extLst>
                    <a:ext uri="{9D8B030D-6E8A-4147-A177-3AD203B41FA5}">
                      <a16:colId xmlns:a16="http://schemas.microsoft.com/office/drawing/2014/main" val="3647565717"/>
                    </a:ext>
                  </a:extLst>
                </a:gridCol>
                <a:gridCol w="1066862">
                  <a:extLst>
                    <a:ext uri="{9D8B030D-6E8A-4147-A177-3AD203B41FA5}">
                      <a16:colId xmlns:a16="http://schemas.microsoft.com/office/drawing/2014/main" val="1106821768"/>
                    </a:ext>
                  </a:extLst>
                </a:gridCol>
                <a:gridCol w="1211331">
                  <a:extLst>
                    <a:ext uri="{9D8B030D-6E8A-4147-A177-3AD203B41FA5}">
                      <a16:colId xmlns:a16="http://schemas.microsoft.com/office/drawing/2014/main" val="1252506899"/>
                    </a:ext>
                  </a:extLst>
                </a:gridCol>
                <a:gridCol w="1211331">
                  <a:extLst>
                    <a:ext uri="{9D8B030D-6E8A-4147-A177-3AD203B41FA5}">
                      <a16:colId xmlns:a16="http://schemas.microsoft.com/office/drawing/2014/main" val="2518678412"/>
                    </a:ext>
                  </a:extLst>
                </a:gridCol>
              </a:tblGrid>
              <a:tr h="531272">
                <a:tc rowSpan="2">
                  <a:txBody>
                    <a:bodyPr/>
                    <a:lstStyle/>
                    <a:p>
                      <a:pPr marL="0" marR="0" algn="ctr" rtl="1">
                        <a:lnSpc>
                          <a:spcPct val="115000"/>
                        </a:lnSpc>
                        <a:spcAft>
                          <a:spcPts val="800"/>
                        </a:spcAft>
                        <a:buNone/>
                      </a:pPr>
                      <a:r>
                        <a:rPr lang="ar-SA" sz="1200">
                          <a:effectLst/>
                        </a:rPr>
                        <a:t>التخصص العام</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gn="ctr" rtl="1">
                        <a:lnSpc>
                          <a:spcPct val="115000"/>
                        </a:lnSpc>
                        <a:spcAft>
                          <a:spcPts val="800"/>
                        </a:spcAft>
                        <a:buNone/>
                      </a:pPr>
                      <a:r>
                        <a:rPr lang="ar-SA" sz="1200">
                          <a:effectLst/>
                        </a:rPr>
                        <a:t>عدد التخصصات الدقيقة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gn="ctr" rtl="1">
                        <a:lnSpc>
                          <a:spcPct val="115000"/>
                        </a:lnSpc>
                        <a:spcAft>
                          <a:spcPts val="800"/>
                        </a:spcAft>
                        <a:buNone/>
                      </a:pPr>
                      <a:r>
                        <a:rPr lang="ar-SA" sz="1200">
                          <a:effectLst/>
                        </a:rPr>
                        <a:t>نسبة التخصصات الدقيقة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10">
                  <a:txBody>
                    <a:bodyPr/>
                    <a:lstStyle/>
                    <a:p>
                      <a:pPr marL="0" marR="0" algn="ctr" rtl="1">
                        <a:lnSpc>
                          <a:spcPct val="115000"/>
                        </a:lnSpc>
                        <a:spcAft>
                          <a:spcPts val="800"/>
                        </a:spcAft>
                        <a:buNone/>
                      </a:pPr>
                      <a:r>
                        <a:rPr lang="ar-SA" sz="1200">
                          <a:effectLst/>
                        </a:rPr>
                        <a:t>الحاجة حسب السنوات</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5257086"/>
                  </a:ext>
                </a:extLst>
              </a:tr>
              <a:tr h="1442741">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rtl="1">
                        <a:lnSpc>
                          <a:spcPct val="115000"/>
                        </a:lnSpc>
                        <a:spcAft>
                          <a:spcPts val="800"/>
                        </a:spcAft>
                        <a:buNone/>
                      </a:pPr>
                      <a:r>
                        <a:rPr lang="ar-SA" sz="1200">
                          <a:effectLst/>
                        </a:rPr>
                        <a:t>2022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lnSpc>
                          <a:spcPct val="115000"/>
                        </a:lnSpc>
                        <a:spcAft>
                          <a:spcPts val="800"/>
                        </a:spcAft>
                        <a:buNone/>
                      </a:pPr>
                      <a:r>
                        <a:rPr lang="ar-SA" sz="1200">
                          <a:effectLst/>
                        </a:rPr>
                        <a:t>2023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marL="0" marR="0" algn="ctr" rtl="1">
                        <a:lnSpc>
                          <a:spcPct val="115000"/>
                        </a:lnSpc>
                        <a:spcAft>
                          <a:spcPts val="800"/>
                        </a:spcAft>
                        <a:buNone/>
                      </a:pPr>
                      <a:r>
                        <a:rPr lang="ar-SA" sz="1200">
                          <a:effectLst/>
                        </a:rPr>
                        <a:t>2024</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rtl="1">
                        <a:lnSpc>
                          <a:spcPct val="115000"/>
                        </a:lnSpc>
                        <a:spcAft>
                          <a:spcPts val="800"/>
                        </a:spcAft>
                        <a:buNone/>
                      </a:pPr>
                      <a:r>
                        <a:rPr lang="ar-SA" sz="1200">
                          <a:effectLst/>
                        </a:rPr>
                        <a:t>2025</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lnSpc>
                          <a:spcPct val="115000"/>
                        </a:lnSpc>
                        <a:spcAft>
                          <a:spcPts val="800"/>
                        </a:spcAft>
                        <a:buNone/>
                      </a:pPr>
                      <a:r>
                        <a:rPr lang="ar-SA" sz="1200">
                          <a:effectLst/>
                        </a:rPr>
                        <a:t>2026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Aft>
                          <a:spcPts val="800"/>
                        </a:spcAft>
                        <a:buNone/>
                      </a:pPr>
                      <a:r>
                        <a:rPr lang="ar-SA" sz="1200">
                          <a:effectLst/>
                        </a:rPr>
                        <a:t>المجموع</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Aft>
                          <a:spcPts val="800"/>
                        </a:spcAft>
                        <a:buNone/>
                      </a:pPr>
                      <a:r>
                        <a:rPr lang="ar-SA" sz="1200">
                          <a:effectLst/>
                        </a:rPr>
                        <a:t>نسبة الاحتياجات للسنوات الخمسة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04196259"/>
                  </a:ext>
                </a:extLst>
              </a:tr>
              <a:tr h="371892">
                <a:tc>
                  <a:txBody>
                    <a:bodyPr/>
                    <a:lstStyle/>
                    <a:p>
                      <a:pPr marL="0" marR="0" algn="ctr" rtl="1">
                        <a:buNone/>
                      </a:pPr>
                      <a:r>
                        <a:rPr lang="ar-SA" sz="1400">
                          <a:effectLst/>
                        </a:rPr>
                        <a:t>الطبية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225</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42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18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10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306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25,1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35823719"/>
                  </a:ext>
                </a:extLst>
              </a:tr>
              <a:tr h="371892">
                <a:tc>
                  <a:txBody>
                    <a:bodyPr/>
                    <a:lstStyle/>
                    <a:p>
                      <a:pPr marL="0" marR="0" algn="ctr" rtl="1">
                        <a:buNone/>
                      </a:pPr>
                      <a:r>
                        <a:rPr lang="ar-SA" sz="1400">
                          <a:effectLst/>
                        </a:rPr>
                        <a:t>الهندسية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45</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16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16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87</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7,1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75309236"/>
                  </a:ext>
                </a:extLst>
              </a:tr>
              <a:tr h="260615">
                <a:tc>
                  <a:txBody>
                    <a:bodyPr/>
                    <a:lstStyle/>
                    <a:p>
                      <a:pPr marL="0" marR="0" algn="ctr" rtl="1">
                        <a:buNone/>
                      </a:pPr>
                      <a:r>
                        <a:rPr lang="ar-SA" sz="1400">
                          <a:effectLst/>
                        </a:rPr>
                        <a:t>الصرفة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27</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dirty="0">
                          <a:effectLst/>
                        </a:rPr>
                        <a:t>14</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47</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21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11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5</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90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7,3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07387552"/>
                  </a:ext>
                </a:extLst>
              </a:tr>
              <a:tr h="371892">
                <a:tc>
                  <a:txBody>
                    <a:bodyPr/>
                    <a:lstStyle/>
                    <a:p>
                      <a:pPr marL="0" marR="0" algn="ctr" rtl="1">
                        <a:buNone/>
                      </a:pPr>
                      <a:r>
                        <a:rPr lang="ar-SA" sz="1400">
                          <a:effectLst/>
                        </a:rPr>
                        <a:t>التقنية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5</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43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60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4,9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8619926"/>
                  </a:ext>
                </a:extLst>
              </a:tr>
              <a:tr h="371892">
                <a:tc>
                  <a:txBody>
                    <a:bodyPr/>
                    <a:lstStyle/>
                    <a:p>
                      <a:pPr marL="0" marR="0" algn="ctr" rtl="1">
                        <a:buNone/>
                      </a:pPr>
                      <a:r>
                        <a:rPr lang="ar-SA" sz="1400">
                          <a:effectLst/>
                        </a:rPr>
                        <a:t>الإدارية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90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27</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19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7</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145</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11,9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46905443"/>
                  </a:ext>
                </a:extLst>
              </a:tr>
              <a:tr h="371892">
                <a:tc>
                  <a:txBody>
                    <a:bodyPr/>
                    <a:lstStyle/>
                    <a:p>
                      <a:pPr marL="0" marR="0" algn="ctr" rtl="1">
                        <a:buNone/>
                      </a:pPr>
                      <a:r>
                        <a:rPr lang="ar-SA" sz="1400" dirty="0">
                          <a:effectLst/>
                        </a:rPr>
                        <a:t>الإنسانية</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94</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18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129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10,6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9470683"/>
                  </a:ext>
                </a:extLst>
              </a:tr>
              <a:tr h="371892">
                <a:tc>
                  <a:txBody>
                    <a:bodyPr/>
                    <a:lstStyle/>
                    <a:p>
                      <a:pPr marL="0" marR="0" algn="ctr" rtl="1">
                        <a:buNone/>
                      </a:pPr>
                      <a:r>
                        <a:rPr lang="ar-SA" sz="1400">
                          <a:effectLst/>
                        </a:rPr>
                        <a:t>التربوية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169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123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51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346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28,5</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86856279"/>
                  </a:ext>
                </a:extLst>
              </a:tr>
              <a:tr h="743782">
                <a:tc>
                  <a:txBody>
                    <a:bodyPr/>
                    <a:lstStyle/>
                    <a:p>
                      <a:pPr marL="0" marR="0" algn="ctr" rtl="1">
                        <a:buNone/>
                      </a:pPr>
                      <a:r>
                        <a:rPr lang="ar-SA" sz="1400">
                          <a:effectLst/>
                        </a:rPr>
                        <a:t>الزراعية والبيطرية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17</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dirty="0">
                          <a:effectLst/>
                        </a:rPr>
                        <a:t>1,5</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47889600"/>
                  </a:ext>
                </a:extLst>
              </a:tr>
              <a:tr h="371892">
                <a:tc>
                  <a:txBody>
                    <a:bodyPr/>
                    <a:lstStyle/>
                    <a:p>
                      <a:pPr marL="0" marR="0" algn="ctr" rtl="1">
                        <a:buNone/>
                      </a:pPr>
                      <a:r>
                        <a:rPr lang="ar-SA" sz="1400">
                          <a:effectLst/>
                        </a:rPr>
                        <a:t>القانونية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18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6</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79799104"/>
                  </a:ext>
                </a:extLst>
              </a:tr>
              <a:tr h="371892">
                <a:tc>
                  <a:txBody>
                    <a:bodyPr/>
                    <a:lstStyle/>
                    <a:p>
                      <a:pPr marL="0" marR="0" algn="ctr" rtl="1">
                        <a:buNone/>
                      </a:pPr>
                      <a:r>
                        <a:rPr lang="ar-SA" sz="1400">
                          <a:effectLst/>
                        </a:rPr>
                        <a:t>المجموع </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203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100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738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273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128</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49</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1220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100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4341019"/>
                  </a:ext>
                </a:extLst>
              </a:tr>
              <a:tr h="371892">
                <a:tc gridSpan="3">
                  <a:txBody>
                    <a:bodyPr/>
                    <a:lstStyle/>
                    <a:p>
                      <a:pPr marL="0" marR="0" algn="ctr" rtl="1">
                        <a:buNone/>
                      </a:pPr>
                      <a:r>
                        <a:rPr lang="ar-SA" sz="1400">
                          <a:effectLst/>
                        </a:rPr>
                        <a:t>نسبة التخصص حسب السنة</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rtl="1">
                        <a:buNone/>
                      </a:pPr>
                      <a:r>
                        <a:rPr lang="ar-SA" sz="1400">
                          <a:effectLst/>
                        </a:rPr>
                        <a:t>60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marL="0" marR="0" algn="ctr" rtl="1">
                        <a:buNone/>
                      </a:pPr>
                      <a:r>
                        <a:rPr lang="ar-SA" sz="1400">
                          <a:effectLst/>
                        </a:rPr>
                        <a:t>22</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rtl="1">
                        <a:buNone/>
                      </a:pPr>
                      <a:r>
                        <a:rPr lang="ar-SA" sz="1400">
                          <a:effectLst/>
                        </a:rPr>
                        <a:t>10</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rtl="1">
                        <a:buNone/>
                      </a:pPr>
                      <a:r>
                        <a:rPr lang="ar-SA" sz="1400">
                          <a:effectLst/>
                        </a:rPr>
                        <a:t>4</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buNone/>
                      </a:pPr>
                      <a:r>
                        <a:rPr lang="ar-SA" sz="1400">
                          <a:effectLst/>
                        </a:rPr>
                        <a:t>3</a:t>
                      </a:r>
                      <a:endParaRPr lang="en-US" sz="12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marL="0" marR="0" algn="ctr" rtl="1">
                        <a:buNone/>
                      </a:pPr>
                      <a:r>
                        <a:rPr lang="ar-SA" sz="1400" dirty="0">
                          <a:effectLst/>
                        </a:rPr>
                        <a:t>100</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563914365"/>
                  </a:ext>
                </a:extLst>
              </a:tr>
            </a:tbl>
          </a:graphicData>
        </a:graphic>
      </p:graphicFrame>
      <p:sp>
        <p:nvSpPr>
          <p:cNvPr id="5" name="Rectangle 1">
            <a:extLst>
              <a:ext uri="{FF2B5EF4-FFF2-40B4-BE49-F238E27FC236}">
                <a16:creationId xmlns:a16="http://schemas.microsoft.com/office/drawing/2014/main" id="{E2D00372-FAC7-48DA-FC04-6A4B669C4441}"/>
              </a:ext>
            </a:extLst>
          </p:cNvPr>
          <p:cNvSpPr>
            <a:spLocks noChangeArrowheads="1"/>
          </p:cNvSpPr>
          <p:nvPr/>
        </p:nvSpPr>
        <p:spPr bwMode="auto">
          <a:xfrm>
            <a:off x="130630" y="-94564"/>
            <a:ext cx="11412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b="1" i="0" u="none" strike="noStrike" cap="none" normalizeH="0" baseline="0" dirty="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جدول رقم (</a:t>
            </a:r>
            <a:r>
              <a:rPr kumimoji="0" lang="en-US" altLang="en-US" b="1" i="0" u="none" strike="noStrike" cap="none" normalizeH="0" baseline="0" dirty="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5</a:t>
            </a:r>
            <a:r>
              <a:rPr kumimoji="0" lang="ar-SA" altLang="en-US" b="1" i="0" u="none" strike="noStrike" cap="none" normalizeH="0" baseline="0" dirty="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الحاجة من التخصصات العملية للفترة 2022-2026 ب</a:t>
            </a:r>
            <a:r>
              <a:rPr kumimoji="0" lang="ar-SA" altLang="en-US" b="1" i="0" u="none" strike="noStrike" cap="none" normalizeH="0" baseline="0" dirty="0" bmk="">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الاستناد الى مسح سوق العمل في العراق لسنة 2021 ,مديرية إحصاءات السكان والقوى العاملة لسنة 2021</a:t>
            </a:r>
            <a:endParaRPr kumimoji="0" lang="ar-SA"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04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E0CF3A9-AC29-B5D7-897C-7273CEF439E5}"/>
              </a:ext>
            </a:extLst>
          </p:cNvPr>
          <p:cNvSpPr>
            <a:spLocks noGrp="1"/>
          </p:cNvSpPr>
          <p:nvPr>
            <p:ph idx="1"/>
          </p:nvPr>
        </p:nvSpPr>
        <p:spPr>
          <a:xfrm>
            <a:off x="838199" y="75417"/>
            <a:ext cx="11067067" cy="6782578"/>
          </a:xfrm>
        </p:spPr>
        <p:txBody>
          <a:bodyPr/>
          <a:lstStyle/>
          <a:p>
            <a:pPr algn="ctr"/>
            <a:r>
              <a:rPr lang="ar-SA" sz="1800" b="1" dirty="0">
                <a:effectLst/>
                <a:latin typeface="Calibri" panose="020F0502020204030204" pitchFamily="34" charset="0"/>
                <a:ea typeface="Times New Roman" panose="02020603050405020304" pitchFamily="18" charset="0"/>
                <a:cs typeface="Simplified Arabic" panose="02020603050405020304" pitchFamily="18" charset="-78"/>
              </a:rPr>
              <a:t>الاحتياجات المستقبلية من المعرفة والمهارات التقنية للفترة (2022 – 2026)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graphicFrame>
        <p:nvGraphicFramePr>
          <p:cNvPr id="4" name="Chart 1">
            <a:extLst>
              <a:ext uri="{FF2B5EF4-FFF2-40B4-BE49-F238E27FC236}">
                <a16:creationId xmlns:a16="http://schemas.microsoft.com/office/drawing/2014/main" id="{E6F3F793-ADBD-956A-C7C2-8173DEA513F7}"/>
              </a:ext>
            </a:extLst>
          </p:cNvPr>
          <p:cNvGraphicFramePr/>
          <p:nvPr>
            <p:extLst>
              <p:ext uri="{D42A27DB-BD31-4B8C-83A1-F6EECF244321}">
                <p14:modId xmlns:p14="http://schemas.microsoft.com/office/powerpoint/2010/main" val="3462237547"/>
              </p:ext>
            </p:extLst>
          </p:nvPr>
        </p:nvGraphicFramePr>
        <p:xfrm>
          <a:off x="701511" y="838984"/>
          <a:ext cx="11067068" cy="51588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C2B8C805-E5AB-B8BF-EC07-664118C0A51B}"/>
              </a:ext>
            </a:extLst>
          </p:cNvPr>
          <p:cNvSpPr txBox="1">
            <a:spLocks noChangeArrowheads="1"/>
          </p:cNvSpPr>
          <p:nvPr/>
        </p:nvSpPr>
        <p:spPr bwMode="auto">
          <a:xfrm>
            <a:off x="7419599" y="5024446"/>
            <a:ext cx="1265237" cy="73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IQ"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المهارات التشغيلية  </a:t>
            </a:r>
            <a:endParaRPr kumimoji="0" lang="ar-IQ"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32350463-3999-77CC-9D8B-B33666563ED8}"/>
              </a:ext>
            </a:extLst>
          </p:cNvPr>
          <p:cNvSpPr txBox="1">
            <a:spLocks noChangeArrowheads="1"/>
          </p:cNvSpPr>
          <p:nvPr/>
        </p:nvSpPr>
        <p:spPr bwMode="auto">
          <a:xfrm>
            <a:off x="3138176" y="4919654"/>
            <a:ext cx="1044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المعرفــــة</a:t>
            </a:r>
            <a:endParaRPr kumimoji="0" lang="ar-IQ"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1BCABAE-DFFB-9789-9105-B2CB45F1069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EC296CE7-A49C-07DD-8B84-2F34DCA8800E}"/>
              </a:ext>
            </a:extLst>
          </p:cNvPr>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7906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C5BD2C5-08CC-086B-A866-4E924E1491B7}"/>
              </a:ext>
            </a:extLst>
          </p:cNvPr>
          <p:cNvSpPr>
            <a:spLocks noGrp="1"/>
          </p:cNvSpPr>
          <p:nvPr>
            <p:ph idx="1"/>
          </p:nvPr>
        </p:nvSpPr>
        <p:spPr>
          <a:xfrm>
            <a:off x="838200" y="584462"/>
            <a:ext cx="10515600" cy="5592501"/>
          </a:xfrm>
        </p:spPr>
        <p:txBody>
          <a:bodyPr>
            <a:normAutofit/>
          </a:bodyPr>
          <a:lstStyle/>
          <a:p>
            <a:pPr marL="342900" marR="342900" lvl="0" indent="-342900" algn="just" rtl="1">
              <a:lnSpc>
                <a:spcPct val="115000"/>
              </a:lnSpc>
              <a:spcAft>
                <a:spcPts val="800"/>
              </a:spcAft>
              <a:buFont typeface="+mj-lt"/>
              <a:buAutoNum type="arabicPeriod"/>
            </a:pPr>
            <a:r>
              <a:rPr lang="ar-KW" sz="1800" b="1" i="1"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اسباب الاستعانة بالعمالة الوافدة في العراق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buNone/>
            </a:pPr>
            <a:r>
              <a:rPr lang="ar-SA" sz="2000" b="1"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ان البلاد تواجه ظاهرتين متقاطعتين هما ارتفاع اعداد البطالة واستقدام الايدي العاملة الاجنبية، تتمثل أسباب الاستعانة بالعمالة الأجنبية  بما يأتي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buNone/>
            </a:pPr>
            <a:r>
              <a:rPr lang="ar-SA" sz="2000" b="1"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1-  تدني مستوى مهارات العامل المحلي مقارنة بالعمالة الاجنبية التي تفوقت على العمالة المحلية بكفاءتها وقلة اجورها وازدياد ساعات العمل مقارنة بالعامل المحلي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buNone/>
            </a:pPr>
            <a:r>
              <a:rPr lang="ar-SA" sz="2000" b="1"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2-الابتعاد عن المشكلات العشائرية والقبلية والتي من الممكن ان يتسبب بها العامل العراقي في حالة حصول أي خلاف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buNone/>
            </a:pPr>
            <a:r>
              <a:rPr lang="ar-SA" sz="2000" b="1"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3- الطابع المجتمعي العراقي الذي يفرض رفض وتعالي وعزوف العامل المحلي عن القيام ببعض الاعمال التي </a:t>
            </a:r>
            <a:r>
              <a:rPr lang="ar-SA" sz="2000" b="1" dirty="0" err="1">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لاتحظى</a:t>
            </a:r>
            <a:r>
              <a:rPr lang="ar-SA" sz="2000" b="1"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 بالقبول المجتمعي تجنبا للنظرة السلبية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buNone/>
            </a:pPr>
            <a:r>
              <a:rPr lang="ar-SA" sz="2000" b="1"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الا ان عدم التطابق بين القوى العاملة المحلية ومتطلبات سوق العمل ساهم بفرض عشوائية كبيرة في التعامل مع قضية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r>
              <a:rPr lang="ar-SA" sz="2000" b="1" dirty="0">
                <a:solidFill>
                  <a:srgbClr val="2C2F34"/>
                </a:solidFill>
                <a:effectLst/>
                <a:ea typeface="Times New Roman" panose="02020603050405020304" pitchFamily="18" charset="0"/>
                <a:cs typeface="Simplified Arabic" panose="02020603050405020304" pitchFamily="18" charset="-78"/>
              </a:rPr>
              <a:t>استقدم العراق في الآونة الأخيرة الكثير من الجنسيات للعمل في القطاع الخاص ويوضح الشكل الاتي الجنسيات الأجنبية التي تشغل الحيز الأكبر في سوق العمل العراقي</a:t>
            </a:r>
            <a:r>
              <a:rPr lang="en-US" sz="2000" b="1" dirty="0">
                <a:effectLst/>
              </a:rPr>
              <a:t> </a:t>
            </a:r>
            <a:r>
              <a:rPr lang="en-US" sz="2000" b="1" dirty="0">
                <a:effectLst/>
                <a:latin typeface="Simplified Arabic" panose="02020603050405020304" pitchFamily="18" charset="-78"/>
                <a:ea typeface="Times New Roman" panose="02020603050405020304" pitchFamily="18" charset="0"/>
                <a:cs typeface="Arial" panose="020B0604020202020204" pitchFamily="34" charset="0"/>
              </a:rPr>
              <a:t>( </a:t>
            </a:r>
            <a:endParaRPr lang="en-US" sz="2000" b="1" dirty="0"/>
          </a:p>
        </p:txBody>
      </p:sp>
    </p:spTree>
    <p:extLst>
      <p:ext uri="{BB962C8B-B14F-4D97-AF65-F5344CB8AC3E}">
        <p14:creationId xmlns:p14="http://schemas.microsoft.com/office/powerpoint/2010/main" val="255862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12F961C0-3B12-AA42-E6B6-4C9ED2BEC6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11277" y="766916"/>
            <a:ext cx="11257936" cy="5997678"/>
          </a:xfrm>
          <a:prstGeom prst="rect">
            <a:avLst/>
          </a:prstGeom>
          <a:noFill/>
          <a:ln>
            <a:noFill/>
          </a:ln>
        </p:spPr>
      </p:pic>
    </p:spTree>
    <p:extLst>
      <p:ext uri="{BB962C8B-B14F-4D97-AF65-F5344CB8AC3E}">
        <p14:creationId xmlns:p14="http://schemas.microsoft.com/office/powerpoint/2010/main" val="2618183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8131A93-87FD-7458-D706-86C804F4FDBE}"/>
              </a:ext>
            </a:extLst>
          </p:cNvPr>
          <p:cNvSpPr>
            <a:spLocks noGrp="1"/>
          </p:cNvSpPr>
          <p:nvPr>
            <p:ph idx="1"/>
          </p:nvPr>
        </p:nvSpPr>
        <p:spPr>
          <a:xfrm>
            <a:off x="1093838" y="-1"/>
            <a:ext cx="10515600" cy="6754761"/>
          </a:xfrm>
        </p:spPr>
        <p:txBody>
          <a:bodyPr>
            <a:normAutofit/>
          </a:bodyPr>
          <a:lstStyle/>
          <a:p>
            <a:pPr marL="0" marR="342900" lvl="0" indent="0" algn="just" rtl="1">
              <a:buNone/>
            </a:pPr>
            <a:r>
              <a:rPr lang="ar-IQ" sz="2000" b="1" i="1" u="sng" dirty="0">
                <a:effectLst/>
                <a:latin typeface="Calibri" panose="020F0502020204030204" pitchFamily="34" charset="0"/>
                <a:ea typeface="Times New Roman" panose="02020603050405020304" pitchFamily="18" charset="0"/>
                <a:cs typeface="Simplified Arabic" panose="02020603050405020304" pitchFamily="18" charset="-78"/>
              </a:rPr>
              <a:t>برنامج حماية سوق العمل</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a:t>
            </a:r>
          </a:p>
          <a:p>
            <a:pPr marL="0" marR="342900" lvl="0" indent="0" algn="just" rtl="1">
              <a:buNone/>
            </a:pP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algn="r">
              <a:buNone/>
            </a:pPr>
            <a:r>
              <a:rPr lang="ar-IQ" sz="2000" dirty="0">
                <a:effectLst/>
                <a:ea typeface="Times New Roman" panose="02020603050405020304" pitchFamily="18" charset="0"/>
                <a:cs typeface="Simplified Arabic" panose="02020603050405020304" pitchFamily="18" charset="-78"/>
              </a:rPr>
              <a:t>يمثل برنامج حماية سوق العمل فرصة لتقييم تأثير العمالة الأجنبية على العمالة المحلية ويعد فرصة لتوظيف المهارات المتطلبات والإجراءات وفق القوانين الخاصة بالهجرة , الهدف منها التأكد من ان توظيف العمالة الأجنبية لن يؤثر سلبا على فرص العمل </a:t>
            </a:r>
            <a:r>
              <a:rPr lang="ar-IQ" sz="2000" dirty="0" err="1">
                <a:effectLst/>
                <a:ea typeface="Times New Roman" panose="02020603050405020304" pitchFamily="18" charset="0"/>
                <a:cs typeface="Simplified Arabic" panose="02020603050405020304" pitchFamily="18" charset="-78"/>
              </a:rPr>
              <a:t>المتاحه</a:t>
            </a:r>
            <a:r>
              <a:rPr lang="ar-IQ" sz="2000" dirty="0">
                <a:effectLst/>
                <a:ea typeface="Times New Roman" panose="02020603050405020304" pitchFamily="18" charset="0"/>
                <a:cs typeface="Simplified Arabic" panose="02020603050405020304" pitchFamily="18" charset="-78"/>
              </a:rPr>
              <a:t> للمواطنين العراقيين ,اذ يتم تزويد ارباب العمل في العراق باستمارات خاصة تقدم وصف وظيفي للعمالة المطلوبة ويتم الإعلان عن الشواغر الوظيفية لمدة </a:t>
            </a:r>
            <a:r>
              <a:rPr lang="ar-IQ" sz="2000" dirty="0" err="1">
                <a:effectLst/>
                <a:ea typeface="Times New Roman" panose="02020603050405020304" pitchFamily="18" charset="0"/>
                <a:cs typeface="Simplified Arabic" panose="02020603050405020304" pitchFamily="18" charset="-78"/>
              </a:rPr>
              <a:t>لاتقل</a:t>
            </a:r>
            <a:r>
              <a:rPr lang="ar-IQ" sz="2000" dirty="0">
                <a:effectLst/>
                <a:ea typeface="Times New Roman" panose="02020603050405020304" pitchFamily="18" charset="0"/>
                <a:cs typeface="Simplified Arabic" panose="02020603050405020304" pitchFamily="18" charset="-78"/>
              </a:rPr>
              <a:t> عن (4اسابيع ) وبعد اجراء المقابلات مع المرشحين من العمالة المحلية وفي حالة عدم تطابق يذهب باتجاه توظيف العمالة الأجنبية وعلى الشركة او ارباب العمل الحصول على تصريح عمل قبل البدء بالعمل ,ومن ثم التأكد من صلاحية العمالة الأجنبية وقت تقديم طلب التصريح وتحديد فترة صلاحية طلب التصريح ,الهدف من اعتماد هذه الوثيقة هو إيجاد ضمانا حاسم للحكومة العراقية ان أصحاب العمل بذلوا جهود لتوظيف العمالة الوطنية وان توظيف العامل الأجنبي سيحقق إضافة إيجابية لسوق العمل.</a:t>
            </a:r>
          </a:p>
          <a:p>
            <a:pPr marL="114300" marR="0" algn="r" rtl="1">
              <a:buNone/>
            </a:pPr>
            <a:r>
              <a:rPr lang="ar-IQ" sz="1800" b="1" i="1" u="sng" dirty="0">
                <a:effectLst/>
                <a:latin typeface="Calibri" panose="020F0502020204030204" pitchFamily="34" charset="0"/>
                <a:ea typeface="Times New Roman" panose="02020603050405020304" pitchFamily="18" charset="0"/>
                <a:cs typeface="Simplified Arabic" panose="02020603050405020304" pitchFamily="18" charset="-78"/>
              </a:rPr>
              <a:t>على صعيد اجتماعي  /</a:t>
            </a:r>
            <a:r>
              <a:rPr lang="ar-IQ" sz="1800" u="sng" dirty="0">
                <a:effectLst/>
                <a:ea typeface="Times New Roman" panose="02020603050405020304" pitchFamily="18" charset="0"/>
                <a:cs typeface="Simplified Arabic" panose="02020603050405020304" pitchFamily="18" charset="-78"/>
              </a:rPr>
              <a:t>-</a:t>
            </a:r>
            <a:r>
              <a:rPr lang="ar-IQ" sz="1800" b="1" u="sng" dirty="0">
                <a:effectLst/>
                <a:ea typeface="Times New Roman" panose="02020603050405020304" pitchFamily="18" charset="0"/>
                <a:cs typeface="Simplified Arabic" panose="02020603050405020304" pitchFamily="18" charset="-78"/>
              </a:rPr>
              <a:t> </a:t>
            </a:r>
            <a:r>
              <a:rPr lang="ar-KW" sz="1800" b="1" u="sng" dirty="0">
                <a:effectLst/>
                <a:ea typeface="Times New Roman" panose="02020603050405020304" pitchFamily="18" charset="0"/>
                <a:cs typeface="Simplified Arabic" panose="02020603050405020304" pitchFamily="18" charset="-78"/>
              </a:rPr>
              <a:t>برامج الاندماج المجتمعي</a:t>
            </a:r>
            <a:r>
              <a:rPr lang="ar-KW" sz="1800" b="1" dirty="0">
                <a:effectLst/>
                <a:ea typeface="Times New Roman" panose="02020603050405020304" pitchFamily="18" charset="0"/>
                <a:cs typeface="Simplified Arabic" panose="02020603050405020304" pitchFamily="18" charset="-78"/>
              </a:rPr>
              <a:t> </a:t>
            </a:r>
            <a:r>
              <a:rPr lang="ar-KW" sz="1800" dirty="0">
                <a:effectLst/>
                <a:ea typeface="Times New Roman" panose="02020603050405020304" pitchFamily="18" charset="0"/>
                <a:cs typeface="Simplified Arabic" panose="02020603050405020304" pitchFamily="18" charset="-78"/>
              </a:rPr>
              <a:t>:-</a:t>
            </a:r>
            <a:r>
              <a:rPr lang="ar-KW" sz="2000" dirty="0">
                <a:effectLst/>
                <a:ea typeface="Times New Roman" panose="02020603050405020304" pitchFamily="18" charset="0"/>
                <a:cs typeface="Simplified Arabic" panose="02020603050405020304" pitchFamily="18" charset="-78"/>
              </a:rPr>
              <a:t>يمكن ان يساعد تنفيذ برامج الاندماج التعامل مع المهاجرين على ضرورة التكييف مع بيئاتهم الجديدة بحيث تركز البرامج على التدريب اللغوي والتوجه الثقافي والوصول الى الخدمات الاجتماعية والتي يمكن ان تسهل التحولات الأكثر سلاسة بنبذ التناقض السكاني والتوترات وتعزز التماسك الاجتماعي.()يؤدي اشراك المجتمعات المحلية في عملية الهجرة الى تعزيز القبول وتقليل التوترات يجب ان تشجع السياسات مشاركة المجتمع في الترحيب بالمهاجرين ودمجهم في المجتمع الامر الذي يمكن ان يعزز الانسجام المجتمعي </a:t>
            </a:r>
            <a:r>
              <a:rPr lang="ar-SA" sz="20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2000" dirty="0"/>
          </a:p>
        </p:txBody>
      </p:sp>
    </p:spTree>
    <p:extLst>
      <p:ext uri="{BB962C8B-B14F-4D97-AF65-F5344CB8AC3E}">
        <p14:creationId xmlns:p14="http://schemas.microsoft.com/office/powerpoint/2010/main" val="626319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71B4A43-D99C-AC3B-2CC9-40711A696BB6}"/>
              </a:ext>
            </a:extLst>
          </p:cNvPr>
          <p:cNvSpPr>
            <a:spLocks noGrp="1"/>
          </p:cNvSpPr>
          <p:nvPr>
            <p:ph idx="1"/>
          </p:nvPr>
        </p:nvSpPr>
        <p:spPr>
          <a:xfrm>
            <a:off x="838200" y="782425"/>
            <a:ext cx="10515600" cy="5394538"/>
          </a:xfrm>
        </p:spPr>
        <p:txBody>
          <a:bodyPr/>
          <a:lstStyle/>
          <a:p>
            <a:pPr marL="514350" marR="0" indent="-90170" algn="r" rtl="1">
              <a:lnSpc>
                <a:spcPct val="115000"/>
              </a:lnSpc>
              <a:spcAft>
                <a:spcPts val="800"/>
              </a:spcAft>
              <a:buNone/>
            </a:pPr>
            <a:r>
              <a:rPr lang="ar-KW" sz="2000" b="1" i="1" u="sng" dirty="0">
                <a:effectLst/>
                <a:latin typeface="Calibri" panose="020F0502020204030204" pitchFamily="34" charset="0"/>
                <a:ea typeface="Times New Roman" panose="02020603050405020304" pitchFamily="18" charset="0"/>
                <a:cs typeface="Simplified Arabic" panose="02020603050405020304" pitchFamily="18" charset="-78"/>
              </a:rPr>
              <a:t>على صعيد قانوني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171450" marR="0" indent="-90170" algn="r" rtl="1">
              <a:lnSpc>
                <a:spcPct val="115000"/>
              </a:lnSpc>
              <a:spcAft>
                <a:spcPts val="800"/>
              </a:spcAft>
              <a:buNone/>
            </a:pPr>
            <a:r>
              <a:rPr lang="ar-KW" sz="2000" dirty="0">
                <a:effectLst/>
                <a:latin typeface="Calibri" panose="020F0502020204030204" pitchFamily="34" charset="0"/>
                <a:ea typeface="Times New Roman" panose="02020603050405020304" pitchFamily="18" charset="0"/>
                <a:cs typeface="Simplified Arabic" panose="02020603050405020304" pitchFamily="18" charset="-78"/>
              </a:rPr>
              <a:t>     لغرض تفعيل دور العمالة الأجنبية بدعم الاقتصاد الوطني ينبغي اعتماد تشريعات جديدة من بينها معالجة الثغرات القانونية في  قانون العمل رقم (37) لسنة (2015 ) الذي يفرض على صاحب العمل تشغيل عامل عراقي مقابل كل عامل اجنبي مع استحصال الرسوم والضرائب من العمالة الأجنبية في خطوة تهدف تقليص البطالة وتنشيط القطاع الخاص المحلي</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a:t>
            </a:r>
            <a:r>
              <a:rPr lang="ar-KW" sz="2000" dirty="0">
                <a:effectLst/>
                <a:latin typeface="Calibri" panose="020F0502020204030204" pitchFamily="34" charset="0"/>
                <a:ea typeface="Times New Roman" panose="02020603050405020304" pitchFamily="18" charset="0"/>
                <a:cs typeface="Simplified Arabic" panose="02020603050405020304" pitchFamily="18" charset="-78"/>
              </a:rPr>
              <a:t>  وفي اطار تشجيع الاستثمار الأجنبي فتفعيل قانون الاستثمار العراقي باستقطاب الشركات الاستثمارية لإدخال العمالة الأجنبية للبلاد بنسبة بين (40%_60% ) من العدد الكلي للعاملين في المشروع وتعد فرصة لاستفادة من مهارات وخبرات العمالة الوافدة ,يرفد ذلك انشاء مسارات واضحة للهجرة </a:t>
            </a:r>
            <a:r>
              <a:rPr lang="ar-KW" sz="2000" dirty="0" err="1">
                <a:effectLst/>
                <a:latin typeface="Calibri" panose="020F0502020204030204" pitchFamily="34" charset="0"/>
                <a:ea typeface="Times New Roman" panose="02020603050405020304" pitchFamily="18" charset="0"/>
                <a:cs typeface="Simplified Arabic" panose="02020603050405020304" pitchFamily="18" charset="-78"/>
              </a:rPr>
              <a:t>للهجرة</a:t>
            </a:r>
            <a:r>
              <a:rPr lang="ar-KW" sz="2000" dirty="0">
                <a:effectLst/>
                <a:latin typeface="Calibri" panose="020F0502020204030204" pitchFamily="34" charset="0"/>
                <a:ea typeface="Times New Roman" panose="02020603050405020304" pitchFamily="18" charset="0"/>
                <a:cs typeface="Simplified Arabic" panose="02020603050405020304" pitchFamily="18" charset="-78"/>
              </a:rPr>
              <a:t> القانونية أي بعبارة أخرى تفعيل الهجرة الامنة</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KW" sz="2000" dirty="0">
                <a:effectLst/>
                <a:latin typeface="Calibri" panose="020F0502020204030204" pitchFamily="34" charset="0"/>
                <a:ea typeface="Times New Roman" panose="02020603050405020304" pitchFamily="18" charset="0"/>
                <a:cs typeface="Simplified Arabic" panose="02020603050405020304" pitchFamily="18" charset="-78"/>
              </a:rPr>
              <a:t>بحاجة الى تعديلات تشريعية في قوانين</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indent="0" algn="r">
              <a:buNone/>
            </a:pPr>
            <a:r>
              <a:rPr lang="ar-KW" sz="2000" dirty="0">
                <a:latin typeface="Calibri" panose="020F0502020204030204" pitchFamily="34" charset="0"/>
                <a:cs typeface="Simplified Arabic" panose="02020603050405020304" pitchFamily="18" charset="-78"/>
              </a:rPr>
              <a:t>تعديل الثغرات القانونية ولاسيما </a:t>
            </a:r>
            <a:r>
              <a:rPr lang="ar-IQ" sz="2000" dirty="0">
                <a:latin typeface="Calibri" panose="020F0502020204030204" pitchFamily="34" charset="0"/>
                <a:cs typeface="Simplified Arabic" panose="02020603050405020304" pitchFamily="18" charset="-78"/>
              </a:rPr>
              <a:t>قانون يحدد الاقامات وتأشيرات الدخول للعمالة الأجنبية في إقليم كردستان  وتهريبهم فيما بعد لسوق العمل والقيام بمداهمات سرية لمحال إقامة العمالة الأجنبية خصوصا اغلب العمالة هم مصنفين خارج الضوابط , </a:t>
            </a:r>
            <a:r>
              <a:rPr lang="ar-SA" sz="2000" dirty="0">
                <a:latin typeface="Calibri" panose="020F0502020204030204" pitchFamily="34" charset="0"/>
                <a:cs typeface="Simplified Arabic" panose="02020603050405020304" pitchFamily="18" charset="-78"/>
              </a:rPr>
              <a:t>وإن يجري استقدام العمالة الاجنبية من قبل مكاتب مجازة رسميا لكي يسهل تنظيم ومراقبة والاشراف على عمل العاملين الاجانب في العراق سواء من النواحي الامنية او القانونية او الإنسانية ,</a:t>
            </a:r>
            <a:r>
              <a:rPr lang="ar-IQ" sz="2000" dirty="0">
                <a:latin typeface="Calibri" panose="020F0502020204030204" pitchFamily="34" charset="0"/>
                <a:cs typeface="Simplified Arabic" panose="02020603050405020304" pitchFamily="18" charset="-78"/>
              </a:rPr>
              <a:t>العمل على اغلاق المكاتب الخاصة باستقدام العمالة الأجنبية ولا سيما (غير القانونية ) وردع المخالفين .</a:t>
            </a:r>
            <a:endParaRPr lang="en-US" sz="2000" dirty="0">
              <a:latin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74436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470791A-54DC-1AE2-B531-695426EFDE8E}"/>
              </a:ext>
            </a:extLst>
          </p:cNvPr>
          <p:cNvSpPr>
            <a:spLocks noGrp="1"/>
          </p:cNvSpPr>
          <p:nvPr>
            <p:ph idx="1"/>
          </p:nvPr>
        </p:nvSpPr>
        <p:spPr>
          <a:xfrm>
            <a:off x="838200" y="405353"/>
            <a:ext cx="10515600" cy="5771610"/>
          </a:xfrm>
        </p:spPr>
        <p:txBody>
          <a:bodyPr/>
          <a:lstStyle/>
          <a:p>
            <a:pPr marL="514350" marR="0" indent="-90170" algn="r" rtl="1">
              <a:lnSpc>
                <a:spcPct val="115000"/>
              </a:lnSpc>
              <a:spcAft>
                <a:spcPts val="800"/>
              </a:spcAft>
              <a:buNone/>
            </a:pPr>
            <a:r>
              <a:rPr lang="ar-KW" sz="1800" b="1" i="1" u="sng" dirty="0">
                <a:effectLst/>
                <a:latin typeface="Calibri" panose="020F0502020204030204" pitchFamily="34" charset="0"/>
                <a:ea typeface="Times New Roman" panose="02020603050405020304" pitchFamily="18" charset="0"/>
                <a:cs typeface="Simplified Arabic" panose="02020603050405020304" pitchFamily="18" charset="-78"/>
              </a:rPr>
              <a:t>على صعيد تقني(اعتماد التحولات الرقمية ) :- </a:t>
            </a:r>
            <a:r>
              <a:rPr lang="ar-KW" sz="18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KW" sz="2000" dirty="0">
                <a:effectLst/>
                <a:latin typeface="Calibri" panose="020F0502020204030204" pitchFamily="34" charset="0"/>
                <a:ea typeface="Times New Roman" panose="02020603050405020304" pitchFamily="18" charset="0"/>
                <a:cs typeface="Simplified Arabic" panose="02020603050405020304" pitchFamily="18" charset="-78"/>
              </a:rPr>
              <a:t>لغرض تنظيم شؤون العمالة الأجنبية ينبغي تفعيل نظام إدارة الكتروني يعمل وفق اطر ارشادية وقانونية ضمن المعايير والممارسات الدولية لتوفير حماية العمالة الأجنبية واستخدام خاصية الدعم الالكتروني ل</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انشاء قاعدة بيانات مركزية للعمال الوافدين تطبيق نظام تتبع الكتروني لمراقبة دخول وخروج العمال الوافدين .</a:t>
            </a:r>
          </a:p>
          <a:p>
            <a:pPr marL="514350" marR="0" indent="-90170" algn="r" rtl="1">
              <a:lnSpc>
                <a:spcPct val="115000"/>
              </a:lnSpc>
              <a:spcAft>
                <a:spcPts val="800"/>
              </a:spcAft>
              <a:buNone/>
            </a:pP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buNone/>
            </a:pPr>
            <a:r>
              <a:rPr lang="ar-IQ" sz="2000" b="1" i="1" u="sng" dirty="0">
                <a:effectLst/>
                <a:ea typeface="Times New Roman" panose="02020603050405020304" pitchFamily="18" charset="0"/>
                <a:cs typeface="Simplified Arabic" panose="02020603050405020304" pitchFamily="18" charset="-78"/>
              </a:rPr>
              <a:t>تفعيل نظام مراقبة الحدود </a:t>
            </a:r>
            <a:r>
              <a:rPr lang="ar-IQ" sz="2000" b="1" i="1" u="sng" dirty="0" err="1">
                <a:effectLst/>
                <a:ea typeface="Times New Roman" panose="02020603050405020304" pitchFamily="18" charset="0"/>
                <a:cs typeface="Simplified Arabic" panose="02020603050405020304" pitchFamily="18" charset="-78"/>
              </a:rPr>
              <a:t>البيومترية</a:t>
            </a:r>
            <a:r>
              <a:rPr lang="ar-IQ" sz="2000" b="1" i="1" u="sng" dirty="0">
                <a:effectLst/>
                <a:ea typeface="Times New Roman" panose="02020603050405020304" pitchFamily="18" charset="0"/>
                <a:cs typeface="Simplified Arabic" panose="02020603050405020304" pitchFamily="18" charset="-78"/>
              </a:rPr>
              <a:t> :- </a:t>
            </a:r>
            <a:r>
              <a:rPr lang="ar-IQ" sz="2000" dirty="0">
                <a:effectLst/>
                <a:ea typeface="Times New Roman" panose="02020603050405020304" pitchFamily="18" charset="0"/>
                <a:cs typeface="Simplified Arabic" panose="02020603050405020304" pitchFamily="18" charset="-78"/>
              </a:rPr>
              <a:t>يهدف نظام مراقبة  الحدود بالاعتماد على القدرات </a:t>
            </a:r>
            <a:r>
              <a:rPr lang="ar-IQ" sz="2000" dirty="0" err="1">
                <a:effectLst/>
                <a:ea typeface="Times New Roman" panose="02020603050405020304" pitchFamily="18" charset="0"/>
                <a:cs typeface="Simplified Arabic" panose="02020603050405020304" pitchFamily="18" charset="-78"/>
              </a:rPr>
              <a:t>البيومترية</a:t>
            </a:r>
            <a:r>
              <a:rPr lang="ar-IQ" sz="2000" dirty="0">
                <a:effectLst/>
                <a:ea typeface="Times New Roman" panose="02020603050405020304" pitchFamily="18" charset="0"/>
                <a:cs typeface="Simplified Arabic" panose="02020603050405020304" pitchFamily="18" charset="-78"/>
              </a:rPr>
              <a:t> المتقدمة يمكن السلطات من الاحتفاظ بمستودع يضم اكثر من (300) مليون هوية ويستخدم القياسات الحوية مثل (التعرف على الوجه ومسح بصمات الأصابع ومسح قزحيه العين ) للتحقق من هوية المسافرين عند نقاط التفتيش الحدودية هدف هذه الأنظمة تحسين الامن وتبسيط إجراءات الهجرة من خلال التحقق السريع والدقيق من هوية المسافرين </a:t>
            </a:r>
            <a:r>
              <a:rPr lang="ar-SA" sz="2000" dirty="0">
                <a:effectLst/>
                <a:latin typeface="Simplified Arabic" panose="02020603050405020304" pitchFamily="18" charset="-78"/>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169796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2E4D400-DC93-2F38-5B00-48A5D3DE94E7}"/>
              </a:ext>
            </a:extLst>
          </p:cNvPr>
          <p:cNvSpPr>
            <a:spLocks noGrp="1"/>
          </p:cNvSpPr>
          <p:nvPr>
            <p:ph idx="1"/>
          </p:nvPr>
        </p:nvSpPr>
        <p:spPr>
          <a:xfrm>
            <a:off x="838200" y="131975"/>
            <a:ext cx="10515600" cy="6044988"/>
          </a:xfrm>
        </p:spPr>
        <p:txBody>
          <a:bodyPr>
            <a:normAutofit/>
          </a:bodyPr>
          <a:lstStyle/>
          <a:p>
            <a:pPr marL="514350" marR="0" indent="-90170" algn="just" rtl="1">
              <a:lnSpc>
                <a:spcPct val="115000"/>
              </a:lnSpc>
              <a:spcAft>
                <a:spcPts val="800"/>
              </a:spcAft>
              <a:buNone/>
            </a:pPr>
            <a:r>
              <a:rPr lang="ar-KW" sz="2000" b="1" i="1" u="sng" dirty="0">
                <a:effectLst/>
                <a:latin typeface="Calibri" panose="020F0502020204030204" pitchFamily="34" charset="0"/>
                <a:ea typeface="Times New Roman" panose="02020603050405020304" pitchFamily="18" charset="0"/>
                <a:cs typeface="Simplified Arabic" panose="02020603050405020304" pitchFamily="18" charset="-78"/>
              </a:rPr>
              <a:t>تحديات حوكمة الهجرة والعمالة الأجنبية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indent="-90170" algn="just" rtl="1">
              <a:lnSpc>
                <a:spcPct val="115000"/>
              </a:lnSpc>
              <a:spcAft>
                <a:spcPts val="800"/>
              </a:spcAft>
              <a:buNone/>
            </a:pPr>
            <a:r>
              <a:rPr lang="ar-KW" sz="2000" dirty="0">
                <a:effectLst/>
                <a:latin typeface="Calibri" panose="020F0502020204030204" pitchFamily="34" charset="0"/>
                <a:ea typeface="Times New Roman" panose="02020603050405020304" pitchFamily="18" charset="0"/>
                <a:cs typeface="Simplified Arabic" panose="02020603050405020304" pitchFamily="18" charset="-78"/>
              </a:rPr>
              <a:t>مع استخدام النهج الواقعي لإدارة ملف الهجرة الذي يشهد تدفق لهجرة العمالة الوافدة تبرز التحديات على صعيد اجتماعي وامني وقانوني واقتصادي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algn="r" rtl="1">
              <a:lnSpc>
                <a:spcPct val="115000"/>
              </a:lnSpc>
              <a:spcAft>
                <a:spcPts val="800"/>
              </a:spcAft>
              <a:buNone/>
            </a:pPr>
            <a:r>
              <a:rPr lang="ar-KW" sz="2000" b="1" i="1" u="sng" dirty="0">
                <a:effectLst/>
                <a:latin typeface="Calibri" panose="020F0502020204030204" pitchFamily="34" charset="0"/>
                <a:ea typeface="Times New Roman" panose="02020603050405020304" pitchFamily="18" charset="0"/>
                <a:cs typeface="Simplified Arabic" panose="02020603050405020304" pitchFamily="18" charset="-78"/>
              </a:rPr>
              <a:t>1 - تحدي اجتماعي :-</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أدى توظيف العمالة الأجنبية الى فرض تحديات مجتمعية تتمثل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a:buNone/>
            </a:pPr>
            <a:r>
              <a:rPr lang="ar-IQ" sz="2000" dirty="0">
                <a:effectLst/>
                <a:ea typeface="Times New Roman" panose="02020603050405020304" pitchFamily="18" charset="0"/>
                <a:cs typeface="Simplified Arabic" panose="02020603050405020304" pitchFamily="18" charset="-78"/>
              </a:rPr>
              <a:t>   أ- إيجاد منظومة قيمية وسلوكية افرزت تنشئة اجتماعية غير متوازنة نتيجة نشر العمالة الأجنبية قيم وعادات الدولة الام تزامنا مع انخراطهم في أداء الاعمال المنزلية أصبحت وسيط مشارك بين الام والابناء نتيجة للغياب الطويل وعمل الام لساعات طويلة</a:t>
            </a:r>
          </a:p>
          <a:p>
            <a:pPr marL="342900" marR="571500" lvl="0" indent="-342900" algn="r" rtl="1">
              <a:lnSpc>
                <a:spcPct val="115000"/>
              </a:lnSpc>
              <a:spcAft>
                <a:spcPts val="800"/>
              </a:spcAft>
              <a:buFont typeface="+mj-cs"/>
              <a:buAutoNum type="arabic1Minus" startAt="2"/>
              <a:tabLst>
                <a:tab pos="457200" algn="r"/>
              </a:tabLst>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منافسة العراقيين في حيازة الموارد المادية بصورة تساهم في الضغط على البنى التحتية والخدمات المجتمعية وهو أساسا يعاني من ضعف شديد وتدني واضح بمستوى الأداء أدت موجات الهجرة الى مضاعفة الضغط على هذا الجانب وخصوصا في الخدمات الصحية والتعليمية وقطاع الكهرباء والماء والسكن .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r>
              <a:rPr lang="ar-IQ" sz="2000" dirty="0">
                <a:effectLst/>
                <a:ea typeface="Times New Roman" panose="02020603050405020304" pitchFamily="18" charset="0"/>
                <a:cs typeface="Simplified Arabic" panose="02020603050405020304" pitchFamily="18" charset="-78"/>
              </a:rPr>
              <a:t>حاجز اللغة والاندماج المجتمعي الذي يعاني العامل المهاجر من صعوبة تجاوزه وكتيرا ما يحول بين حصول العامل الأجنبي على حقوقه وبين استيعاب ضوابط العمل </a:t>
            </a:r>
            <a:r>
              <a:rPr lang="ar-SA" sz="20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2000" dirty="0"/>
          </a:p>
        </p:txBody>
      </p:sp>
    </p:spTree>
    <p:extLst>
      <p:ext uri="{BB962C8B-B14F-4D97-AF65-F5344CB8AC3E}">
        <p14:creationId xmlns:p14="http://schemas.microsoft.com/office/powerpoint/2010/main" val="420328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2F599A1-AB95-B70A-A7EA-EC80DA1F8E84}"/>
              </a:ext>
            </a:extLst>
          </p:cNvPr>
          <p:cNvSpPr>
            <a:spLocks noGrp="1"/>
          </p:cNvSpPr>
          <p:nvPr>
            <p:ph idx="1"/>
          </p:nvPr>
        </p:nvSpPr>
        <p:spPr>
          <a:xfrm>
            <a:off x="838200" y="414779"/>
            <a:ext cx="10515600" cy="5762184"/>
          </a:xfrm>
        </p:spPr>
        <p:txBody>
          <a:bodyPr>
            <a:normAutofit lnSpcReduction="10000"/>
          </a:bodyPr>
          <a:lstStyle/>
          <a:p>
            <a:pPr algn="r"/>
            <a:r>
              <a:rPr lang="ar-IQ" sz="2000" b="1" dirty="0">
                <a:effectLst/>
                <a:ea typeface="Times New Roman" panose="02020603050405020304" pitchFamily="18" charset="0"/>
                <a:cs typeface="Simplified Arabic" panose="02020603050405020304" pitchFamily="18" charset="-78"/>
              </a:rPr>
              <a:t>نمو ثقافة التمييز والكراهية</a:t>
            </a:r>
            <a:r>
              <a:rPr lang="ar-IQ" sz="2000" dirty="0">
                <a:effectLst/>
                <a:ea typeface="Times New Roman" panose="02020603050405020304" pitchFamily="18" charset="0"/>
                <a:cs typeface="Simplified Arabic" panose="02020603050405020304" pitchFamily="18" charset="-78"/>
              </a:rPr>
              <a:t> :- </a:t>
            </a:r>
          </a:p>
          <a:p>
            <a:pPr algn="r"/>
            <a:r>
              <a:rPr lang="ar-IQ" sz="2000" dirty="0">
                <a:effectLst/>
                <a:ea typeface="Times New Roman" panose="02020603050405020304" pitchFamily="18" charset="0"/>
                <a:cs typeface="Simplified Arabic" panose="02020603050405020304" pitchFamily="18" charset="-78"/>
              </a:rPr>
              <a:t>كثيرا ما تثار مسألة تمييز الهوية القومية والحفاظ عليها بين افراد بلدان المقصد فنبرز ثقافة التمييز والكراهية تجاه </a:t>
            </a:r>
            <a:r>
              <a:rPr lang="ar-IQ" sz="2000" dirty="0" err="1">
                <a:effectLst/>
                <a:ea typeface="Times New Roman" panose="02020603050405020304" pitchFamily="18" charset="0"/>
                <a:cs typeface="Simplified Arabic" panose="02020603050405020304" pitchFamily="18" charset="-78"/>
              </a:rPr>
              <a:t>المهاجرين,يبرز</a:t>
            </a:r>
            <a:r>
              <a:rPr lang="ar-IQ" sz="2000" dirty="0">
                <a:effectLst/>
                <a:ea typeface="Times New Roman" panose="02020603050405020304" pitchFamily="18" charset="0"/>
                <a:cs typeface="Simplified Arabic" panose="02020603050405020304" pitchFamily="18" charset="-78"/>
              </a:rPr>
              <a:t> النسيج  المجتمعي المعقد في العراق ,قد يواجه العمال خلفيات عرقية ودينية معينة ومخاطر متزايدة في المناطق التي تهيمن عليها الطوائف المتنافسة وان عدم قدرة على الاندماج يجعل من العمال الأجانب أهدافا سهلة للعنف العرقي لا يوجد لدى العراق حتى الان سياسة او استراتيجية لمكافحة جرائم الكراهية او العنف او كره الأجانب او اضطهاد المهاجرين وتوجد بعض التشريعات التي تغطي جرائم الكراهية تجرم المادة (372) من قانون العقوبات العراقي (1969) من بين أمور أخرى مهاجمة معتقدات الجماعات المتدين</a:t>
            </a:r>
            <a:r>
              <a:rPr lang="en-US" sz="2000" dirty="0">
                <a:effectLst/>
              </a:rPr>
              <a:t> </a:t>
            </a:r>
            <a:r>
              <a:rPr lang="en-US" sz="2000" dirty="0">
                <a:solidFill>
                  <a:srgbClr val="3C4B64"/>
                </a:solidFill>
                <a:effectLst/>
                <a:latin typeface="Simplified Arabic" panose="02020603050405020304" pitchFamily="18" charset="-78"/>
                <a:ea typeface="Times New Roman" panose="02020603050405020304" pitchFamily="18" charset="0"/>
                <a:cs typeface="Arial" panose="020B0604020202020204" pitchFamily="34" charset="0"/>
              </a:rPr>
              <a:t> </a:t>
            </a:r>
            <a:endParaRPr lang="ar-IQ" sz="2000" dirty="0">
              <a:solidFill>
                <a:srgbClr val="3C4B64"/>
              </a:solidFill>
              <a:effectLst/>
              <a:latin typeface="Simplified Arabic" panose="02020603050405020304" pitchFamily="18" charset="-78"/>
              <a:ea typeface="Times New Roman" panose="02020603050405020304" pitchFamily="18" charset="0"/>
              <a:cs typeface="Arial" panose="020B0604020202020204" pitchFamily="34" charset="0"/>
            </a:endParaRPr>
          </a:p>
          <a:p>
            <a:pPr marL="514350" marR="0" algn="r" rtl="1">
              <a:lnSpc>
                <a:spcPct val="115000"/>
              </a:lnSpc>
              <a:buNone/>
            </a:pPr>
            <a:r>
              <a:rPr lang="ar-IQ" sz="2000" b="1" i="1" u="sng" dirty="0">
                <a:effectLst/>
                <a:latin typeface="Calibri" panose="020F0502020204030204" pitchFamily="34" charset="0"/>
                <a:ea typeface="Times New Roman" panose="02020603050405020304" pitchFamily="18" charset="0"/>
                <a:cs typeface="Simplified Arabic" panose="02020603050405020304" pitchFamily="18" charset="-78"/>
              </a:rPr>
              <a:t>تحدي امني :-</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ساهم الفراغ الأمني منذ عام (2003 ) لغاية عام (2014) باستقدام اعداد كبيرة من العمال الأجانب الى العراق دون موافقات أصولية من الجهات الرسمية العراقية وتبرز العديد من التحديات على المستوى الأمني والتي تتمثل  (التغييرات الديموغرافية ,توظيف العمالة لأغراض التجسس ,الامن الصحي ).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228600" lvl="0" indent="-342900" algn="r" rtl="1">
              <a:lnSpc>
                <a:spcPct val="115000"/>
              </a:lnSpc>
              <a:spcAft>
                <a:spcPts val="800"/>
              </a:spcAft>
              <a:buFont typeface="Arial" panose="020B0604020202020204" pitchFamily="34" charset="0"/>
              <a:buChar char="-"/>
            </a:pPr>
            <a:r>
              <a:rPr lang="ar-IQ" sz="2000" b="1" i="1" u="sng" dirty="0">
                <a:effectLst/>
                <a:latin typeface="Calibri" panose="020F0502020204030204" pitchFamily="34" charset="0"/>
                <a:ea typeface="Calibri" panose="020F0502020204030204" pitchFamily="34" charset="0"/>
                <a:cs typeface="Simplified Arabic" panose="02020603050405020304" pitchFamily="18" charset="-78"/>
              </a:rPr>
              <a:t>أ - التغييرات الديموغرافية</a:t>
            </a:r>
            <a:r>
              <a:rPr lang="ar-IQ" sz="2000" dirty="0">
                <a:effectLst/>
                <a:latin typeface="Calibri" panose="020F0502020204030204" pitchFamily="34" charset="0"/>
                <a:ea typeface="Calibri" panose="020F0502020204030204" pitchFamily="34" charset="0"/>
                <a:cs typeface="Simplified Arabic" panose="02020603050405020304" pitchFamily="18" charset="-78"/>
              </a:rPr>
              <a:t> :-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r>
              <a:rPr lang="ar-IQ" sz="2000" dirty="0">
                <a:effectLst/>
                <a:ea typeface="Times New Roman" panose="02020603050405020304" pitchFamily="18" charset="0"/>
                <a:cs typeface="Simplified Arabic" panose="02020603050405020304" pitchFamily="18" charset="-78"/>
              </a:rPr>
              <a:t>تغير التوازن الديموغرافي</a:t>
            </a:r>
            <a:r>
              <a:rPr lang="en-US" sz="2000" dirty="0">
                <a:effectLst/>
                <a:latin typeface="Simplified Arabic" panose="02020603050405020304" pitchFamily="18" charset="-78"/>
                <a:ea typeface="Times New Roman" panose="02020603050405020304" pitchFamily="18" charset="0"/>
              </a:rPr>
              <a:t>: </a:t>
            </a:r>
            <a:r>
              <a:rPr lang="ar-IQ" sz="2000" dirty="0">
                <a:effectLst/>
                <a:latin typeface="Simplified Arabic" panose="02020603050405020304" pitchFamily="18" charset="-78"/>
                <a:ea typeface="Times New Roman" panose="02020603050405020304" pitchFamily="18" charset="0"/>
              </a:rPr>
              <a:t>عندما تندفع </a:t>
            </a:r>
            <a:r>
              <a:rPr lang="ar-IQ" sz="2000" u="none" strike="noStrike" dirty="0">
                <a:solidFill>
                  <a:srgbClr val="0000FF"/>
                </a:solidFill>
                <a:effectLst/>
                <a:latin typeface="Calibri" panose="020F0502020204030204" pitchFamily="34" charset="0"/>
                <a:ea typeface="Times New Roman" panose="02020603050405020304" pitchFamily="18" charset="0"/>
                <a:cs typeface="Simplified Arabic" panose="02020603050405020304" pitchFamily="18" charset="-78"/>
                <a:hlinkClick r:id="rId2"/>
              </a:rPr>
              <a:t>العمالة الوافدة</a:t>
            </a:r>
            <a:r>
              <a:rPr lang="en-US" sz="2000" dirty="0">
                <a:effectLst/>
                <a:latin typeface="Simplified Arabic" panose="02020603050405020304" pitchFamily="18" charset="-78"/>
                <a:ea typeface="Times New Roman" panose="02020603050405020304" pitchFamily="18" charset="0"/>
              </a:rPr>
              <a:t> </a:t>
            </a:r>
            <a:r>
              <a:rPr lang="ar-IQ" sz="2000" dirty="0">
                <a:effectLst/>
                <a:latin typeface="Simplified Arabic" panose="02020603050405020304" pitchFamily="18" charset="-78"/>
                <a:ea typeface="Times New Roman" panose="02020603050405020304" pitchFamily="18" charset="0"/>
              </a:rPr>
              <a:t>إلى بلدان مختلفة، قد تتسبب في تغييرات جذرية في التوازن الديموغرافي لهذه البلدان، فعندما يصل عدد الوافدين إلى مستويات عالية، قد يتسبب ذلك في زيادة نسبة السكان في البلد المستقبل، وبالتالي زيادة الضغط على البنية التحتية والخدمات الاجتماعية والاقتصادية والدعوة للمطالبة بحقوق من الدولة المضيفة اسوة بمواطنين البلد ، وفي المقابل قد تعاني البلدان المغادرة من نقص في اليد العاملة وفقدان للكفاءات والمواهب</a:t>
            </a:r>
            <a:r>
              <a:rPr lang="en-US" sz="2000" dirty="0">
                <a:effectLst/>
              </a:rPr>
              <a:t> </a:t>
            </a:r>
            <a:r>
              <a:rPr lang="ar-SA" sz="20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endParaRPr lang="en-US" sz="2000" dirty="0"/>
          </a:p>
        </p:txBody>
      </p:sp>
    </p:spTree>
    <p:extLst>
      <p:ext uri="{BB962C8B-B14F-4D97-AF65-F5344CB8AC3E}">
        <p14:creationId xmlns:p14="http://schemas.microsoft.com/office/powerpoint/2010/main" val="1383770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76A8456-20FE-DFFD-F5F3-07FBD2DFC566}"/>
              </a:ext>
            </a:extLst>
          </p:cNvPr>
          <p:cNvSpPr>
            <a:spLocks noGrp="1"/>
          </p:cNvSpPr>
          <p:nvPr>
            <p:ph idx="1"/>
          </p:nvPr>
        </p:nvSpPr>
        <p:spPr>
          <a:xfrm>
            <a:off x="838200" y="452487"/>
            <a:ext cx="10515600" cy="5724476"/>
          </a:xfrm>
        </p:spPr>
        <p:txBody>
          <a:bodyPr>
            <a:normAutofit/>
          </a:bodyPr>
          <a:lstStyle/>
          <a:p>
            <a:pPr algn="r"/>
            <a:r>
              <a:rPr lang="ar-IQ" sz="2000" b="1" u="sng" dirty="0">
                <a:effectLst/>
                <a:ea typeface="Times New Roman" panose="02020603050405020304" pitchFamily="18" charset="0"/>
                <a:cs typeface="Simplified Arabic" panose="02020603050405020304" pitchFamily="18" charset="-78"/>
              </a:rPr>
              <a:t>جريمة الاتجار بالبشر :-</a:t>
            </a:r>
            <a:r>
              <a:rPr lang="ar-IQ" sz="2000" dirty="0">
                <a:effectLst/>
                <a:ea typeface="Times New Roman" panose="02020603050405020304" pitchFamily="18" charset="0"/>
                <a:cs typeface="Simplified Arabic" panose="02020603050405020304" pitchFamily="18" charset="-78"/>
              </a:rPr>
              <a:t> </a:t>
            </a:r>
          </a:p>
          <a:p>
            <a:pPr algn="r"/>
            <a:r>
              <a:rPr lang="ar-IQ" sz="2000" dirty="0">
                <a:effectLst/>
                <a:ea typeface="Times New Roman" panose="02020603050405020304" pitchFamily="18" charset="0"/>
                <a:cs typeface="Simplified Arabic" panose="02020603050405020304" pitchFamily="18" charset="-78"/>
              </a:rPr>
              <a:t>غالبا </a:t>
            </a:r>
            <a:r>
              <a:rPr lang="ar-IQ" sz="2000" dirty="0" err="1">
                <a:effectLst/>
                <a:ea typeface="Times New Roman" panose="02020603050405020304" pitchFamily="18" charset="0"/>
                <a:cs typeface="Simplified Arabic" panose="02020603050405020304" pitchFamily="18" charset="-78"/>
              </a:rPr>
              <a:t>ماتخضع</a:t>
            </a:r>
            <a:r>
              <a:rPr lang="ar-IQ" sz="2000" dirty="0">
                <a:effectLst/>
                <a:ea typeface="Times New Roman" panose="02020603050405020304" pitchFamily="18" charset="0"/>
                <a:cs typeface="Simplified Arabic" panose="02020603050405020304" pitchFamily="18" charset="-78"/>
              </a:rPr>
              <a:t> هجرة العمالة الغير قانونية الى الاستغلال للوافدين تحت ذريعة توفير فرص عمل مقابل مبالغ مالية كبيرة قد يعجز المهاجر عن سداده مما يعرضه للابتزاز والاستغلال الامر الذي قد يصل الى المتاجرة بالمهاجرين وبيعهم لعصابات تمتهن تجارة الأعضاء البشرية وتسمى هذه الظاهرة (العمالة السائبة ) على  الرغم من التقدم الكبير في مكافحة الجماعات المتطرفة لايزال تهديد الإرهاب حقيقة صارخة للعمال الأجانب في العراق وكثيرا  </a:t>
            </a:r>
            <a:r>
              <a:rPr lang="ar-IQ" sz="2000" dirty="0" err="1">
                <a:effectLst/>
                <a:ea typeface="Times New Roman" panose="02020603050405020304" pitchFamily="18" charset="0"/>
                <a:cs typeface="Simplified Arabic" panose="02020603050405020304" pitchFamily="18" charset="-78"/>
              </a:rPr>
              <a:t>ماينظر</a:t>
            </a:r>
            <a:r>
              <a:rPr lang="ar-IQ" sz="2000" dirty="0">
                <a:effectLst/>
                <a:ea typeface="Times New Roman" panose="02020603050405020304" pitchFamily="18" charset="0"/>
                <a:cs typeface="Simplified Arabic" panose="02020603050405020304" pitchFamily="18" charset="-78"/>
              </a:rPr>
              <a:t> الى الشركات الدولية وموظفيها الأجانب على انهم اهداف رمزية من قبل المنظمات الإرهابية التي تسعى الى جذب الانتباه وتعطيل جهود الاستقرار السياسي والاقتصادي وتواصل الجماعات الإرهابية عبر الحدود البرية الاتجار بالبشر مستغلة طبيعة الحدود المسامية ولاسيما تلك الغير خاضعة للرقابة المشددة.</a:t>
            </a:r>
          </a:p>
          <a:p>
            <a:pPr marL="285750" marR="0" algn="r" rtl="1">
              <a:lnSpc>
                <a:spcPct val="115000"/>
              </a:lnSpc>
              <a:spcAft>
                <a:spcPts val="800"/>
              </a:spcAft>
              <a:buNone/>
            </a:pPr>
            <a:r>
              <a:rPr lang="ar-IQ" sz="2000" b="1" i="1" u="sng" dirty="0">
                <a:effectLst/>
                <a:latin typeface="Calibri" panose="020F0502020204030204" pitchFamily="34" charset="0"/>
                <a:ea typeface="Times New Roman" panose="02020603050405020304" pitchFamily="18" charset="0"/>
                <a:cs typeface="Simplified Arabic" panose="02020603050405020304" pitchFamily="18" charset="-78"/>
              </a:rPr>
              <a:t>بروز ظاهرة التسول الأجنبي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algn="r">
              <a:buNone/>
            </a:pPr>
            <a:r>
              <a:rPr lang="ar-IQ" sz="2000" dirty="0">
                <a:effectLst/>
                <a:ea typeface="Times New Roman" panose="02020603050405020304" pitchFamily="18" charset="0"/>
                <a:cs typeface="Simplified Arabic" panose="02020603050405020304" pitchFamily="18" charset="-78"/>
              </a:rPr>
              <a:t>يلاحظ على المجتمع العراقي تزايد ظاهرة (التسول الأجنبي ) من قبل الأطفال والنساء الوافدين الذين يشكلون خطرا مجتمعي لكون دخولهم بصورة غير شرعية وافتقادهم للأوراق الثبوتية ويصبح  من السهولة توظيفهم وتجنيدهم في عصابات الجريمة المنظمة وعصابات الاتجار بالبشر.</a:t>
            </a:r>
          </a:p>
          <a:p>
            <a:pPr>
              <a:buNone/>
            </a:pPr>
            <a:endParaRPr lang="ar-IQ" sz="2000" dirty="0">
              <a:effectLst/>
              <a:ea typeface="Times New Roman" panose="02020603050405020304" pitchFamily="18" charset="0"/>
              <a:cs typeface="Simplified Arabic" panose="02020603050405020304" pitchFamily="18" charset="-78"/>
            </a:endParaRPr>
          </a:p>
          <a:p>
            <a:pPr>
              <a:buNone/>
            </a:pPr>
            <a:endParaRPr lang="en-US" sz="2000" dirty="0"/>
          </a:p>
        </p:txBody>
      </p:sp>
    </p:spTree>
    <p:extLst>
      <p:ext uri="{BB962C8B-B14F-4D97-AF65-F5344CB8AC3E}">
        <p14:creationId xmlns:p14="http://schemas.microsoft.com/office/powerpoint/2010/main" val="297640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75983D2-36C8-4E3F-69C5-9D599B5ED75D}"/>
              </a:ext>
            </a:extLst>
          </p:cNvPr>
          <p:cNvSpPr>
            <a:spLocks noGrp="1"/>
          </p:cNvSpPr>
          <p:nvPr>
            <p:ph idx="1"/>
          </p:nvPr>
        </p:nvSpPr>
        <p:spPr>
          <a:xfrm>
            <a:off x="838200" y="358219"/>
            <a:ext cx="10515600" cy="5818744"/>
          </a:xfrm>
        </p:spPr>
        <p:txBody>
          <a:bodyPr/>
          <a:lstStyle/>
          <a:p>
            <a:pPr marL="171450" marR="0" algn="r" rtl="1">
              <a:lnSpc>
                <a:spcPct val="115000"/>
              </a:lnSpc>
              <a:spcAft>
                <a:spcPts val="800"/>
              </a:spcAft>
              <a:buNone/>
            </a:pPr>
            <a:r>
              <a:rPr lang="ar-KW" sz="2400" b="1" dirty="0">
                <a:effectLst/>
                <a:latin typeface="Calibri" panose="020F0502020204030204" pitchFamily="34" charset="0"/>
                <a:ea typeface="Calibri" panose="020F0502020204030204" pitchFamily="34" charset="0"/>
                <a:cs typeface="Simplified Arabic" panose="02020603050405020304" pitchFamily="18" charset="-78"/>
              </a:rPr>
              <a:t>فرضية الدراسة</a:t>
            </a:r>
            <a:r>
              <a:rPr lang="ar-KW" sz="2400" dirty="0">
                <a:effectLst/>
                <a:latin typeface="Calibri" panose="020F0502020204030204" pitchFamily="34" charset="0"/>
                <a:ea typeface="Calibri" panose="020F0502020204030204" pitchFamily="34" charset="0"/>
                <a:cs typeface="Simplified Arabic" panose="02020603050405020304" pitchFamily="18" charset="-78"/>
              </a:rPr>
              <a:t> :- ثمة حاجة الى توافر إدارة فعالة لأنظمة إدارة الهجرة لضمان التوازن بين احتياجات سوق العمل وحقوق المهاجرين المتزامن مع التدفقات الغير نظامية للعمالة الأجنبية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285750" algn="r" rtl="1">
              <a:lnSpc>
                <a:spcPct val="115000"/>
              </a:lnSpc>
              <a:spcAft>
                <a:spcPts val="800"/>
              </a:spcAft>
              <a:buNone/>
            </a:pPr>
            <a:r>
              <a:rPr lang="ar-KW" sz="2400" b="1" i="1" dirty="0">
                <a:effectLst/>
                <a:latin typeface="Calibri" panose="020F0502020204030204" pitchFamily="34" charset="0"/>
                <a:ea typeface="Times New Roman" panose="02020603050405020304" pitchFamily="18" charset="0"/>
                <a:cs typeface="Simplified Arabic" panose="02020603050405020304" pitchFamily="18" charset="-78"/>
              </a:rPr>
              <a:t>اشكالية الدراسة</a:t>
            </a:r>
            <a:r>
              <a:rPr lang="ar-KW" sz="2400" i="1" dirty="0">
                <a:effectLst/>
                <a:latin typeface="Calibri" panose="020F0502020204030204" pitchFamily="34" charset="0"/>
                <a:ea typeface="Times New Roman" panose="02020603050405020304" pitchFamily="18" charset="0"/>
                <a:cs typeface="Simplified Arabic" panose="02020603050405020304" pitchFamily="18" charset="-78"/>
              </a:rPr>
              <a:t> :- تنطلق الدراسة من مجموعة تساؤلات تتمثل بما يأتي :-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r" rtl="1">
              <a:lnSpc>
                <a:spcPct val="115000"/>
              </a:lnSpc>
              <a:buNone/>
            </a:pPr>
            <a:r>
              <a:rPr lang="en-US" sz="2400" dirty="0">
                <a:effectLst/>
                <a:latin typeface="Simplified Arabic" panose="02020603050405020304" pitchFamily="18" charset="-78"/>
                <a:ea typeface="Times New Roman" panose="02020603050405020304" pitchFamily="18" charset="0"/>
                <a:cs typeface="Arial" panose="020B0604020202020204" pitchFamily="34" charset="0"/>
              </a:rPr>
              <a:t>-</a:t>
            </a:r>
            <a:r>
              <a:rPr lang="ar-KW" sz="2400" dirty="0">
                <a:effectLst/>
                <a:latin typeface="Calibri" panose="020F0502020204030204" pitchFamily="34" charset="0"/>
                <a:ea typeface="Times New Roman" panose="02020603050405020304" pitchFamily="18" charset="0"/>
                <a:cs typeface="Simplified Arabic" panose="02020603050405020304" pitchFamily="18" charset="-78"/>
              </a:rPr>
              <a:t>- هل الهجرة قضية تنظيمية تمتد الى ما هو ابعد من تنظيم حركة البشر</a:t>
            </a:r>
            <a:r>
              <a:rPr lang="en-US" sz="24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KW" sz="2400" dirty="0" err="1">
                <a:effectLst/>
                <a:latin typeface="Calibri" panose="020F0502020204030204" pitchFamily="34" charset="0"/>
                <a:ea typeface="Times New Roman" panose="02020603050405020304" pitchFamily="18" charset="0"/>
                <a:cs typeface="Simplified Arabic" panose="02020603050405020304" pitchFamily="18" charset="-78"/>
              </a:rPr>
              <a:t>عبرالحدود</a:t>
            </a:r>
            <a:r>
              <a:rPr lang="ar-KW" sz="2400" dirty="0">
                <a:effectLst/>
                <a:latin typeface="Calibri" panose="020F0502020204030204" pitchFamily="34" charset="0"/>
                <a:ea typeface="Times New Roman" panose="02020603050405020304" pitchFamily="18" charset="0"/>
                <a:cs typeface="Simplified Arabic" panose="02020603050405020304" pitchFamily="18" charset="-78"/>
              </a:rPr>
              <a:t> الدولية </a:t>
            </a:r>
            <a:r>
              <a:rPr lang="ar-IQ" sz="24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r" rtl="1">
              <a:lnSpc>
                <a:spcPct val="115000"/>
              </a:lnSpc>
              <a:buNone/>
            </a:pPr>
            <a:r>
              <a:rPr lang="ar-KW" sz="24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IQ" sz="2400" dirty="0">
                <a:effectLst/>
                <a:latin typeface="Calibri" panose="020F0502020204030204" pitchFamily="34" charset="0"/>
                <a:ea typeface="Times New Roman" panose="02020603050405020304" pitchFamily="18" charset="0"/>
                <a:cs typeface="Simplified Arabic" panose="02020603050405020304" pitchFamily="18" charset="-78"/>
              </a:rPr>
              <a:t>هل </a:t>
            </a:r>
            <a:r>
              <a:rPr lang="ar-KW" sz="2400" dirty="0">
                <a:effectLst/>
                <a:latin typeface="Calibri" panose="020F0502020204030204" pitchFamily="34" charset="0"/>
                <a:ea typeface="Times New Roman" panose="02020603050405020304" pitchFamily="18" charset="0"/>
                <a:cs typeface="Simplified Arabic" panose="02020603050405020304" pitchFamily="18" charset="-78"/>
              </a:rPr>
              <a:t>يمثل التأثير</a:t>
            </a:r>
            <a:r>
              <a:rPr lang="en-US" sz="24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KW" sz="2400" dirty="0">
                <a:effectLst/>
                <a:latin typeface="Calibri" panose="020F0502020204030204" pitchFamily="34" charset="0"/>
                <a:ea typeface="Times New Roman" panose="02020603050405020304" pitchFamily="18" charset="0"/>
                <a:cs typeface="Simplified Arabic" panose="02020603050405020304" pitchFamily="18" charset="-78"/>
              </a:rPr>
              <a:t>المتزايد للهجرة ولاسيما بعد تدفق موجات الهجرة على عالم العمل اختبار لأنظمة ادارة الهجرة الحالية المكثفة</a:t>
            </a:r>
            <a:r>
              <a:rPr lang="ar-IQ" sz="24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0" algn="r" rtl="1">
              <a:lnSpc>
                <a:spcPct val="115000"/>
              </a:lnSpc>
              <a:spcAft>
                <a:spcPts val="800"/>
              </a:spcAft>
              <a:buNone/>
            </a:pPr>
            <a:r>
              <a:rPr lang="ar-KW" sz="2400" dirty="0">
                <a:effectLst/>
                <a:latin typeface="Calibri" panose="020F0502020204030204" pitchFamily="34" charset="0"/>
                <a:ea typeface="Times New Roman" panose="02020603050405020304" pitchFamily="18" charset="0"/>
                <a:cs typeface="Simplified Arabic" panose="02020603050405020304" pitchFamily="18" charset="-78"/>
              </a:rPr>
              <a:t> - هل فرضت الهجرة والعمالة الوافدة تصاعد المخاوف المتعلقة بالأمن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1754495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D800645-3ED8-D22F-75F8-455DE3319488}"/>
              </a:ext>
            </a:extLst>
          </p:cNvPr>
          <p:cNvSpPr>
            <a:spLocks noGrp="1"/>
          </p:cNvSpPr>
          <p:nvPr>
            <p:ph idx="1"/>
          </p:nvPr>
        </p:nvSpPr>
        <p:spPr>
          <a:xfrm>
            <a:off x="838200" y="754144"/>
            <a:ext cx="10515600" cy="5422819"/>
          </a:xfrm>
        </p:spPr>
        <p:txBody>
          <a:bodyPr>
            <a:normAutofit fontScale="92500" lnSpcReduction="10000"/>
          </a:bodyPr>
          <a:lstStyle/>
          <a:p>
            <a:pPr algn="r"/>
            <a:r>
              <a:rPr lang="ar-IQ" sz="1800" b="1" i="1" u="sng" dirty="0">
                <a:effectLst/>
                <a:ea typeface="Times New Roman" panose="02020603050405020304" pitchFamily="18" charset="0"/>
                <a:cs typeface="Simplified Arabic" panose="02020603050405020304" pitchFamily="18" charset="-78"/>
              </a:rPr>
              <a:t>- التحدي القانوني :-</a:t>
            </a:r>
          </a:p>
          <a:p>
            <a:pPr marL="342900" marR="228600" lvl="0" indent="-342900" algn="r" rtl="1">
              <a:lnSpc>
                <a:spcPct val="115000"/>
              </a:lnSpc>
              <a:spcAft>
                <a:spcPts val="800"/>
              </a:spcAft>
              <a:buFont typeface="Arial" panose="020B0604020202020204" pitchFamily="34" charset="0"/>
              <a:buChar char="-"/>
            </a:pPr>
            <a:r>
              <a:rPr lang="ar-IQ" sz="1800" b="1" i="1" u="sng" dirty="0">
                <a:effectLst/>
                <a:ea typeface="Times New Roman" panose="02020603050405020304" pitchFamily="18" charset="0"/>
                <a:cs typeface="Simplified Arabic" panose="02020603050405020304" pitchFamily="18" charset="-78"/>
              </a:rPr>
              <a:t> </a:t>
            </a:r>
            <a:r>
              <a:rPr lang="ar-IQ" sz="2000" dirty="0">
                <a:effectLst/>
                <a:ea typeface="Times New Roman" panose="02020603050405020304" pitchFamily="18" charset="0"/>
                <a:cs typeface="Simplified Arabic" panose="02020603050405020304" pitchFamily="18" charset="-78"/>
              </a:rPr>
              <a:t>وجود ممرات غير نظامية لتوافد العمالة الأجنبية مما يوجد عمالة خارج الاطار القانوني ,يحصل اللاجئون في إقليم كردستان العراق على بطاقة إقامة تمحنهم الحق في العمل والتنقل بحرية في المنطقة بينما </a:t>
            </a:r>
            <a:r>
              <a:rPr lang="ar-IQ" sz="2000" dirty="0" err="1">
                <a:effectLst/>
                <a:ea typeface="Times New Roman" panose="02020603050405020304" pitchFamily="18" charset="0"/>
                <a:cs typeface="Simplified Arabic" panose="02020603050405020304" pitchFamily="18" charset="-78"/>
              </a:rPr>
              <a:t>لايمكن</a:t>
            </a:r>
            <a:r>
              <a:rPr lang="ar-IQ" sz="2000" dirty="0">
                <a:effectLst/>
                <a:ea typeface="Times New Roman" panose="02020603050405020304" pitchFamily="18" charset="0"/>
                <a:cs typeface="Simplified Arabic" panose="02020603050405020304" pitchFamily="18" charset="-78"/>
              </a:rPr>
              <a:t> للاجئين في أجزاء أخرى من العراق الحصول الأعلى خطاب الحماية من مفوضية حقوق الانسان </a:t>
            </a:r>
            <a:r>
              <a:rPr lang="ar-IQ" sz="2000" dirty="0" err="1">
                <a:effectLst/>
                <a:ea typeface="Times New Roman" panose="02020603050405020304" pitchFamily="18" charset="0"/>
                <a:cs typeface="Simplified Arabic" panose="02020603050405020304" pitchFamily="18" charset="-78"/>
              </a:rPr>
              <a:t>ولايحق</a:t>
            </a:r>
            <a:r>
              <a:rPr lang="ar-IQ" sz="2000" dirty="0">
                <a:effectLst/>
                <a:ea typeface="Times New Roman" panose="02020603050405020304" pitchFamily="18" charset="0"/>
                <a:cs typeface="Simplified Arabic" panose="02020603050405020304" pitchFamily="18" charset="-78"/>
              </a:rPr>
              <a:t> لهم الحصول على إقامة او تصريح عمل ,عناك مجموعة من الخروقات التي افرزتها عملية استقدام العمالة بالطرق غير الشرعية او التي تم </a:t>
            </a:r>
            <a:r>
              <a:rPr lang="ar-IQ" sz="2000" dirty="0" err="1">
                <a:effectLst/>
                <a:ea typeface="Times New Roman" panose="02020603050405020304" pitchFamily="18" charset="0"/>
                <a:cs typeface="Simplified Arabic" panose="02020603050405020304" pitchFamily="18" charset="-78"/>
              </a:rPr>
              <a:t>استفدامها</a:t>
            </a:r>
            <a:r>
              <a:rPr lang="ar-IQ" sz="2000" dirty="0">
                <a:effectLst/>
                <a:ea typeface="Times New Roman" panose="02020603050405020304" pitchFamily="18" charset="0"/>
                <a:cs typeface="Simplified Arabic" panose="02020603050405020304" pitchFamily="18" charset="-78"/>
              </a:rPr>
              <a:t> تحت مسمى (تأشيره السياحة) او دخلت البلاد ضمن تأشيره الدخول الخاصة بزيارة العتبات المقدسة اثناء موسم الزيارة وبعدها تم نقلهم الى </a:t>
            </a:r>
            <a:r>
              <a:rPr lang="ar-IQ" sz="2000" dirty="0">
                <a:effectLst/>
                <a:latin typeface="Calibri" panose="020F0502020204030204" pitchFamily="34" charset="0"/>
                <a:ea typeface="Calibri" panose="020F0502020204030204" pitchFamily="34" charset="0"/>
                <a:cs typeface="Simplified Arabic" panose="02020603050405020304" pitchFamily="18" charset="-78"/>
              </a:rPr>
              <a:t>الإمكان المطلوبة المتفق عليها مسبقا مع بعض الافراد الذين هم ضمن السلك الحكومي وتكشف بعض المصادر الحكومية, دخولهم بصورة غير قانونية ثم الاتفاق على إدخالها وفق تحايل كبير او تحت غطاء الثغرات القانونية </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ضعف حركة الرقابة على تنقل العمال الأجانب بين المحافظات العراقية وخصوصا إقليم كردستان وباقي المحافظات عبر الطرق البرية او تهريبهم بواسطة الشاحنات ممن انقضت مدة تواجدهم الشرعية او انتهت صلاحية اقامتهم رسميا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r>
              <a:rPr lang="ar-IQ" sz="2000" dirty="0">
                <a:effectLst/>
                <a:ea typeface="Times New Roman" panose="02020603050405020304" pitchFamily="18" charset="0"/>
                <a:cs typeface="Simplified Arabic" panose="02020603050405020304" pitchFamily="18" charset="-78"/>
              </a:rPr>
              <a:t>عدم وجود ضوابط رادعه تقضي بضرورة ابلاغ أصحاب العمل بالعامل الأجنبي المنقضية مده اقامته بدلا من بيعه بطرق مخالفة للقانون ,الأعراف الاخلاق </a:t>
            </a:r>
            <a:r>
              <a:rPr lang="en-US" sz="2000" dirty="0">
                <a:effectLst/>
                <a:latin typeface="Simplified Arabic" panose="02020603050405020304" pitchFamily="18" charset="-78"/>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algn="r"/>
            <a:r>
              <a:rPr lang="ar-IQ" sz="2000" dirty="0">
                <a:effectLst/>
                <a:ea typeface="Times New Roman" panose="02020603050405020304" pitchFamily="18" charset="0"/>
                <a:cs typeface="Simplified Arabic" panose="02020603050405020304" pitchFamily="18" charset="-78"/>
              </a:rPr>
              <a:t>لافتقار الى اطار قانوني وتنظيمي واضح المجال العام يمثل مشكلة خطيرة ليس فقط للباحثين ولكن لأولئك الذين يقومون بإنفاذها ,سن القوانين بوضوح محدود تاركه جميع التفاصيل المتعلقة بالتنفيذ اليومي تقريبا لتقدير المسؤول إشاعة ثقافة التحايل على القانون وإيجاد الفوضى الداخلية مما يؤثر سلبا على البلد المحلي نظرا لتعدد الأطراف التي تقوم باستقدام العمالة الأجنبية.</a:t>
            </a:r>
            <a:endParaRPr lang="en-US" sz="2000" dirty="0"/>
          </a:p>
        </p:txBody>
      </p:sp>
    </p:spTree>
    <p:extLst>
      <p:ext uri="{BB962C8B-B14F-4D97-AF65-F5344CB8AC3E}">
        <p14:creationId xmlns:p14="http://schemas.microsoft.com/office/powerpoint/2010/main" val="1348660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9620A44-7FE9-E2D2-3157-C76E516C93F3}"/>
              </a:ext>
            </a:extLst>
          </p:cNvPr>
          <p:cNvSpPr>
            <a:spLocks noGrp="1"/>
          </p:cNvSpPr>
          <p:nvPr>
            <p:ph idx="1"/>
          </p:nvPr>
        </p:nvSpPr>
        <p:spPr>
          <a:xfrm>
            <a:off x="838200" y="546755"/>
            <a:ext cx="10515600" cy="5630208"/>
          </a:xfrm>
        </p:spPr>
        <p:txBody>
          <a:bodyPr>
            <a:normAutofit fontScale="70000" lnSpcReduction="20000"/>
          </a:bodyPr>
          <a:lstStyle/>
          <a:p>
            <a:pPr marL="514350" marR="0" algn="just" rtl="1">
              <a:lnSpc>
                <a:spcPct val="115000"/>
              </a:lnSpc>
              <a:spcAft>
                <a:spcPts val="800"/>
              </a:spcAft>
              <a:buNone/>
            </a:pPr>
            <a:r>
              <a:rPr lang="ar-IQ" sz="2600" b="1" i="1" u="sng"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التحديات الاقتصادية لاستقدام العمالة الأجنبية :- </a:t>
            </a:r>
            <a:endParaRPr lang="en-US" sz="2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Aft>
                <a:spcPts val="800"/>
              </a:spcAft>
            </a:pPr>
            <a:r>
              <a:rPr lang="ar-KW" sz="26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SA" sz="26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ان العمالة الأجنبية في العراق تخضع لسوء التنظيم مما يجعلها في حالة متذبذبة بين القبول الرفض الاقتصادي والمجتمعي ويؤشر عرض العمل في السوق العمل العراقي ان الأنظمة السياسية لم تتمكن من بناء نظام اقتصادي يستند على قاعدة رصينة تستطيع مواجهة التحديات والأزمات الاقتصادية بسبب الحروب وهدر الأموال والعقوبات الاقتصادية قبل عام (2003)وبعده </a:t>
            </a:r>
            <a:r>
              <a:rPr lang="ar-IQ" sz="26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اذ تم استقدام العمالة الأجنبية من قبل القوات المتعددة الجنسيات وفق عقود مبرمه معها  والتي انعكست على الاقتصاد الوطني وسوق العمل من خلال ما يأتي :- </a:t>
            </a:r>
            <a:endParaRPr lang="en-US" sz="2600" dirty="0">
              <a:effectLst/>
              <a:latin typeface="Calibri" panose="020F0502020204030204" pitchFamily="34" charset="0"/>
              <a:ea typeface="Times New Roman" panose="02020603050405020304" pitchFamily="18" charset="0"/>
              <a:cs typeface="Arial" panose="020B0604020202020204" pitchFamily="34" charset="0"/>
            </a:endParaRPr>
          </a:p>
          <a:p>
            <a:pPr marL="342900" marR="571500" lvl="0" indent="-342900" algn="r" rtl="1">
              <a:lnSpc>
                <a:spcPct val="115000"/>
              </a:lnSpc>
              <a:spcAft>
                <a:spcPts val="800"/>
              </a:spcAft>
              <a:buFont typeface="+mj-cs"/>
              <a:buAutoNum type="arabic1Minus"/>
            </a:pPr>
            <a:r>
              <a:rPr lang="ar-SA" sz="2600" b="1" i="1" u="sng"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التحويلات المالية للخارج :-</a:t>
            </a:r>
            <a:r>
              <a:rPr lang="ar-SA" sz="26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تساهم العمالة الأجنبية في العراق بتدفق راس المال نحو الخارج اذ يتم ارساله بلدان المنشأ وهذا التدفق للعملة الصعبة يمكن ان يكون له اثار إيجابية وسلبية على بنية الاقتصاد الوطني من خلال </a:t>
            </a:r>
            <a:r>
              <a:rPr lang="ar-SA" sz="2600" dirty="0" err="1">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مايأتي</a:t>
            </a:r>
            <a:r>
              <a:rPr lang="ar-SA" sz="26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26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buNone/>
            </a:pPr>
            <a:r>
              <a:rPr lang="ar-SA" sz="2600" dirty="0">
                <a:solidFill>
                  <a:srgbClr val="2C2F34"/>
                </a:solidFill>
                <a:effectLst/>
                <a:ea typeface="Times New Roman" panose="02020603050405020304" pitchFamily="18" charset="0"/>
                <a:cs typeface="Simplified Arabic" panose="02020603050405020304" pitchFamily="18" charset="-78"/>
              </a:rPr>
              <a:t>العمالة الأجنبية (الماهرة ):- والتي تمثل قيمة مضافة للاقتصاد الوطني ( كالخبراء والاستشاريين والعاملين في قطاع الصحة والنفط والتكنولوجيا )فالتحويلات الخارجية (مدفعاتهم الاجرية )لا تمثل عبئا على الحساب الجاري لميزان المدفوعات العراقي لكون العائد المتحقق من أعمالهم يفوق قيمة تلك لتحويلات</a:t>
            </a:r>
            <a:r>
              <a:rPr lang="ar-IQ" sz="2600" dirty="0">
                <a:solidFill>
                  <a:srgbClr val="2C2F34"/>
                </a:solidFill>
                <a:effectLst/>
                <a:ea typeface="Times New Roman" panose="02020603050405020304" pitchFamily="18" charset="0"/>
                <a:cs typeface="Simplified Arabic" panose="02020603050405020304" pitchFamily="18" charset="-78"/>
              </a:rPr>
              <a:t>,ويقدر نسبة العمالة الماهرة في العراق (15%) من مجموع العمالة الأجنبية المقدر مليون عامل وفق الضوابط القانونية لاستقدام العمالة الأجنبية .</a:t>
            </a:r>
          </a:p>
          <a:p>
            <a:pPr marL="514350" marR="0" algn="just" rtl="1">
              <a:lnSpc>
                <a:spcPct val="115000"/>
              </a:lnSpc>
              <a:buNone/>
            </a:pPr>
            <a:r>
              <a:rPr lang="ar-SA" sz="26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600" dirty="0">
                <a:solidFill>
                  <a:srgbClr val="2C2F34"/>
                </a:solidFill>
                <a:effectLst/>
                <a:ea typeface="Times New Roman" panose="02020603050405020304" pitchFamily="18" charset="0"/>
                <a:cs typeface="Simplified Arabic" panose="02020603050405020304" pitchFamily="18" charset="-78"/>
              </a:rPr>
              <a:t> العمالة الوافدة (غير الماهرة ):- وهم يشكلون نسبة (85%) من العمالة الوافدة للعراق ويعملون في الخدمات  المنزلية ووظائف لا تتطلب مؤهلات علمية اذ يتقاضون دخلا نقديا يفوق ما يحصلون عليه في بلدانهم الاصلية ولا يتناسب وانتاجيتهم من العمل فمقدار تحويلاتهم المالية الخارجية  يؤدي الى استنزاف غير ملموس لموارد البلاد من النقد الخارجي التي تصل الى نحو(مليار دولار) سنويا والتي تسبب استنزاف للاقتصاد الوطني ومنافسة سوق العمل الوطني</a:t>
            </a:r>
            <a:r>
              <a:rPr lang="ar-IQ" sz="2600" dirty="0">
                <a:solidFill>
                  <a:srgbClr val="2C2F34"/>
                </a:solidFill>
                <a:effectLst/>
                <a:ea typeface="Times New Roman" panose="02020603050405020304" pitchFamily="18" charset="0"/>
                <a:cs typeface="Simplified Arabic" panose="02020603050405020304" pitchFamily="18" charset="-78"/>
              </a:rPr>
              <a:t>.</a:t>
            </a:r>
            <a:endParaRPr lang="en-US" sz="26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buNone/>
            </a:pPr>
            <a:r>
              <a:rPr lang="ar-SA" sz="26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26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459614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EFA9696-DE64-E072-F2FE-84D1AAD58159}"/>
              </a:ext>
            </a:extLst>
          </p:cNvPr>
          <p:cNvSpPr>
            <a:spLocks noGrp="1"/>
          </p:cNvSpPr>
          <p:nvPr>
            <p:ph idx="1"/>
          </p:nvPr>
        </p:nvSpPr>
        <p:spPr>
          <a:xfrm>
            <a:off x="838200" y="650449"/>
            <a:ext cx="10515600" cy="5526514"/>
          </a:xfrm>
        </p:spPr>
        <p:txBody>
          <a:bodyPr/>
          <a:lstStyle/>
          <a:p>
            <a:pPr marL="514350" marR="0" algn="r" rtl="1">
              <a:lnSpc>
                <a:spcPct val="115000"/>
              </a:lnSpc>
              <a:buNone/>
            </a:pPr>
            <a:r>
              <a:rPr lang="ar-SA"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r" rtl="1">
              <a:lnSpc>
                <a:spcPct val="115000"/>
              </a:lnSpc>
              <a:spcAft>
                <a:spcPts val="800"/>
              </a:spcAft>
              <a:buNone/>
            </a:pPr>
            <a:r>
              <a:rPr lang="ar-IQ" sz="2000" dirty="0">
                <a:solidFill>
                  <a:srgbClr val="2C2F34"/>
                </a:solidFill>
                <a:latin typeface="Calibri" panose="020F0502020204030204" pitchFamily="34" charset="0"/>
                <a:ea typeface="Times New Roman" panose="02020603050405020304" pitchFamily="18" charset="0"/>
                <a:cs typeface="Simplified Arabic" panose="02020603050405020304" pitchFamily="18" charset="-78"/>
              </a:rPr>
              <a:t>4-</a:t>
            </a:r>
            <a:r>
              <a:rPr lang="ar-SA"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ان المصارف المحلية لم تتمكن من استقطاب التحويلات الأجنبية من خلال الإيداع لديها بل سهلت عملية التحويل وشجعت التحويل للخارج مما شكل قصورا في أداء الأسواق المالية المحلية وكان من الممكن ان تستخدم هذه التحويلات في انشاء مشاريع التنمية المختلفة . ان الحكومة العراقية ليست منخرطه بنشاط في تعزيز انشاء مخططات تحويلات رسمية العراق غير مشارك في خطة مجموعة العشرين لتسهيل تدفقات التحويلات المالية كما </a:t>
            </a:r>
            <a:r>
              <a:rPr lang="ar-SA" sz="2000" dirty="0" err="1">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لاتوجد</a:t>
            </a:r>
            <a:r>
              <a:rPr lang="ar-SA"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 لدى الحكومة برامج الادماج المالي للمهاجرين واسرهم </a:t>
            </a:r>
            <a:r>
              <a:rPr lang="ar-IQ"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342900" marR="571500" lvl="0" indent="-342900" algn="r" rtl="1">
              <a:lnSpc>
                <a:spcPct val="115000"/>
              </a:lnSpc>
              <a:buFont typeface="+mj-lt"/>
              <a:buAutoNum type="arabicPeriod"/>
            </a:pPr>
            <a:r>
              <a:rPr lang="ar-SA" sz="1800" b="1" i="1" u="sng" dirty="0">
                <a:solidFill>
                  <a:srgbClr val="2C2F34"/>
                </a:solidFill>
                <a:effectLst/>
                <a:ea typeface="Times New Roman" panose="02020603050405020304" pitchFamily="18" charset="0"/>
                <a:cs typeface="Simplified Arabic" panose="02020603050405020304" pitchFamily="18" charset="-78"/>
              </a:rPr>
              <a:t>ارتفاع معدلات البطالة والفقر  :-</a:t>
            </a:r>
            <a:r>
              <a:rPr lang="ar-SA" sz="1800" dirty="0">
                <a:solidFill>
                  <a:srgbClr val="2C2F34"/>
                </a:solidFill>
                <a:effectLst/>
                <a:ea typeface="Times New Roman" panose="02020603050405020304" pitchFamily="18" charset="0"/>
                <a:cs typeface="Simplified Arabic" panose="02020603050405020304" pitchFamily="18" charset="-78"/>
              </a:rPr>
              <a:t>ان غياب التوازن بين قوى العرض والطلب في سوق العمل بغية سد النقص الحاصل في عرض القوى المحلية بالإضافة الى عدم توافر عامل التنسيق بين مخرجات التعليم وقوة العمل في </a:t>
            </a:r>
            <a:r>
              <a:rPr lang="ar-SA" sz="1800" dirty="0" err="1">
                <a:solidFill>
                  <a:srgbClr val="2C2F34"/>
                </a:solidFill>
                <a:effectLst/>
                <a:ea typeface="Times New Roman" panose="02020603050405020304" pitchFamily="18" charset="0"/>
                <a:cs typeface="Simplified Arabic" panose="02020603050405020304" pitchFamily="18" charset="-78"/>
              </a:rPr>
              <a:t>السو</a:t>
            </a:r>
            <a:r>
              <a:rPr lang="ar-IQ" sz="1800" dirty="0">
                <a:solidFill>
                  <a:srgbClr val="2C2F34"/>
                </a:solidFill>
                <a:ea typeface="Times New Roman" panose="02020603050405020304" pitchFamily="18" charset="0"/>
                <a:cs typeface="Simplified Arabic" panose="02020603050405020304" pitchFamily="18" charset="-78"/>
              </a:rPr>
              <a:t>ق </a:t>
            </a:r>
            <a:r>
              <a:rPr lang="ar-SA" sz="1800" dirty="0">
                <a:solidFill>
                  <a:srgbClr val="2C2F34"/>
                </a:solidFill>
                <a:effectLst/>
                <a:ea typeface="Times New Roman" panose="02020603050405020304" pitchFamily="18" charset="0"/>
                <a:cs typeface="Simplified Arabic" panose="02020603050405020304" pitchFamily="18" charset="-78"/>
              </a:rPr>
              <a:t>ساهم في إيجاد فجوة بين اجمالي العرض والطلب في سوق العمل العراقي بعد ان كانت حوالي (9622002)عام (2003) ,ثم تراجعت وهذا يعكس تحسن الأوضاع السياسية والاقتصادية بصورة نسبية ثم عادت الفجوة مرتفعة لتصل (15215894)عامل لتصل اعلى مستوى لها عام(2019) </a:t>
            </a:r>
            <a:r>
              <a:rPr lang="ar-SA" sz="18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ويوضح الجدول الاتي التقلبات الحاصلة في سوق العمل </a:t>
            </a:r>
            <a:r>
              <a:rPr lang="ar-SA" sz="1800" dirty="0">
                <a:solidFill>
                  <a:srgbClr val="2C2F34"/>
                </a:solidFill>
                <a:cs typeface="Simplified Arabic" panose="02020603050405020304" pitchFamily="18" charset="-78"/>
              </a:rPr>
              <a:t>العراقي ,(تقلبات قوى العرض والطلب )</a:t>
            </a:r>
            <a:endParaRPr lang="en-US" sz="1800" dirty="0">
              <a:solidFill>
                <a:srgbClr val="2C2F34"/>
              </a:solidFill>
              <a:cs typeface="Simplified Arabic" panose="02020603050405020304" pitchFamily="18" charset="-78"/>
            </a:endParaRPr>
          </a:p>
          <a:p>
            <a:pPr marL="514350" marR="0" algn="r" rtl="1">
              <a:lnSpc>
                <a:spcPct val="115000"/>
              </a:lnSpc>
              <a:spcAft>
                <a:spcPts val="800"/>
              </a:spcAft>
              <a:buNone/>
            </a:pPr>
            <a:endParaRPr lang="ar-IQ" sz="1800" dirty="0">
              <a:solidFill>
                <a:srgbClr val="2C2F34"/>
              </a:solidFill>
              <a:cs typeface="Simplified Arabic" panose="02020603050405020304" pitchFamily="18" charset="-78"/>
            </a:endParaRPr>
          </a:p>
          <a:p>
            <a:pPr marL="514350" marR="0" algn="r" rtl="1">
              <a:lnSpc>
                <a:spcPct val="115000"/>
              </a:lnSpc>
              <a:spcAft>
                <a:spcPts val="800"/>
              </a:spcAft>
              <a:buNone/>
            </a:pPr>
            <a:endParaRPr lang="ar-IQ" sz="1800" dirty="0">
              <a:solidFill>
                <a:srgbClr val="2C2F34"/>
              </a:solidFill>
              <a:effectLst/>
              <a:ea typeface="Times New Roman" panose="02020603050405020304" pitchFamily="18" charset="0"/>
              <a:cs typeface="Simplified Arabic" panose="02020603050405020304" pitchFamily="18" charset="-78"/>
            </a:endParaRPr>
          </a:p>
          <a:p>
            <a:pPr marL="514350" marR="0" algn="r" rtl="1">
              <a:lnSpc>
                <a:spcPct val="115000"/>
              </a:lnSpc>
              <a:spcAft>
                <a:spcPts val="800"/>
              </a:spcAft>
              <a:buNone/>
            </a:pPr>
            <a:endParaRPr lang="ar-IQ"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514350" marR="0" algn="r" rtl="1">
              <a:lnSpc>
                <a:spcPct val="115000"/>
              </a:lnSpc>
              <a:spcAft>
                <a:spcPts val="800"/>
              </a:spcAft>
              <a:buNone/>
            </a:pP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gn="just" rtl="1">
              <a:buNone/>
            </a:pPr>
            <a:endParaRPr lang="en-US" dirty="0"/>
          </a:p>
        </p:txBody>
      </p:sp>
    </p:spTree>
    <p:extLst>
      <p:ext uri="{BB962C8B-B14F-4D97-AF65-F5344CB8AC3E}">
        <p14:creationId xmlns:p14="http://schemas.microsoft.com/office/powerpoint/2010/main" val="805627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6586375-1D8D-682D-F290-3273B2153D2D}"/>
              </a:ext>
            </a:extLst>
          </p:cNvPr>
          <p:cNvSpPr>
            <a:spLocks noGrp="1"/>
          </p:cNvSpPr>
          <p:nvPr>
            <p:ph idx="1"/>
          </p:nvPr>
        </p:nvSpPr>
        <p:spPr/>
        <p:txBody>
          <a:bodyPr/>
          <a:lstStyle/>
          <a:p>
            <a:endParaRPr lang="en-US" dirty="0"/>
          </a:p>
        </p:txBody>
      </p:sp>
      <p:sp>
        <p:nvSpPr>
          <p:cNvPr id="4" name="Rectangle 2">
            <a:extLst>
              <a:ext uri="{FF2B5EF4-FFF2-40B4-BE49-F238E27FC236}">
                <a16:creationId xmlns:a16="http://schemas.microsoft.com/office/drawing/2014/main" id="{CAC350A8-42C8-B2ED-524F-6E4EA3AFC9E2}"/>
              </a:ext>
            </a:extLst>
          </p:cNvPr>
          <p:cNvSpPr>
            <a:spLocks noChangeArrowheads="1"/>
          </p:cNvSpPr>
          <p:nvPr/>
        </p:nvSpPr>
        <p:spPr bwMode="auto">
          <a:xfrm rot="15213843" flipV="1">
            <a:off x="2986534" y="-2216092"/>
            <a:ext cx="695252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Char char="•"/>
              <a:tabLst/>
            </a:pPr>
            <a:r>
              <a:rPr kumimoji="0" lang="ar-SA" altLang="en-US" sz="1400" b="0" i="0" u="none" strike="noStrike" cap="none" normalizeH="0" baseline="0" dirty="0">
                <a:ln>
                  <a:noFill/>
                </a:ln>
                <a:solidFill>
                  <a:srgbClr val="2C2F34"/>
                </a:solidFill>
                <a:effectLst/>
                <a:latin typeface="Simplified Arabic" panose="02020603050405020304" pitchFamily="18" charset="-78"/>
                <a:ea typeface="Times New Roman" panose="02020603050405020304" pitchFamily="18" charset="0"/>
                <a:cs typeface="Simplified Arabic" panose="02020603050405020304" pitchFamily="18" charset="-78"/>
              </a:rPr>
              <a:t>ويوضح الجدول الاتي التقلبات الحاصلة في سوق العمل العراقي ,</a:t>
            </a:r>
            <a:endParaRPr kumimoji="0" lang="en-US" altLang="en-US" sz="800" b="0" i="0" u="none" strike="noStrike" cap="none" normalizeH="0" baseline="0" dirty="0">
              <a:ln>
                <a:noFill/>
              </a:ln>
              <a:solidFill>
                <a:schemeClr val="tx1"/>
              </a:solidFill>
              <a:effectLst/>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1400" b="1" i="1" u="sng" strike="noStrike" cap="none" normalizeH="0" baseline="0" dirty="0">
                <a:ln>
                  <a:noFill/>
                </a:ln>
                <a:solidFill>
                  <a:srgbClr val="2C2F34"/>
                </a:solidFill>
                <a:effectLst/>
                <a:latin typeface="Simplified Arabic" panose="02020603050405020304" pitchFamily="18" charset="-78"/>
                <a:ea typeface="Times New Roman" panose="02020603050405020304" pitchFamily="18" charset="0"/>
                <a:cs typeface="Simplified Arabic" panose="02020603050405020304" pitchFamily="18" charset="-78"/>
              </a:rPr>
              <a:t>جدول رقم (6 )سوق العمل العراقي (تقلبات قوى العرض والطلب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4097" name="صورة 2">
            <a:extLst>
              <a:ext uri="{FF2B5EF4-FFF2-40B4-BE49-F238E27FC236}">
                <a16:creationId xmlns:a16="http://schemas.microsoft.com/office/drawing/2014/main" id="{26262957-91AD-9FF7-AC80-725F2FC0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01" y="1046380"/>
            <a:ext cx="10825899" cy="49704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9A88C62-44F8-EE3C-619D-9AEA13D3C0A2}"/>
              </a:ext>
            </a:extLst>
          </p:cNvPr>
          <p:cNvSpPr>
            <a:spLocks noChangeArrowheads="1"/>
          </p:cNvSpPr>
          <p:nvPr/>
        </p:nvSpPr>
        <p:spPr bwMode="auto">
          <a:xfrm>
            <a:off x="0" y="4670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70108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41D799E-7CD5-7997-0FC6-CE3CFA7BAD85}"/>
              </a:ext>
            </a:extLst>
          </p:cNvPr>
          <p:cNvSpPr>
            <a:spLocks noGrp="1"/>
          </p:cNvSpPr>
          <p:nvPr>
            <p:ph idx="1"/>
          </p:nvPr>
        </p:nvSpPr>
        <p:spPr>
          <a:xfrm>
            <a:off x="838200" y="179109"/>
            <a:ext cx="10515600" cy="5997854"/>
          </a:xfrm>
        </p:spPr>
        <p:txBody>
          <a:bodyPr>
            <a:normAutofit/>
          </a:bodyPr>
          <a:lstStyle/>
          <a:p>
            <a:pPr marL="285750" marR="0" indent="0" algn="r" rtl="1">
              <a:lnSpc>
                <a:spcPct val="115000"/>
              </a:lnSpc>
              <a:buNone/>
            </a:pPr>
            <a:r>
              <a:rPr lang="ar-SA"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وتنعكس التقلبات الاقتصادية والسياسة على سوق العمل العراقي مما يضعف معدلات النمو والتطور ويفاقم معدلات البطالة والذي يعود الى عدة أسباب تتمثل بما يأتي :- </a:t>
            </a:r>
            <a:endParaRPr lang="ar-IQ"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285750" marR="0" indent="0" algn="r" rtl="1">
              <a:lnSpc>
                <a:spcPct val="115000"/>
              </a:lnSpc>
              <a:buNone/>
            </a:pPr>
            <a:r>
              <a:rPr lang="ar-IQ" dirty="0">
                <a:solidFill>
                  <a:srgbClr val="2C2F34"/>
                </a:solidFill>
                <a:latin typeface="Calibri" panose="020F0502020204030204" pitchFamily="34" charset="0"/>
                <a:ea typeface="Times New Roman" panose="02020603050405020304" pitchFamily="18" charset="0"/>
                <a:cs typeface="Simplified Arabic" panose="02020603050405020304" pitchFamily="18" charset="-78"/>
              </a:rPr>
              <a:t>- </a:t>
            </a:r>
            <a:r>
              <a:rPr lang="ar-SA"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غياب عامل التنسيق بين مخرجات التعليم وقوة العمل في السوق مما ساهم في ارتفاع اعداد الخريجين وعدم توافر الوظائف الشاغرة لتعينهم في مؤسسات الدولة الرسمية والتي هي في الأساس تعاني من ترهل كبير في اعداد العاملين فيها </a:t>
            </a:r>
            <a:endParaRPr lang="ar-IQ"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285750" marR="0" indent="0" algn="r" rtl="1">
              <a:lnSpc>
                <a:spcPct val="115000"/>
              </a:lnSpc>
              <a:buNone/>
            </a:pP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01040" lvl="0" indent="0" algn="r" rtl="1">
              <a:lnSpc>
                <a:spcPct val="115000"/>
              </a:lnSpc>
              <a:buNone/>
            </a:pPr>
            <a:r>
              <a:rPr lang="ar-SA"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الإغراق السلعي الناجم عن دخول كميات من السلع بأسعار زهيدة الى البلاد مما يساهم في منافسة الصناعات المحلية وتجميد المصانع والمعامل فيها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01040" lvl="0" indent="0" algn="r" rtl="1">
              <a:lnSpc>
                <a:spcPct val="115000"/>
              </a:lnSpc>
              <a:spcAft>
                <a:spcPts val="800"/>
              </a:spcAft>
              <a:buNone/>
            </a:pPr>
            <a:r>
              <a:rPr lang="ar-SA" sz="2000" dirty="0">
                <a:solidFill>
                  <a:srgbClr val="2C2F34"/>
                </a:solidFill>
                <a:effectLst/>
                <a:latin typeface="Calibri" panose="020F0502020204030204" pitchFamily="34" charset="0"/>
                <a:ea typeface="Times New Roman" panose="02020603050405020304" pitchFamily="18" charset="0"/>
                <a:cs typeface="Simplified Arabic" panose="02020603050405020304" pitchFamily="18" charset="-78"/>
              </a:rPr>
              <a:t>عدم مقدرة القطاع الخاص توفير فرص عمل التي تمتاز بانخفاض ملحوظ في الأجور المقدمة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gn="just" rtl="1">
              <a:buNone/>
            </a:pPr>
            <a:r>
              <a:rPr lang="ar-SA" sz="2000" dirty="0">
                <a:solidFill>
                  <a:srgbClr val="2C2F34"/>
                </a:solidFill>
                <a:effectLst/>
                <a:ea typeface="Times New Roman" panose="02020603050405020304" pitchFamily="18" charset="0"/>
                <a:cs typeface="Simplified Arabic" panose="02020603050405020304" pitchFamily="18" charset="-78"/>
              </a:rPr>
              <a:t>إيجاد منافسة في سوق العمل بين العمال المحليين والعمال الأجانب الامر الذي يساهم في تفاقم حدة البطالة وانعدام الامن الوظيفي ,,فاعتماد شركات القطاع الخاص وكذلك الاستثمارات الأجنبية على العمالة الوافدة في الاجل الطويل لزيادة الأرباح وانخفاض التكلفة مما يؤدي الى المساهمة في زيادة نسبة البطالة وتقليل فرص العمل امام العمالة المحلية </a:t>
            </a:r>
            <a:r>
              <a:rPr lang="ar-SA" sz="2000" dirty="0">
                <a:effectLst/>
                <a:latin typeface="Arial" panose="020B0604020202020204" pitchFamily="34" charset="0"/>
                <a:ea typeface="Times New Roman" panose="02020603050405020304" pitchFamily="18" charset="0"/>
                <a:cs typeface="Arial" panose="020B0604020202020204" pitchFamily="34" charset="0"/>
              </a:rPr>
              <a:t>)</a:t>
            </a:r>
            <a:endParaRPr lang="en-US" sz="2000" dirty="0"/>
          </a:p>
        </p:txBody>
      </p:sp>
    </p:spTree>
    <p:extLst>
      <p:ext uri="{BB962C8B-B14F-4D97-AF65-F5344CB8AC3E}">
        <p14:creationId xmlns:p14="http://schemas.microsoft.com/office/powerpoint/2010/main" val="2285907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B9357A9-32C7-25BF-BC0D-8A3A489547E9}"/>
              </a:ext>
            </a:extLst>
          </p:cNvPr>
          <p:cNvSpPr>
            <a:spLocks noGrp="1"/>
          </p:cNvSpPr>
          <p:nvPr>
            <p:ph idx="1"/>
          </p:nvPr>
        </p:nvSpPr>
        <p:spPr>
          <a:xfrm>
            <a:off x="838200" y="179109"/>
            <a:ext cx="10515600" cy="5997854"/>
          </a:xfrm>
        </p:spPr>
        <p:txBody>
          <a:bodyPr>
            <a:normAutofit lnSpcReduction="10000"/>
          </a:bodyPr>
          <a:lstStyle/>
          <a:p>
            <a:pPr marL="0" marR="0" indent="0" algn="r" rtl="1">
              <a:lnSpc>
                <a:spcPct val="115000"/>
              </a:lnSpc>
              <a:spcAft>
                <a:spcPts val="800"/>
              </a:spcAft>
              <a:buNone/>
            </a:pPr>
            <a:r>
              <a:rPr lang="ar-IQ" sz="2000" i="1" u="sng" dirty="0">
                <a:effectLst/>
                <a:latin typeface="Calibri" panose="020F0502020204030204" pitchFamily="34" charset="0"/>
                <a:ea typeface="Times New Roman" panose="02020603050405020304" pitchFamily="18" charset="0"/>
                <a:cs typeface="Simplified Arabic" panose="02020603050405020304" pitchFamily="18" charset="-78"/>
              </a:rPr>
              <a:t>ابرز الاستنتاجات التي توصلت اليه الدراسة كالاتي :-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r" rtl="1">
              <a:lnSpc>
                <a:spcPct val="115000"/>
              </a:lnSpc>
              <a:spcAft>
                <a:spcPts val="800"/>
              </a:spcAft>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 تتضاعف الحاجة الى الفنيين والمهرة من العمالة الوافدة يزداد بالمقابل عدد المتخرجين من الأصناف غير المهنية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0" algn="r" rtl="1">
              <a:lnSpc>
                <a:spcPct val="115000"/>
              </a:lnSpc>
              <a:spcAft>
                <a:spcPts val="800"/>
              </a:spcAft>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الهياكل التنظيمية للهجرة تعد اطر ارشادية تنفيذها يعتمد على تقدير الدول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r" rtl="1">
              <a:lnSpc>
                <a:spcPct val="115000"/>
              </a:lnSpc>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-السياقات التنظيمية للهجرة في العراق لا توفر مسارات امنة ومنظمة للمهاجرين .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r" rtl="1">
              <a:lnSpc>
                <a:spcPct val="115000"/>
              </a:lnSpc>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ينبغي تصحيح الرؤية عن البلد المضيف ولاسيما العراق الذي كثيرا ما يشاع عنه انتشار الإرهاب وعدم الاستقرار الامر الذي يساهم بهجره الاستثمار الأجنبي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r" rtl="1">
              <a:lnSpc>
                <a:spcPct val="115000"/>
              </a:lnSpc>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-إيجاد  التوازن بين قوى العرض والطلب في سوق العمل تسد النقص الحاصل في عرض القوى المحلية و التنسيق مخرجات الجهاز التعليمي مع خطط التنمية القومية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r" rtl="1">
              <a:lnSpc>
                <a:spcPct val="115000"/>
              </a:lnSpc>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-لم تنص القوانين الموضوعة تنظيم واستقدام العمالة الأجنبية على ضرورة وجود عامل الكفاءة لدى العامل الأجنبي إضافة الى احتياج البلد له في حالة استقدامه عوضا عن العامل المحلي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r" rtl="1">
              <a:lnSpc>
                <a:spcPct val="115000"/>
              </a:lnSpc>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-غالبا ما يلجأ العامل الوافد الى الاستقرار في نفس مكان العمل او الذهاب نحو خيار الاستقرار في أماكن سكنية رخيصة الكلفة والتي تتسم بكونها مكتظة بالسكان الامر الذي يفرض ظروف معيشية سيئة ومخاطر صحية</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742950" lvl="0" indent="0" algn="r" rtl="1">
              <a:lnSpc>
                <a:spcPct val="115000"/>
              </a:lnSpc>
              <a:spcAft>
                <a:spcPts val="800"/>
              </a:spcAft>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-لم يتم حتى الان تطوير أنظمة رسمية لتحديد هوية المهاجرين المفقودين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97338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63436F3-0A7F-4FA6-109F-1F5B414B7300}"/>
              </a:ext>
            </a:extLst>
          </p:cNvPr>
          <p:cNvSpPr>
            <a:spLocks noGrp="1"/>
          </p:cNvSpPr>
          <p:nvPr>
            <p:ph idx="1"/>
          </p:nvPr>
        </p:nvSpPr>
        <p:spPr>
          <a:xfrm>
            <a:off x="838200" y="810705"/>
            <a:ext cx="10515600" cy="5347404"/>
          </a:xfrm>
        </p:spPr>
        <p:txBody>
          <a:bodyPr>
            <a:normAutofit/>
          </a:bodyPr>
          <a:lstStyle/>
          <a:p>
            <a:pPr marL="514350" marR="0" algn="r" rtl="1">
              <a:lnSpc>
                <a:spcPct val="115000"/>
              </a:lnSpc>
              <a:spcAft>
                <a:spcPts val="800"/>
              </a:spcAft>
              <a:buNone/>
            </a:pPr>
            <a:r>
              <a:rPr lang="ar-IQ" sz="2000" b="1" u="sng" dirty="0">
                <a:effectLst/>
                <a:latin typeface="Calibri" panose="020F0502020204030204" pitchFamily="34" charset="0"/>
                <a:ea typeface="Times New Roman" panose="02020603050405020304" pitchFamily="18" charset="0"/>
                <a:cs typeface="Simplified Arabic" panose="02020603050405020304" pitchFamily="18" charset="-78"/>
              </a:rPr>
              <a:t>التوصيات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r" rtl="1">
              <a:lnSpc>
                <a:spcPct val="115000"/>
              </a:lnSpc>
              <a:spcAft>
                <a:spcPts val="800"/>
              </a:spcAft>
              <a:buNone/>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1</a:t>
            </a:r>
            <a:r>
              <a:rPr lang="ar-IQ" sz="2000" b="1" dirty="0">
                <a:effectLst/>
                <a:latin typeface="Calibri" panose="020F0502020204030204" pitchFamily="34" charset="0"/>
                <a:ea typeface="Times New Roman" panose="02020603050405020304" pitchFamily="18" charset="0"/>
                <a:cs typeface="Simplified Arabic" panose="02020603050405020304" pitchFamily="18" charset="-78"/>
              </a:rPr>
              <a:t>-</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إيقاف استيراد العمالة الأجنبية وجعل القدرة الاستيعابية لاستقدامهم وفق قوى طلب وعرض السوق </a:t>
            </a:r>
            <a:r>
              <a:rPr lang="ar-IQ" sz="2000" dirty="0" err="1">
                <a:effectLst/>
                <a:latin typeface="Calibri" panose="020F0502020204030204" pitchFamily="34" charset="0"/>
                <a:ea typeface="Times New Roman" panose="02020603050405020304" pitchFamily="18" charset="0"/>
                <a:cs typeface="Simplified Arabic" panose="02020603050405020304" pitchFamily="18" charset="-78"/>
              </a:rPr>
              <a:t>وبناءا</a:t>
            </a: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 على توافر المهارات والخبرات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571500" lvl="0" indent="-342900" algn="r" rtl="1">
              <a:lnSpc>
                <a:spcPct val="115000"/>
              </a:lnSpc>
              <a:buFont typeface="+mj-lt"/>
              <a:buAutoNum type="arabicPeriod"/>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اعتماد استراتيجية توطين الوظائف لتنظيم استقدام العمالة الوافدة عن طريق إحلال العمالة الوطنية بصورة تدريجية محل العمالة الوافدة عبر النصوص التشريعية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571500" lvl="0" indent="-342900" algn="r" rtl="1">
              <a:lnSpc>
                <a:spcPct val="115000"/>
              </a:lnSpc>
              <a:buFont typeface="+mj-lt"/>
              <a:buAutoNum type="arabicPeriod"/>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ضبط حجم وتركيبة العمالة الأجنبية عبر الإجراءات المتعلقة بتأشيرة الدخول واجازات العمل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571500" lvl="0" indent="-342900" algn="r" rtl="1">
              <a:lnSpc>
                <a:spcPct val="115000"/>
              </a:lnSpc>
              <a:buFont typeface="+mj-lt"/>
              <a:buAutoNum type="arabicPeriod"/>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إيجاد مؤشرات معتمدة للدخول للتوظيف لتحقيق مبدأ الاستخدام الأمثل لاستقدام العمالة الوافدة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571500" lvl="0" indent="-342900" algn="r" rtl="1">
              <a:lnSpc>
                <a:spcPct val="115000"/>
              </a:lnSpc>
              <a:spcAft>
                <a:spcPts val="800"/>
              </a:spcAft>
              <a:buFont typeface="+mj-lt"/>
              <a:buAutoNum type="arabicPeriod"/>
            </a:pPr>
            <a:r>
              <a:rPr lang="ar-IQ" sz="2000" dirty="0">
                <a:effectLst/>
                <a:latin typeface="Calibri" panose="020F0502020204030204" pitchFamily="34" charset="0"/>
                <a:ea typeface="Times New Roman" panose="02020603050405020304" pitchFamily="18" charset="0"/>
                <a:cs typeface="Simplified Arabic" panose="02020603050405020304" pitchFamily="18" charset="-78"/>
              </a:rPr>
              <a:t>فرض ضرائب إضافية على التحويلات المالية من (الدولار ) العملة الصعبة للعمالة الأجنبية نحو الخارج وتحديد نسبة التحويلات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algn="r">
              <a:buNone/>
            </a:pPr>
            <a:r>
              <a:rPr lang="ar-IQ" sz="2000" dirty="0">
                <a:effectLst/>
                <a:ea typeface="Times New Roman" panose="02020603050405020304" pitchFamily="18" charset="0"/>
                <a:cs typeface="Simplified Arabic" panose="02020603050405020304" pitchFamily="18" charset="-78"/>
              </a:rPr>
              <a:t>5- ضبط امن الحدود عبر تفعيل الجهود الثنائية للدول المتاخمة من خلال تنسيق دوريات عمليات مشتركة على جانبي الحدود ,انشاء مراكز تعاون حدودية ثنائية او متعددة الجنسيات ,ترشيح وتبادل ضباط الاتصال.</a:t>
            </a:r>
            <a:endParaRPr lang="en-US" sz="2000" dirty="0"/>
          </a:p>
        </p:txBody>
      </p:sp>
    </p:spTree>
    <p:extLst>
      <p:ext uri="{BB962C8B-B14F-4D97-AF65-F5344CB8AC3E}">
        <p14:creationId xmlns:p14="http://schemas.microsoft.com/office/powerpoint/2010/main" val="968393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9A0E8E-5579-BDEC-CDFD-7A33C69D83CD}"/>
              </a:ext>
            </a:extLst>
          </p:cNvPr>
          <p:cNvSpPr>
            <a:spLocks noGrp="1"/>
          </p:cNvSpPr>
          <p:nvPr>
            <p:ph type="title"/>
          </p:nvPr>
        </p:nvSpPr>
        <p:spPr/>
        <p:txBody>
          <a:bodyPr>
            <a:normAutofit/>
          </a:bodyPr>
          <a:lstStyle/>
          <a:p>
            <a:r>
              <a:rPr lang="ar-IQ" sz="7200" dirty="0"/>
              <a:t>شكرا لحسن الاصغاء </a:t>
            </a:r>
            <a:endParaRPr lang="en-US" sz="7200" dirty="0"/>
          </a:p>
        </p:txBody>
      </p:sp>
    </p:spTree>
    <p:extLst>
      <p:ext uri="{BB962C8B-B14F-4D97-AF65-F5344CB8AC3E}">
        <p14:creationId xmlns:p14="http://schemas.microsoft.com/office/powerpoint/2010/main" val="406980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290A5E4-F749-89CF-12BF-CD81B686137B}"/>
              </a:ext>
            </a:extLst>
          </p:cNvPr>
          <p:cNvSpPr>
            <a:spLocks noGrp="1"/>
          </p:cNvSpPr>
          <p:nvPr>
            <p:ph idx="1"/>
          </p:nvPr>
        </p:nvSpPr>
        <p:spPr>
          <a:xfrm>
            <a:off x="838200" y="137653"/>
            <a:ext cx="10980174" cy="6292644"/>
          </a:xfrm>
        </p:spPr>
        <p:txBody>
          <a:bodyPr>
            <a:noAutofit/>
          </a:bodyPr>
          <a:lstStyle/>
          <a:p>
            <a:pPr algn="r"/>
            <a:r>
              <a:rPr lang="ar-KW" dirty="0">
                <a:effectLst/>
                <a:ea typeface="Times New Roman" panose="02020603050405020304" pitchFamily="18" charset="0"/>
                <a:cs typeface="Simplified Arabic" panose="02020603050405020304" pitchFamily="18" charset="-78"/>
              </a:rPr>
              <a:t>تقوم  الدول بدور أساسي في معالجة مشاكل الهجرة والعمالة الوافدة فتعمد الى تنظيم إدارة الهجرة بالاسترشاد بالجهود الدولية وهذا يدلل على الابعاد المزدوجة لحوكمة الهجرة ,فهناك بعد وطني لإدارة الهجرة تنظم الياته من الدول وبعد عالمي يشمل قواعد ومبادئ واجراءات والهياكل التنظيمية تؤطر التفاعلات الدول والكيانات العابرة للحدود الوطنية.</a:t>
            </a:r>
            <a:endParaRPr lang="ar-IQ" dirty="0">
              <a:effectLst/>
              <a:ea typeface="Times New Roman" panose="02020603050405020304" pitchFamily="18" charset="0"/>
              <a:cs typeface="Simplified Arabic" panose="02020603050405020304" pitchFamily="18" charset="-78"/>
            </a:endParaRPr>
          </a:p>
          <a:p>
            <a:pPr algn="r"/>
            <a:r>
              <a:rPr lang="ar-SA" dirty="0">
                <a:solidFill>
                  <a:srgbClr val="0D0D0D"/>
                </a:solidFill>
                <a:effectLst/>
                <a:ea typeface="Times New Roman" panose="02020603050405020304" pitchFamily="18" charset="0"/>
                <a:cs typeface="Simplified Arabic" panose="02020603050405020304" pitchFamily="18" charset="-78"/>
              </a:rPr>
              <a:t>يحظى مفهوم الحوكمة باهتمام واسع منذ بداية التسعينات من القرن الماضي اذ تم تداول المصطلح من قبل الهيئات المالية والتنموية (صندوق النقد الدولي ,برنامج الأمم المتحدة للتنمية )</a:t>
            </a:r>
            <a:endParaRPr lang="ar-IQ" dirty="0">
              <a:solidFill>
                <a:srgbClr val="0D0D0D"/>
              </a:solidFill>
              <a:effectLst/>
              <a:ea typeface="Times New Roman" panose="02020603050405020304" pitchFamily="18" charset="0"/>
              <a:cs typeface="Simplified Arabic" panose="02020603050405020304" pitchFamily="18" charset="-78"/>
            </a:endParaRPr>
          </a:p>
          <a:p>
            <a:pPr algn="r"/>
            <a:r>
              <a:rPr lang="ar-KW" dirty="0">
                <a:effectLst/>
                <a:ea typeface="Times New Roman" panose="02020603050405020304" pitchFamily="18" charset="0"/>
                <a:cs typeface="Simplified Arabic" panose="02020603050405020304" pitchFamily="18" charset="-78"/>
              </a:rPr>
              <a:t>فالحوكمة تعتمد على أسس تنظيمية تحكمها قوانين </a:t>
            </a:r>
            <a:r>
              <a:rPr lang="ar-KW" dirty="0" err="1">
                <a:effectLst/>
                <a:ea typeface="Times New Roman" panose="02020603050405020304" pitchFamily="18" charset="0"/>
                <a:cs typeface="Simplified Arabic" panose="02020603050405020304" pitchFamily="18" charset="-78"/>
              </a:rPr>
              <a:t>لادارة</a:t>
            </a:r>
            <a:r>
              <a:rPr lang="ar-KW" dirty="0">
                <a:effectLst/>
                <a:ea typeface="Times New Roman" panose="02020603050405020304" pitchFamily="18" charset="0"/>
                <a:cs typeface="Simplified Arabic" panose="02020603050405020304" pitchFamily="18" charset="-78"/>
              </a:rPr>
              <a:t> القطاعات الوظيفية الخاصة او العامة</a:t>
            </a:r>
            <a:r>
              <a:rPr lang="ar-IQ" dirty="0">
                <a:effectLst/>
                <a:ea typeface="Times New Roman" panose="02020603050405020304" pitchFamily="18" charset="0"/>
                <a:cs typeface="Simplified Arabic" panose="02020603050405020304" pitchFamily="18" charset="-78"/>
              </a:rPr>
              <a:t>,</a:t>
            </a:r>
            <a:r>
              <a:rPr lang="ar-KW" dirty="0">
                <a:effectLst/>
                <a:ea typeface="Times New Roman" panose="02020603050405020304" pitchFamily="18" charset="0"/>
                <a:cs typeface="Simplified Arabic" panose="02020603050405020304" pitchFamily="18" charset="-78"/>
              </a:rPr>
              <a:t>و</a:t>
            </a:r>
            <a:r>
              <a:rPr lang="ar-SA" dirty="0">
                <a:solidFill>
                  <a:srgbClr val="0D0D0D"/>
                </a:solidFill>
                <a:effectLst/>
                <a:ea typeface="Times New Roman" panose="02020603050405020304" pitchFamily="18" charset="0"/>
                <a:cs typeface="Simplified Arabic" panose="02020603050405020304" pitchFamily="18" charset="-78"/>
              </a:rPr>
              <a:t>هي مزيج من مصطلحين الحوكمة</a:t>
            </a:r>
            <a:r>
              <a:rPr lang="ar-IQ" dirty="0">
                <a:solidFill>
                  <a:srgbClr val="0D0D0D"/>
                </a:solidFill>
                <a:effectLst/>
                <a:ea typeface="Times New Roman" panose="02020603050405020304" pitchFamily="18" charset="0"/>
                <a:cs typeface="Simplified Arabic" panose="02020603050405020304" pitchFamily="18" charset="-78"/>
              </a:rPr>
              <a:t>و</a:t>
            </a:r>
            <a:r>
              <a:rPr lang="ar-SA" dirty="0">
                <a:solidFill>
                  <a:srgbClr val="0D0D0D"/>
                </a:solidFill>
                <a:effectLst/>
                <a:ea typeface="Times New Roman" panose="02020603050405020304" pitchFamily="18" charset="0"/>
                <a:cs typeface="Simplified Arabic" panose="02020603050405020304" pitchFamily="18" charset="-78"/>
              </a:rPr>
              <a:t>الهجرة تعتمد على ثلاث عناصر اساسية تتمثل (السياسات –التشريعات – التنظيم الاداري ) وان السعي لاكتشاف تاريخ الاطار العالمي لحوكمة الهجرة العالمية</a:t>
            </a:r>
            <a:r>
              <a:rPr lang="ar-IQ" dirty="0">
                <a:solidFill>
                  <a:srgbClr val="0D0D0D"/>
                </a:solidFill>
                <a:effectLst/>
                <a:ea typeface="Times New Roman" panose="02020603050405020304" pitchFamily="18" charset="0"/>
                <a:cs typeface="Simplified Arabic" panose="02020603050405020304" pitchFamily="18" charset="-78"/>
              </a:rPr>
              <a:t>,والذي </a:t>
            </a:r>
            <a:r>
              <a:rPr lang="ar-SA" dirty="0">
                <a:solidFill>
                  <a:srgbClr val="0D0D0D"/>
                </a:solidFill>
                <a:effectLst/>
                <a:ea typeface="Times New Roman" panose="02020603050405020304" pitchFamily="18" charset="0"/>
                <a:cs typeface="Simplified Arabic" panose="02020603050405020304" pitchFamily="18" charset="-78"/>
              </a:rPr>
              <a:t>تشكل بشكل اساسي من خلال هيكلين دوليين محوريين هما (اتفاقية للاجئين لعام (1951) وبروتوكولها لعام (1967)الى جانب الميثاق العالمي بشأن اللاجئين لعام (2018) بالإضافة </a:t>
            </a:r>
            <a:r>
              <a:rPr lang="ar-SA" dirty="0" err="1">
                <a:solidFill>
                  <a:srgbClr val="0D0D0D"/>
                </a:solidFill>
                <a:effectLst/>
                <a:ea typeface="Times New Roman" panose="02020603050405020304" pitchFamily="18" charset="0"/>
                <a:cs typeface="Simplified Arabic" panose="02020603050405020304" pitchFamily="18" charset="-78"/>
              </a:rPr>
              <a:t>ماحددته</a:t>
            </a:r>
            <a:r>
              <a:rPr lang="ar-SA" dirty="0">
                <a:solidFill>
                  <a:srgbClr val="0D0D0D"/>
                </a:solidFill>
                <a:effectLst/>
                <a:ea typeface="Times New Roman" panose="02020603050405020304" pitchFamily="18" charset="0"/>
                <a:cs typeface="Simplified Arabic" panose="02020603050405020304" pitchFamily="18" charset="-78"/>
              </a:rPr>
              <a:t> المنظمة الدولية للهجرة الدولية عام (2019)التي تعمل على دمج المعايير القانونية واللوائح والسياسات والهياكل التنظيمية</a:t>
            </a:r>
            <a:r>
              <a:rPr lang="ar-IQ" dirty="0">
                <a:solidFill>
                  <a:srgbClr val="0D0D0D"/>
                </a:solidFill>
                <a:effectLst/>
                <a:ea typeface="Times New Roman" panose="02020603050405020304" pitchFamily="18" charset="0"/>
                <a:cs typeface="Simplified Arabic" panose="02020603050405020304" pitchFamily="18" charset="-78"/>
              </a:rPr>
              <a:t>.  </a:t>
            </a:r>
            <a:endParaRPr lang="en-US" dirty="0"/>
          </a:p>
        </p:txBody>
      </p:sp>
    </p:spTree>
    <p:extLst>
      <p:ext uri="{BB962C8B-B14F-4D97-AF65-F5344CB8AC3E}">
        <p14:creationId xmlns:p14="http://schemas.microsoft.com/office/powerpoint/2010/main" val="273351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A1C9EE4-E5C7-04C2-224B-D15F742C764B}"/>
              </a:ext>
            </a:extLst>
          </p:cNvPr>
          <p:cNvSpPr>
            <a:spLocks noGrp="1"/>
          </p:cNvSpPr>
          <p:nvPr>
            <p:ph idx="1"/>
          </p:nvPr>
        </p:nvSpPr>
        <p:spPr>
          <a:xfrm>
            <a:off x="838200" y="301658"/>
            <a:ext cx="10515600" cy="6353666"/>
          </a:xfrm>
        </p:spPr>
        <p:txBody>
          <a:bodyPr>
            <a:normAutofit/>
          </a:bodyPr>
          <a:lstStyle/>
          <a:p>
            <a:pPr algn="r"/>
            <a:r>
              <a:rPr lang="ar-SA" sz="2400" dirty="0">
                <a:solidFill>
                  <a:srgbClr val="000000"/>
                </a:solidFill>
                <a:effectLst/>
                <a:ea typeface="Times New Roman" panose="02020603050405020304" pitchFamily="18" charset="0"/>
                <a:cs typeface="Simplified Arabic" panose="02020603050405020304" pitchFamily="18" charset="-78"/>
              </a:rPr>
              <a:t>وقد عرّفت المنظمة الدولية للهجرة حوكمة الهجرة بأنها: "الأطر المشتركة من المعايير القانونية والأنظمة والسياسات والتقاليد، بالإضافة إلى الهياكل التنظيمية (دون الوطنية، والوطنية، والإقليمية، والدولية) والعمليات ذات الصلة التي تشكل وتنظم نهج</a:t>
            </a:r>
            <a:r>
              <a:rPr lang="ar-IQ" sz="2400" dirty="0">
                <a:solidFill>
                  <a:srgbClr val="000000"/>
                </a:solidFill>
                <a:ea typeface="Times New Roman" panose="02020603050405020304" pitchFamily="18" charset="0"/>
                <a:cs typeface="Simplified Arabic" panose="02020603050405020304" pitchFamily="18" charset="-78"/>
              </a:rPr>
              <a:t> الدول</a:t>
            </a:r>
            <a:r>
              <a:rPr lang="ar-SA" sz="2400" dirty="0">
                <a:solidFill>
                  <a:srgbClr val="000000"/>
                </a:solidFill>
                <a:effectLst/>
                <a:ea typeface="Times New Roman" panose="02020603050405020304" pitchFamily="18" charset="0"/>
                <a:cs typeface="Simplified Arabic" panose="02020603050405020304" pitchFamily="18" charset="-78"/>
              </a:rPr>
              <a:t>, </a:t>
            </a:r>
            <a:endParaRPr lang="ar-IQ" sz="2400" dirty="0">
              <a:solidFill>
                <a:srgbClr val="000000"/>
              </a:solidFill>
              <a:effectLst/>
              <a:ea typeface="Times New Roman" panose="02020603050405020304" pitchFamily="18" charset="0"/>
              <a:cs typeface="Simplified Arabic" panose="02020603050405020304" pitchFamily="18" charset="-78"/>
            </a:endParaRPr>
          </a:p>
          <a:p>
            <a:pPr algn="r"/>
            <a:r>
              <a:rPr lang="ar-IQ" sz="2400" dirty="0">
                <a:solidFill>
                  <a:srgbClr val="000000"/>
                </a:solidFill>
                <a:ea typeface="Times New Roman" panose="02020603050405020304" pitchFamily="18" charset="0"/>
                <a:cs typeface="Simplified Arabic" panose="02020603050405020304" pitchFamily="18" charset="-78"/>
              </a:rPr>
              <a:t>اما </a:t>
            </a:r>
            <a:r>
              <a:rPr lang="ar-SA" sz="2400" dirty="0">
                <a:solidFill>
                  <a:srgbClr val="0D0D0D"/>
                </a:solidFill>
                <a:effectLst/>
                <a:ea typeface="Times New Roman" panose="02020603050405020304" pitchFamily="18" charset="0"/>
                <a:cs typeface="Simplified Arabic" panose="02020603050405020304" pitchFamily="18" charset="-78"/>
              </a:rPr>
              <a:t>الهجرة الانتقال من البلد الام للاستقرار في مكان جديد ,وهي تعبر عن حركة الافراد التي يتم الانتقال بشكل فردي او جماعي من موطنهم الاصلي الى وطن جديد والتي تتخذ شكل( الهجرة الداخلية – هجرة خارجية – هجرة العمالة – النزوح – الهجرة الدولية – هجرة العودة </a:t>
            </a:r>
            <a:endParaRPr lang="ar-IQ" sz="2400" dirty="0">
              <a:solidFill>
                <a:srgbClr val="0D0D0D"/>
              </a:solidFill>
              <a:effectLst/>
              <a:ea typeface="Times New Roman" panose="02020603050405020304" pitchFamily="18" charset="0"/>
              <a:cs typeface="Simplified Arabic" panose="02020603050405020304" pitchFamily="18" charset="-78"/>
            </a:endParaRPr>
          </a:p>
          <a:p>
            <a:pPr algn="r"/>
            <a:r>
              <a:rPr lang="ar-SA" sz="2400" dirty="0">
                <a:solidFill>
                  <a:srgbClr val="0D0D0D"/>
                </a:solidFill>
                <a:effectLst/>
                <a:ea typeface="Times New Roman" panose="02020603050405020304" pitchFamily="18" charset="0"/>
                <a:cs typeface="Simplified Arabic" panose="02020603050405020304" pitchFamily="18" charset="-78"/>
              </a:rPr>
              <a:t>قد يُشار إلى الأشخاص الذين لم يقوموا أبدًا بالهجرة كمهاجرين - أطفال الأشخاص المولودين في الخارج، على سبيل المثال، يُطلق عليهم عادةً اسم المهاجرين من الجيل الثاني أو الثالث. قد يمتد هذا حتى إلى الحالات التي تتعلق انعدام الجنسية، حيث لا تتمكن مجموعات كاملة من الأشخاص من الحصول على الجنسية، على الرغم من أنهم وُلدوا ونشأوا في بلد ما, قد يُشار إلى هؤلاء الأشخاص أيضًا كمهاجرين غير نظاميين من قبل السلطات</a:t>
            </a:r>
            <a:r>
              <a:rPr lang="ar-IQ" sz="2400" dirty="0">
                <a:solidFill>
                  <a:srgbClr val="0D0D0D"/>
                </a:solidFill>
                <a:effectLst/>
                <a:ea typeface="Times New Roman" panose="02020603050405020304" pitchFamily="18" charset="0"/>
                <a:cs typeface="Simplified Arabic" panose="02020603050405020304" pitchFamily="18" charset="-78"/>
              </a:rPr>
              <a:t>.</a:t>
            </a:r>
            <a:endParaRPr lang="en-US" sz="2400" dirty="0"/>
          </a:p>
        </p:txBody>
      </p:sp>
    </p:spTree>
    <p:extLst>
      <p:ext uri="{BB962C8B-B14F-4D97-AF65-F5344CB8AC3E}">
        <p14:creationId xmlns:p14="http://schemas.microsoft.com/office/powerpoint/2010/main" val="62275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id="{CA415C9F-6F67-F535-4F97-14DD247063F8}"/>
              </a:ext>
            </a:extLst>
          </p:cNvPr>
          <p:cNvGraphicFramePr>
            <a:graphicFrameLocks noGrp="1"/>
          </p:cNvGraphicFramePr>
          <p:nvPr>
            <p:ph sz="half" idx="1"/>
            <p:extLst>
              <p:ext uri="{D42A27DB-BD31-4B8C-83A1-F6EECF244321}">
                <p14:modId xmlns:p14="http://schemas.microsoft.com/office/powerpoint/2010/main" val="1431472280"/>
              </p:ext>
            </p:extLst>
          </p:nvPr>
        </p:nvGraphicFramePr>
        <p:xfrm>
          <a:off x="263950" y="136688"/>
          <a:ext cx="6202837" cy="6759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لمحتوى 3">
            <a:extLst>
              <a:ext uri="{FF2B5EF4-FFF2-40B4-BE49-F238E27FC236}">
                <a16:creationId xmlns:a16="http://schemas.microsoft.com/office/drawing/2014/main" id="{6B90F681-46A3-6915-C1FB-7B0AA35E1856}"/>
              </a:ext>
            </a:extLst>
          </p:cNvPr>
          <p:cNvSpPr>
            <a:spLocks noGrp="1"/>
          </p:cNvSpPr>
          <p:nvPr>
            <p:ph sz="half" idx="2"/>
          </p:nvPr>
        </p:nvSpPr>
        <p:spPr>
          <a:xfrm>
            <a:off x="6589336" y="0"/>
            <a:ext cx="5128182" cy="6579909"/>
          </a:xfrm>
        </p:spPr>
        <p:txBody>
          <a:bodyPr>
            <a:normAutofit/>
          </a:bodyPr>
          <a:lstStyle/>
          <a:p>
            <a:pPr marL="0" marR="0" algn="just" rtl="1">
              <a:buNone/>
            </a:pPr>
            <a:r>
              <a:rPr lang="ar-SA" sz="2400" dirty="0">
                <a:solidFill>
                  <a:srgbClr val="0D0D0D"/>
                </a:solidFill>
                <a:effectLst/>
                <a:ea typeface="Times New Roman" panose="02020603050405020304" pitchFamily="18" charset="0"/>
                <a:cs typeface="Simplified Arabic" panose="02020603050405020304" pitchFamily="18" charset="-78"/>
              </a:rPr>
              <a:t>من ضمن المهاجرين تظهر فئة العمالة المهاجرة</a:t>
            </a:r>
            <a:r>
              <a:rPr lang="ar-SA" sz="2400" dirty="0">
                <a:solidFill>
                  <a:srgbClr val="948A54"/>
                </a:solidFill>
                <a:effectLst/>
                <a:ea typeface="Times New Roman" panose="02020603050405020304" pitchFamily="18" charset="0"/>
                <a:cs typeface="Simplified Arabic" panose="02020603050405020304" pitchFamily="18" charset="-78"/>
              </a:rPr>
              <a:t> </a:t>
            </a:r>
            <a:r>
              <a:rPr lang="ar-SA" sz="2400" dirty="0">
                <a:solidFill>
                  <a:srgbClr val="0D0D0D"/>
                </a:solidFill>
                <a:effectLst/>
                <a:ea typeface="Times New Roman" panose="02020603050405020304" pitchFamily="18" charset="0"/>
                <a:cs typeface="Simplified Arabic" panose="02020603050405020304" pitchFamily="18" charset="-78"/>
              </a:rPr>
              <a:t>يُقصَد بها الهجرة المؤقتة إلى بلد غير الموطن الأساسي بهدف العمل وكسب الرزق، وهي تختلف عن الهجرة بغرض اللجوء السياسي أو الإنساني</a:t>
            </a:r>
            <a:r>
              <a:rPr lang="ar-SA" sz="2400" dirty="0">
                <a:solidFill>
                  <a:srgbClr val="948A54"/>
                </a:solidFill>
                <a:effectLst/>
                <a:ea typeface="Times New Roman" panose="02020603050405020304" pitchFamily="18" charset="0"/>
                <a:cs typeface="Simplified Arabic" panose="02020603050405020304" pitchFamily="18" charset="-78"/>
              </a:rPr>
              <a:t>,</a:t>
            </a:r>
            <a:r>
              <a:rPr lang="ar-SA" sz="2400" dirty="0">
                <a:solidFill>
                  <a:srgbClr val="0D0D0D"/>
                </a:solidFill>
                <a:effectLst/>
                <a:ea typeface="Times New Roman" panose="02020603050405020304" pitchFamily="18" charset="0"/>
                <a:cs typeface="Simplified Arabic" panose="02020603050405020304" pitchFamily="18" charset="-78"/>
              </a:rPr>
              <a:t> العمالة بأنها جمع عمال والعامل هو كل من ارتبط بعقد عمل بصرف النظر عن نوع المهنة التي يزاولها اما العمالة الأجنبية في العراق تتعلق بالأفراد الذين يقدمون من دول اخرى ويستقرون استقرار دائما او مؤقتا دخلوا العراق بطريقة نظامية او غير نظامية  لغرض العمل وذلك عبر منافذ الدولة الجوية والبرية والبحرية )</a:t>
            </a:r>
            <a:endParaRPr lang="en-US" sz="2400" dirty="0"/>
          </a:p>
        </p:txBody>
      </p:sp>
    </p:spTree>
    <p:extLst>
      <p:ext uri="{BB962C8B-B14F-4D97-AF65-F5344CB8AC3E}">
        <p14:creationId xmlns:p14="http://schemas.microsoft.com/office/powerpoint/2010/main" val="158042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FBCA14B0-9693-AA01-FD2B-42BCA93724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71949" y="580103"/>
            <a:ext cx="5978012" cy="5810865"/>
          </a:xfrm>
          <a:prstGeom prst="rect">
            <a:avLst/>
          </a:prstGeom>
          <a:noFill/>
        </p:spPr>
      </p:pic>
      <p:sp>
        <p:nvSpPr>
          <p:cNvPr id="4" name="عنصر نائب للمحتوى 3">
            <a:extLst>
              <a:ext uri="{FF2B5EF4-FFF2-40B4-BE49-F238E27FC236}">
                <a16:creationId xmlns:a16="http://schemas.microsoft.com/office/drawing/2014/main" id="{4421AC41-260D-CF06-04B5-D3D7A5327C02}"/>
              </a:ext>
            </a:extLst>
          </p:cNvPr>
          <p:cNvSpPr>
            <a:spLocks noGrp="1"/>
          </p:cNvSpPr>
          <p:nvPr>
            <p:ph sz="half" idx="2"/>
          </p:nvPr>
        </p:nvSpPr>
        <p:spPr>
          <a:xfrm>
            <a:off x="6172200" y="292231"/>
            <a:ext cx="5181600" cy="5884732"/>
          </a:xfrm>
        </p:spPr>
        <p:txBody>
          <a:bodyPr/>
          <a:lstStyle/>
          <a:p>
            <a:pPr algn="r"/>
            <a:r>
              <a:rPr lang="ar-SA" sz="2400" dirty="0">
                <a:solidFill>
                  <a:srgbClr val="0D0D0D"/>
                </a:solidFill>
                <a:effectLst/>
                <a:ea typeface="Times New Roman" panose="02020603050405020304" pitchFamily="18" charset="0"/>
                <a:cs typeface="Simplified Arabic" panose="02020603050405020304" pitchFamily="18" charset="-78"/>
              </a:rPr>
              <a:t>تمثل مجموعة من الافراد الذين يدخلون العراق ذكورا واناثا بقصد </a:t>
            </a:r>
            <a:r>
              <a:rPr lang="ar-SA" sz="2400" dirty="0">
                <a:solidFill>
                  <a:srgbClr val="000000"/>
                </a:solidFill>
                <a:effectLst/>
                <a:ea typeface="Times New Roman" panose="02020603050405020304" pitchFamily="18" charset="0"/>
                <a:cs typeface="Simplified Arabic" panose="02020603050405020304" pitchFamily="18" charset="-78"/>
              </a:rPr>
              <a:t>العمل سواء ارتبطوا بعقد عمل قبل دخولهم الى العراق او بعد دخولهم وسواء كان دخولهم العراق او بقائهم فيه مشروعا او غير مشروع وفقا لقانون الاقامة ام هم الاشخاص الذين يعملون لمصلحة صاحب العمل وتحت ادارته او اشرافه وان كانوا بعيدين عن نظرة مقابل اجر . ويوضح الشكل الاتي بلدان المقصد الأولى في الوطن العربي بالنسبة للمهاجرين من ضمنها العراق </a:t>
            </a:r>
            <a:r>
              <a:rPr lang="ar-KW" sz="24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ar-IQ" sz="2400" dirty="0">
              <a:effectLst/>
              <a:latin typeface="Calibri" panose="020F0502020204030204" pitchFamily="34"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81800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70EE3843-3F91-311D-69C2-C700AC3F34C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658760"/>
            <a:ext cx="5181600" cy="5358581"/>
          </a:xfrm>
          <a:prstGeom prst="rect">
            <a:avLst/>
          </a:prstGeom>
          <a:noFill/>
          <a:ln>
            <a:noFill/>
          </a:ln>
        </p:spPr>
      </p:pic>
      <p:sp>
        <p:nvSpPr>
          <p:cNvPr id="4" name="عنصر نائب للمحتوى 3">
            <a:extLst>
              <a:ext uri="{FF2B5EF4-FFF2-40B4-BE49-F238E27FC236}">
                <a16:creationId xmlns:a16="http://schemas.microsoft.com/office/drawing/2014/main" id="{A51C73F4-31AF-58CD-59D6-06251400CD9B}"/>
              </a:ext>
            </a:extLst>
          </p:cNvPr>
          <p:cNvSpPr>
            <a:spLocks noGrp="1"/>
          </p:cNvSpPr>
          <p:nvPr>
            <p:ph sz="half" idx="2"/>
          </p:nvPr>
        </p:nvSpPr>
        <p:spPr>
          <a:xfrm>
            <a:off x="6172200" y="235670"/>
            <a:ext cx="5620732" cy="5941293"/>
          </a:xfrm>
        </p:spPr>
        <p:txBody>
          <a:bodyPr>
            <a:normAutofit/>
          </a:bodyPr>
          <a:lstStyle/>
          <a:p>
            <a:pPr marL="514350" marR="0" algn="just" rtl="1">
              <a:lnSpc>
                <a:spcPct val="115000"/>
              </a:lnSpc>
              <a:spcAft>
                <a:spcPts val="800"/>
              </a:spcAft>
              <a:buNone/>
            </a:pPr>
            <a:r>
              <a:rPr lang="ar-SA" b="1" i="1" u="sng" dirty="0">
                <a:effectLst/>
                <a:latin typeface="Calibri" panose="020F0502020204030204" pitchFamily="34" charset="0"/>
                <a:ea typeface="Times New Roman" panose="02020603050405020304" pitchFamily="18" charset="0"/>
                <a:cs typeface="Simplified Arabic" panose="02020603050405020304" pitchFamily="18" charset="-78"/>
              </a:rPr>
              <a:t>اطار حوكمة الهجرة(</a:t>
            </a:r>
            <a:r>
              <a:rPr lang="en-US" b="1" i="1" u="sng" dirty="0" err="1">
                <a:effectLst/>
                <a:latin typeface="Simplified Arabic" panose="02020603050405020304" pitchFamily="18" charset="-78"/>
                <a:ea typeface="Times New Roman" panose="02020603050405020304" pitchFamily="18" charset="0"/>
                <a:cs typeface="Arial" panose="020B0604020202020204" pitchFamily="34" charset="0"/>
              </a:rPr>
              <a:t>MiGOF</a:t>
            </a:r>
            <a:r>
              <a:rPr lang="ar-SA" b="1" i="1" u="sng"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514350" marR="0" algn="just" rtl="1">
              <a:lnSpc>
                <a:spcPct val="115000"/>
              </a:lnSpc>
              <a:spcAft>
                <a:spcPts val="800"/>
              </a:spcAft>
              <a:buNone/>
            </a:pPr>
            <a:r>
              <a:rPr lang="ar-SA" dirty="0">
                <a:effectLst/>
                <a:latin typeface="Calibri" panose="020F0502020204030204" pitchFamily="34" charset="0"/>
                <a:ea typeface="Times New Roman" panose="02020603050405020304" pitchFamily="18" charset="0"/>
                <a:cs typeface="Simplified Arabic" panose="02020603050405020304" pitchFamily="18" charset="-78"/>
              </a:rPr>
              <a:t>تقيس اليات الحوكمة مدى التقدم المتحقق وتحديد الصعوبات التي ترافق عملية الهجرة ووضع المقترحات اللازمة لتذليلها </a:t>
            </a:r>
            <a:r>
              <a:rPr lang="ar-SA" dirty="0" err="1">
                <a:effectLst/>
                <a:latin typeface="Calibri" panose="020F0502020204030204" pitchFamily="34" charset="0"/>
                <a:ea typeface="Times New Roman" panose="02020603050405020304" pitchFamily="18" charset="0"/>
                <a:cs typeface="Simplified Arabic" panose="02020603050405020304" pitchFamily="18" charset="-78"/>
              </a:rPr>
              <a:t>لايجاد</a:t>
            </a:r>
            <a:r>
              <a:rPr lang="ar-SA" dirty="0">
                <a:effectLst/>
                <a:latin typeface="Calibri" panose="020F0502020204030204" pitchFamily="34" charset="0"/>
                <a:ea typeface="Times New Roman" panose="02020603050405020304" pitchFamily="18" charset="0"/>
                <a:cs typeface="Simplified Arabic" panose="02020603050405020304" pitchFamily="18" charset="-78"/>
              </a:rPr>
              <a:t> اليات واضحة للحوكمة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114300" marR="0" indent="228600" algn="r" rtl="1">
              <a:lnSpc>
                <a:spcPct val="115000"/>
              </a:lnSpc>
              <a:spcAft>
                <a:spcPts val="800"/>
              </a:spcAft>
              <a:buNone/>
            </a:pPr>
            <a:r>
              <a:rPr lang="ar-SA" b="1" i="1"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أ-مبادئ حوكمة الهجرة :- </a:t>
            </a:r>
            <a:r>
              <a:rPr lang="ar-SA"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يحدد اطار حوكمة الهجرة التابع للمنظمة الدولية للهجرة العناصر الاساسية للهجرة المخططة والدارة بشكل جيد والتي تتمثل بما يأتي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342900" marR="708660" lvl="0" indent="-342900" algn="r" rtl="1">
              <a:lnSpc>
                <a:spcPct val="115000"/>
              </a:lnSpc>
              <a:buFont typeface="+mj-lt"/>
              <a:buAutoNum type="arabicPeriod"/>
            </a:pPr>
            <a:r>
              <a:rPr lang="ar-SA" u="none" strike="noStrike"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يتم الالتزام بالمعايير الدولية واستيفاء حقوق المهاجرين</a:t>
            </a:r>
            <a:r>
              <a:rPr lang="ar-SA" u="sng" strike="noStrike"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 </a:t>
            </a:r>
            <a:endParaRPr lang="en-US" u="none" strike="noStrike" dirty="0">
              <a:effectLst/>
              <a:latin typeface="Calibri" panose="020F0502020204030204" pitchFamily="34" charset="0"/>
              <a:ea typeface="Times New Roman" panose="02020603050405020304" pitchFamily="18" charset="0"/>
              <a:cs typeface="Arial" panose="020B0604020202020204" pitchFamily="34" charset="0"/>
            </a:endParaRPr>
          </a:p>
          <a:p>
            <a:pPr marL="708660" marR="0" algn="r" rtl="1">
              <a:lnSpc>
                <a:spcPct val="115000"/>
              </a:lnSpc>
              <a:buNone/>
            </a:pPr>
            <a:r>
              <a:rPr lang="ar-SA"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2-صياغة السياسة باستخدام الأدلة ونهج الحكومة بأكملها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708660" marR="0" algn="r" rtl="1">
              <a:lnSpc>
                <a:spcPct val="115000"/>
              </a:lnSpc>
              <a:spcAft>
                <a:spcPts val="800"/>
              </a:spcAft>
              <a:buNone/>
            </a:pPr>
            <a:r>
              <a:rPr lang="ar-SA"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3- التعامل مع الشركاء لمعالجة الهجرة والقضايا الأخرى ذات الصلة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7347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2FF1C284-C417-5C42-3494-5394E5E6C2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393291"/>
            <a:ext cx="5181600" cy="5295200"/>
          </a:xfrm>
          <a:prstGeom prst="rect">
            <a:avLst/>
          </a:prstGeom>
          <a:noFill/>
          <a:ln>
            <a:noFill/>
          </a:ln>
        </p:spPr>
      </p:pic>
      <p:sp>
        <p:nvSpPr>
          <p:cNvPr id="4" name="عنصر نائب للمحتوى 3">
            <a:extLst>
              <a:ext uri="{FF2B5EF4-FFF2-40B4-BE49-F238E27FC236}">
                <a16:creationId xmlns:a16="http://schemas.microsoft.com/office/drawing/2014/main" id="{FC4BA5A2-2D6E-7267-1D80-B52F2F800DF9}"/>
              </a:ext>
            </a:extLst>
          </p:cNvPr>
          <p:cNvSpPr>
            <a:spLocks noGrp="1"/>
          </p:cNvSpPr>
          <p:nvPr>
            <p:ph sz="half" idx="2"/>
          </p:nvPr>
        </p:nvSpPr>
        <p:spPr>
          <a:xfrm>
            <a:off x="6172200" y="122548"/>
            <a:ext cx="5181600" cy="6054415"/>
          </a:xfrm>
        </p:spPr>
        <p:txBody>
          <a:bodyPr>
            <a:normAutofit/>
          </a:bodyPr>
          <a:lstStyle/>
          <a:p>
            <a:pPr marL="0" marR="0" algn="r" rtl="1">
              <a:lnSpc>
                <a:spcPct val="115000"/>
              </a:lnSpc>
              <a:spcAft>
                <a:spcPts val="800"/>
              </a:spcAft>
              <a:buNone/>
            </a:pPr>
            <a:r>
              <a:rPr lang="ar-SA" sz="2800" b="1"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ب- اهداف حوكمة الهجرة</a:t>
            </a:r>
            <a:r>
              <a:rPr lang="ar-SA" sz="2800" u="sng"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8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388620" lvl="0" indent="-342900" algn="r" rtl="1">
              <a:lnSpc>
                <a:spcPct val="115000"/>
              </a:lnSpc>
              <a:buSzPts val="1600"/>
              <a:buFont typeface="+mj-lt"/>
              <a:buAutoNum type="arabicPeriod"/>
            </a:pPr>
            <a:r>
              <a:rPr lang="ar-SA" sz="28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تعزيز الرفاة الاجتماعي والاقتصادي للمهاجرين والمجتمعات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388620" lvl="0" indent="-342900" algn="r" rtl="1">
              <a:lnSpc>
                <a:spcPct val="115000"/>
              </a:lnSpc>
              <a:buSzPts val="1600"/>
              <a:buFont typeface="+mj-lt"/>
              <a:buAutoNum type="arabicPeriod"/>
            </a:pPr>
            <a:r>
              <a:rPr lang="ar-SA" sz="28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معالجة الابعاد المتعلقة بالحراك البشري في الازمات بشكل فعال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114300" marR="0" algn="r" rtl="1">
              <a:lnSpc>
                <a:spcPct val="115000"/>
              </a:lnSpc>
              <a:spcAft>
                <a:spcPts val="800"/>
              </a:spcAft>
              <a:buNone/>
            </a:pPr>
            <a:r>
              <a:rPr lang="ar-SA" sz="28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3-ضمان ان الهجرة تتم بطريقة امنة ومنظمة وكريمة</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636678913"/>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TM04033925[[fn=قطرة]]</Template>
  <TotalTime>230</TotalTime>
  <Words>5086</Words>
  <Application>Microsoft Office PowerPoint</Application>
  <PresentationFormat>شاشة عريضة</PresentationFormat>
  <Paragraphs>289</Paragraphs>
  <Slides>37</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37</vt:i4>
      </vt:variant>
    </vt:vector>
  </HeadingPairs>
  <TitlesOfParts>
    <vt:vector size="44" baseType="lpstr">
      <vt:lpstr>Arial</vt:lpstr>
      <vt:lpstr>Calibri</vt:lpstr>
      <vt:lpstr>Helvetica</vt:lpstr>
      <vt:lpstr>Simplified Arabic</vt:lpstr>
      <vt:lpstr>Times New Roman</vt:lpstr>
      <vt:lpstr>Tw Cen MT</vt:lpstr>
      <vt:lpstr>قطرة</vt:lpstr>
      <vt:lpstr>حوكمة الهجرة والعمالة الوافدة في العراق :الفرص والتحديات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شكرا لحسن الاصغاء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te</dc:creator>
  <cp:lastModifiedBy>ali te</cp:lastModifiedBy>
  <cp:revision>1</cp:revision>
  <dcterms:created xsi:type="dcterms:W3CDTF">2025-03-12T19:13:05Z</dcterms:created>
  <dcterms:modified xsi:type="dcterms:W3CDTF">2025-03-18T03:19:03Z</dcterms:modified>
</cp:coreProperties>
</file>