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1" r:id="rId6"/>
    <p:sldId id="260" r:id="rId7"/>
  </p:sldIdLst>
  <p:sldSz cx="12192000" cy="6858000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EC108-AB58-4706-B545-5AAEA02393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E20F2F-D35B-4DFF-A4A5-50D5C994E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7C7EC-D8F0-4896-8F7C-91210B51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8C3AC3-96F0-4D8E-9F3F-9DAA9B218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D83196-5B09-4E66-8C00-0AFD1F116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50524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CA1B9-57B1-457C-9BD8-BB92CA0E9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9F93B4-EC55-4C48-A349-3FA611764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7239F8-1814-46C4-A04A-17881CB08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24F94-5F7E-478B-B725-407FED40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9B384-BF70-4ABD-9A20-38FD7E96B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23608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07C788-F7F6-4717-97EF-0BCD071208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7360F-60C1-4BFC-A09F-AC1890A38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4BB7A1-6BA5-435D-81F6-885ADC4A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12E69-176A-47EF-A30E-8C3072D2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D14F8-C3DC-4C12-8421-7596273B7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77130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8C38-5D50-4B01-BB70-5EB65070A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5E5A7-3625-4AE0-B11E-0B44263A1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690E8-78E2-4AF8-B33A-2F6947024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2345-1795-4A1D-B61C-B78ED2C20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09C0A-73EB-47A1-8F35-E1B7A2BE0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65235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155A3-07BB-4E94-AEFE-960F5C74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D1105-E00F-47ED-9C7A-D7C5DE7A2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4399B-0883-44A9-8FAB-D4D7F20FA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C9ECA8-920F-4248-B34C-14A807078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CF22E-5106-4BB8-B5E4-31B830BBC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4692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FD18A-19B6-4EC7-9818-2173BDE6C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8744F-B378-47B3-A208-D6EA9813E7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9EBFF6-CCE1-4225-8292-A546146E69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2008-AF49-4B63-AA66-819B61D70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9326C-CA60-417D-843B-4C76C3C1A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4AAA3-F917-4A08-B297-5D799354D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6947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8AF2B-8950-4F0F-8D22-21A9ABE45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07F1E5-9139-4263-94F5-5E4D4E24B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D3731-D081-472E-8099-3E526AF80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4EBADB-9FDA-4C58-8897-E359449DA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B0D8A2-DE58-440E-B28F-26FA738B65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7306B5-736B-4BF5-82CF-A6AAB8A88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3D0D62-ED4F-4178-A887-7B7546234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44A830-FDE6-405C-883F-6FFC5E1E0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5988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499B6-91B8-4A90-B08C-FD12188A5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BB4627-9BB4-4805-8CF1-D9DACEF89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0F5B8E-8FA3-42C6-B6F9-9AFF453EC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76504B-0CE3-4D11-805D-FFB4B2F56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1331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C4C16D-9D71-44BA-A6B6-7F746428A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F0AC2A-9E43-43A0-BA08-AC28F8B5D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F765C-B87D-446F-97AA-D8AA2C2FA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048693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327C6-E644-4744-87CC-A2C7EDE6A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5607-F703-480F-A4AB-56C055A72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9B515-EB73-4F27-BFED-63C29FE4B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1A5B7D-111A-483F-B7D7-9CCF56637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5CCFB8-6711-4C75-9BFB-F3E7C9ED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69B13-F1A3-41AD-8F07-E16AD139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76945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B1E64-07D1-4A39-BA1E-D88E85EE8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9CF56-4480-44CE-A54A-4847B167E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7C81E-CFEE-41B6-B6B6-8EF40D77E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A0373-3D80-417D-8418-86C7B99E2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2A32F4-3DEE-41AF-857B-4002F9A02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2BCB0F-DB39-420B-9C78-53791E83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12051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F175A-8235-457C-8AE2-3BE3A67C9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1CCF1-9529-4684-8F8D-D1160B197A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80103-A9A0-4855-AEB9-F4F3570328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E3447-BA5F-4712-8447-3A77EA931730}" type="datetimeFigureOut">
              <a:rPr lang="ar-IQ" smtClean="0"/>
              <a:t>03/03/1445</a:t>
            </a:fld>
            <a:endParaRPr lang="ar-IQ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453D0-2BC7-488A-9675-357710D52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590DC-6A06-4767-8952-5007933D2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FA4DA-5515-49B2-B3C3-21F685CBF73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31384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AF84E-96ED-4438-8EE9-60795B1CF3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ar-IQ" sz="3600" b="1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الفجوة الإستراتيجية والتعليم العالي في العراق </a:t>
            </a:r>
            <a:br>
              <a:rPr lang="en-US" sz="36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br>
              <a:rPr lang="en-US" sz="3600" dirty="0"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lang="ar-IQ" sz="3600" dirty="0">
              <a:solidFill>
                <a:schemeClr val="accent2">
                  <a:lumMod val="75000"/>
                </a:schemeClr>
              </a:solidFill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D55EB6-F682-46F5-A903-302314B8C0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87086" y="4081010"/>
            <a:ext cx="9144000" cy="1655762"/>
          </a:xfrm>
        </p:spPr>
        <p:txBody>
          <a:bodyPr/>
          <a:lstStyle/>
          <a:p>
            <a:r>
              <a:rPr lang="ar-IQ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زهراء حسن كاظم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39875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10EEB-5980-40E1-A26D-C67220C68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660527"/>
            <a:ext cx="10515600" cy="1463674"/>
          </a:xfrm>
        </p:spPr>
        <p:txBody>
          <a:bodyPr>
            <a:normAutofit/>
          </a:bodyPr>
          <a:lstStyle/>
          <a:p>
            <a:pPr algn="r" rtl="1"/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تعتمد فروض ورقتنا البحثية : من أن وزارة التعليم العالي تعاني من مشكلات او معوقات عده تتصف بصعوبتها كنتيجة لتعددها </a:t>
            </a:r>
            <a:r>
              <a:rPr lang="ar-IQ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وتداخلها،بعضها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يكمن في الأداء لكن اصعبها تلك التي تكمن في </a:t>
            </a:r>
            <a:r>
              <a:rPr lang="ar-IQ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الأدارة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، لذا وجدنا أن افضل مدخل لقراءة تلك الصعوبات وتحديد كّنها ،يكمن في تحليل المدخلات والمخرجات </a:t>
            </a:r>
            <a:r>
              <a:rPr lang="ar-IQ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بالأستناد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الى قياسات معينه . ثم الخوض في محصلة تلك القياسات .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IQ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B4DF9-210A-437C-A54F-AB13413FA239}"/>
              </a:ext>
            </a:extLst>
          </p:cNvPr>
          <p:cNvSpPr txBox="1"/>
          <p:nvPr/>
        </p:nvSpPr>
        <p:spPr>
          <a:xfrm>
            <a:off x="1066800" y="3167744"/>
            <a:ext cx="10276114" cy="15814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مقاييس المدخلات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Input measures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وتمثل القاعدة الأساسية التي تركن اليها القياسات الاخرى ، </a:t>
            </a:r>
            <a:r>
              <a:rPr lang="ar-IQ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فالامكانات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(ميزانيات مالية – طلبة – تدريسيين -...) تمثل مدخلات من المفترض ان يتم قياسها لمعرفة انعكاساتها على النتائج النهائية 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مقاييس المخرجات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Output measures 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وتمثل النتائج الظاهرة من استخدام المدخلات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645226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7818F2-BC97-4157-BA03-190A3018B1D7}"/>
              </a:ext>
            </a:extLst>
          </p:cNvPr>
          <p:cNvSpPr txBox="1"/>
          <p:nvPr/>
        </p:nvSpPr>
        <p:spPr>
          <a:xfrm>
            <a:off x="7879200" y="396530"/>
            <a:ext cx="29106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مقاييس المدخلات</a:t>
            </a:r>
            <a:endParaRPr lang="ar-IQ" sz="32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E67E7FE-659A-495F-8386-34328DCC1B29}"/>
              </a:ext>
            </a:extLst>
          </p:cNvPr>
          <p:cNvSpPr/>
          <p:nvPr/>
        </p:nvSpPr>
        <p:spPr>
          <a:xfrm>
            <a:off x="7228116" y="1009471"/>
            <a:ext cx="4212772" cy="51082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6A09DE-976C-4657-A33E-72804A0FF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0612" y="1161872"/>
            <a:ext cx="4097146" cy="5005836"/>
          </a:xfrm>
        </p:spPr>
        <p:txBody>
          <a:bodyPr>
            <a:no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 </a:t>
            </a:r>
            <a:br>
              <a:rPr lang="en-US" sz="1800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1- زيادة اعداد الكليات الأهلية .</a:t>
            </a:r>
            <a:br>
              <a:rPr lang="en-US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2- زيادة في اعداد المقبولين في  الدراسات العليا مع التوسعات التي تصل الى 2او 3 .</a:t>
            </a:r>
            <a:br>
              <a:rPr lang="en-US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3- اعتماد خطط استراتيجية عالمية دون الأخذ بالحسبان " أمكانية التنفيذ عملياً".</a:t>
            </a:r>
            <a:br>
              <a:rPr lang="en-US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4- قلة بل وغياب الأنفاق على البحث والتطوير : براءات الاختراع – تطوير أفكار – حلول للمعضلات</a:t>
            </a:r>
            <a:br>
              <a:rPr lang="en-US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" بحسب تقرير اليونسكو للإحصاء 2022  بلغ الأنفاق العالمي 1.7 تريليون دولار ولا توجد بينهم دولة عربية واحده " .</a:t>
            </a:r>
            <a:br>
              <a:rPr lang="en-US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5- قرارات رد الفعل . </a:t>
            </a:r>
            <a:br>
              <a:rPr lang="en-US" sz="2400" b="1" dirty="0">
                <a:solidFill>
                  <a:srgbClr val="00B0F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lang="ar-IQ" sz="2400" b="1" dirty="0">
              <a:solidFill>
                <a:srgbClr val="00B0F0"/>
              </a:solidFill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211F78A-0678-4423-ABF7-0799702F5AA7}"/>
              </a:ext>
            </a:extLst>
          </p:cNvPr>
          <p:cNvSpPr/>
          <p:nvPr/>
        </p:nvSpPr>
        <p:spPr>
          <a:xfrm>
            <a:off x="947055" y="1009469"/>
            <a:ext cx="4212772" cy="510829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3FD5C75-993F-49C1-9C02-91431E77C815}"/>
              </a:ext>
            </a:extLst>
          </p:cNvPr>
          <p:cNvSpPr txBox="1">
            <a:spLocks/>
          </p:cNvSpPr>
          <p:nvPr/>
        </p:nvSpPr>
        <p:spPr>
          <a:xfrm>
            <a:off x="1106953" y="1009469"/>
            <a:ext cx="4212772" cy="51082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 </a:t>
            </a:r>
            <a:br>
              <a:rPr lang="en-US" sz="1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en-US" sz="1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 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1-</a:t>
            </a:r>
            <a:r>
              <a:rPr lang="en-US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التركيز على الكم وليس النوع من حيث الخريجين .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2-</a:t>
            </a:r>
            <a:r>
              <a:rPr lang="en-US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غياب التعاون بين القطاع الحكومي والقطاع الخاص .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3- الابتعاد عن المهنية في فتح الكليات الأهلية .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4- الربكة في الأداء الإستراتيجي للجامعات والكليات ثم فشله " نظام المقررات 2020"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457200" algn="r" rtl="1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5- الابتعاد عن الأسلوب التفاعلي في القاء المحاضرات .</a:t>
            </a:r>
            <a:endParaRPr lang="en-US" sz="18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endParaRPr lang="ar-IQ" sz="2400" b="1" dirty="0">
              <a:solidFill>
                <a:srgbClr val="7030A0"/>
              </a:solidFill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02A351-7784-4C26-ADFE-A1F0B0854F1A}"/>
              </a:ext>
            </a:extLst>
          </p:cNvPr>
          <p:cNvSpPr txBox="1"/>
          <p:nvPr/>
        </p:nvSpPr>
        <p:spPr>
          <a:xfrm>
            <a:off x="1587253" y="396530"/>
            <a:ext cx="29106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مقاييس المخرجات</a:t>
            </a:r>
            <a:endParaRPr lang="ar-IQ" sz="3200" b="1" dirty="0">
              <a:solidFill>
                <a:srgbClr val="FF0000"/>
              </a:solidFill>
            </a:endParaRP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4534211E-3F7B-4946-A629-77A071FC6D77}"/>
              </a:ext>
            </a:extLst>
          </p:cNvPr>
          <p:cNvSpPr/>
          <p:nvPr/>
        </p:nvSpPr>
        <p:spPr>
          <a:xfrm>
            <a:off x="5319725" y="1759790"/>
            <a:ext cx="1737594" cy="108857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19" name="Arrow: Circular 18">
            <a:extLst>
              <a:ext uri="{FF2B5EF4-FFF2-40B4-BE49-F238E27FC236}">
                <a16:creationId xmlns:a16="http://schemas.microsoft.com/office/drawing/2014/main" id="{5A5CE345-ED06-4886-B095-8129ECCEB0EE}"/>
              </a:ext>
            </a:extLst>
          </p:cNvPr>
          <p:cNvSpPr/>
          <p:nvPr/>
        </p:nvSpPr>
        <p:spPr>
          <a:xfrm rot="19692561">
            <a:off x="5940346" y="4827918"/>
            <a:ext cx="1577696" cy="1941353"/>
          </a:xfrm>
          <a:prstGeom prst="circular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solidFill>
                <a:schemeClr val="tx1"/>
              </a:solidFill>
            </a:endParaRPr>
          </a:p>
        </p:txBody>
      </p:sp>
      <p:sp>
        <p:nvSpPr>
          <p:cNvPr id="20" name="Arrow: Circular 19">
            <a:extLst>
              <a:ext uri="{FF2B5EF4-FFF2-40B4-BE49-F238E27FC236}">
                <a16:creationId xmlns:a16="http://schemas.microsoft.com/office/drawing/2014/main" id="{534B09BC-25DA-43BF-B0BF-25DE14D11DF0}"/>
              </a:ext>
            </a:extLst>
          </p:cNvPr>
          <p:cNvSpPr/>
          <p:nvPr/>
        </p:nvSpPr>
        <p:spPr>
          <a:xfrm rot="1907439" flipH="1">
            <a:off x="4851511" y="4866968"/>
            <a:ext cx="1577696" cy="1941353"/>
          </a:xfrm>
          <a:prstGeom prst="circular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481F23-FC4B-4565-92BF-C27E2F789792}"/>
              </a:ext>
            </a:extLst>
          </p:cNvPr>
          <p:cNvSpPr txBox="1"/>
          <p:nvPr/>
        </p:nvSpPr>
        <p:spPr>
          <a:xfrm>
            <a:off x="2989449" y="6246351"/>
            <a:ext cx="291060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/>
              <a:t>الفجوة الاستراتيجية</a:t>
            </a:r>
            <a:endParaRPr lang="ar-IQ" sz="3200" b="1" dirty="0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74B13DE2-D6A7-43D9-BFA7-AC9E356AB7F9}"/>
              </a:ext>
            </a:extLst>
          </p:cNvPr>
          <p:cNvSpPr/>
          <p:nvPr/>
        </p:nvSpPr>
        <p:spPr>
          <a:xfrm>
            <a:off x="5830846" y="6022872"/>
            <a:ext cx="715351" cy="701183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90507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F3F61FA-D7D7-4008-8418-983456C33A41}"/>
              </a:ext>
            </a:extLst>
          </p:cNvPr>
          <p:cNvSpPr txBox="1"/>
          <p:nvPr/>
        </p:nvSpPr>
        <p:spPr>
          <a:xfrm>
            <a:off x="2068286" y="1042536"/>
            <a:ext cx="9165772" cy="4411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ثمة رأيان حول هذا المفهوم :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Strategic gap </a:t>
            </a:r>
            <a:r>
              <a:rPr lang="ar-IQ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الفجوة </a:t>
            </a:r>
            <a:r>
              <a:rPr lang="ar-IQ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الأستراتيجية</a:t>
            </a:r>
            <a:r>
              <a:rPr lang="ar-IQ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en-US" sz="1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IQ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الرأي الأول: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الفرق بين النتائج التي كان من المتوقع تحقيقها من خلال الإستراتيجية القائمة وتلك النتائج المتحققة  فعلاً.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en-US" sz="1800" b="1" i="1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ar-IQ" sz="1800" b="1" i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الرأي الثاني :</a:t>
            </a:r>
            <a:r>
              <a:rPr lang="ar-IQ" sz="1800" b="1" i="1" u="sng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أ</a:t>
            </a:r>
            <a:r>
              <a:rPr lang="ar-IQ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ختلاف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العلاقة ما بين الأهداف والطموحات والإمكانات .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8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14C3510-27D6-44EE-BC1A-25ABF989C2D4}"/>
              </a:ext>
            </a:extLst>
          </p:cNvPr>
          <p:cNvSpPr/>
          <p:nvPr/>
        </p:nvSpPr>
        <p:spPr>
          <a:xfrm>
            <a:off x="8977276" y="3290769"/>
            <a:ext cx="2108849" cy="14832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3B000306-0992-4047-BEDE-42A671D03D84}"/>
              </a:ext>
            </a:extLst>
          </p:cNvPr>
          <p:cNvSpPr/>
          <p:nvPr/>
        </p:nvSpPr>
        <p:spPr>
          <a:xfrm rot="5400000">
            <a:off x="4384958" y="1681796"/>
            <a:ext cx="4984175" cy="3704562"/>
          </a:xfrm>
          <a:prstGeom prst="triangle">
            <a:avLst/>
          </a:prstGeom>
          <a:ln w="76200">
            <a:solidFill>
              <a:schemeClr val="bg1">
                <a:lumMod val="85000"/>
              </a:schemeClr>
            </a:solidFill>
            <a:extLst>
              <a:ext uri="{C807C97D-BFC1-408E-A445-0C87EB9F89A2}">
                <ask:lineSketchStyleProps xmlns:ask="http://schemas.microsoft.com/office/drawing/2018/sketchyshapes" sd="3375105466">
                  <a:custGeom>
                    <a:avLst/>
                    <a:gdLst>
                      <a:gd name="connsiteX0" fmla="*/ 0 w 4984175"/>
                      <a:gd name="connsiteY0" fmla="*/ 3704562 h 3704562"/>
                      <a:gd name="connsiteX1" fmla="*/ 336432 w 4984175"/>
                      <a:gd name="connsiteY1" fmla="*/ 3204446 h 3704562"/>
                      <a:gd name="connsiteX2" fmla="*/ 573180 w 4984175"/>
                      <a:gd name="connsiteY2" fmla="*/ 2852513 h 3704562"/>
                      <a:gd name="connsiteX3" fmla="*/ 934533 w 4984175"/>
                      <a:gd name="connsiteY3" fmla="*/ 2315351 h 3704562"/>
                      <a:gd name="connsiteX4" fmla="*/ 1171281 w 4984175"/>
                      <a:gd name="connsiteY4" fmla="*/ 1963418 h 3704562"/>
                      <a:gd name="connsiteX5" fmla="*/ 1532634 w 4984175"/>
                      <a:gd name="connsiteY5" fmla="*/ 1426256 h 3704562"/>
                      <a:gd name="connsiteX6" fmla="*/ 1769382 w 4984175"/>
                      <a:gd name="connsiteY6" fmla="*/ 1074323 h 3704562"/>
                      <a:gd name="connsiteX7" fmla="*/ 2031052 w 4984175"/>
                      <a:gd name="connsiteY7" fmla="*/ 685344 h 3704562"/>
                      <a:gd name="connsiteX8" fmla="*/ 2492088 w 4984175"/>
                      <a:gd name="connsiteY8" fmla="*/ 0 h 3704562"/>
                      <a:gd name="connsiteX9" fmla="*/ 2728836 w 4984175"/>
                      <a:gd name="connsiteY9" fmla="*/ 351933 h 3704562"/>
                      <a:gd name="connsiteX10" fmla="*/ 3065268 w 4984175"/>
                      <a:gd name="connsiteY10" fmla="*/ 852049 h 3704562"/>
                      <a:gd name="connsiteX11" fmla="*/ 3302016 w 4984175"/>
                      <a:gd name="connsiteY11" fmla="*/ 1203983 h 3704562"/>
                      <a:gd name="connsiteX12" fmla="*/ 3588606 w 4984175"/>
                      <a:gd name="connsiteY12" fmla="*/ 1630007 h 3704562"/>
                      <a:gd name="connsiteX13" fmla="*/ 3949959 w 4984175"/>
                      <a:gd name="connsiteY13" fmla="*/ 2167169 h 3704562"/>
                      <a:gd name="connsiteX14" fmla="*/ 4236549 w 4984175"/>
                      <a:gd name="connsiteY14" fmla="*/ 2593193 h 3704562"/>
                      <a:gd name="connsiteX15" fmla="*/ 4523139 w 4984175"/>
                      <a:gd name="connsiteY15" fmla="*/ 3019218 h 3704562"/>
                      <a:gd name="connsiteX16" fmla="*/ 4984175 w 4984175"/>
                      <a:gd name="connsiteY16" fmla="*/ 3704562 h 3704562"/>
                      <a:gd name="connsiteX17" fmla="*/ 4380536 w 4984175"/>
                      <a:gd name="connsiteY17" fmla="*/ 3704562 h 3704562"/>
                      <a:gd name="connsiteX18" fmla="*/ 3776897 w 4984175"/>
                      <a:gd name="connsiteY18" fmla="*/ 3704562 h 3704562"/>
                      <a:gd name="connsiteX19" fmla="*/ 3123416 w 4984175"/>
                      <a:gd name="connsiteY19" fmla="*/ 3704562 h 3704562"/>
                      <a:gd name="connsiteX20" fmla="*/ 2569619 w 4984175"/>
                      <a:gd name="connsiteY20" fmla="*/ 3704562 h 3704562"/>
                      <a:gd name="connsiteX21" fmla="*/ 1965980 w 4984175"/>
                      <a:gd name="connsiteY21" fmla="*/ 3704562 h 3704562"/>
                      <a:gd name="connsiteX22" fmla="*/ 1561708 w 4984175"/>
                      <a:gd name="connsiteY22" fmla="*/ 3704562 h 3704562"/>
                      <a:gd name="connsiteX23" fmla="*/ 1107594 w 4984175"/>
                      <a:gd name="connsiteY23" fmla="*/ 3704562 h 3704562"/>
                      <a:gd name="connsiteX24" fmla="*/ 503955 w 4984175"/>
                      <a:gd name="connsiteY24" fmla="*/ 3704562 h 3704562"/>
                      <a:gd name="connsiteX25" fmla="*/ 0 w 4984175"/>
                      <a:gd name="connsiteY25" fmla="*/ 3704562 h 37045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</a:cxnLst>
                    <a:rect l="l" t="t" r="r" b="b"/>
                    <a:pathLst>
                      <a:path w="4984175" h="3704562" fill="none" extrusionOk="0">
                        <a:moveTo>
                          <a:pt x="0" y="3704562"/>
                        </a:moveTo>
                        <a:cubicBezTo>
                          <a:pt x="56431" y="3542094"/>
                          <a:pt x="260477" y="3426957"/>
                          <a:pt x="336432" y="3204446"/>
                        </a:cubicBezTo>
                        <a:cubicBezTo>
                          <a:pt x="412387" y="2981935"/>
                          <a:pt x="523494" y="3005995"/>
                          <a:pt x="573180" y="2852513"/>
                        </a:cubicBezTo>
                        <a:cubicBezTo>
                          <a:pt x="622866" y="2699031"/>
                          <a:pt x="869887" y="2489370"/>
                          <a:pt x="934533" y="2315351"/>
                        </a:cubicBezTo>
                        <a:cubicBezTo>
                          <a:pt x="999179" y="2141332"/>
                          <a:pt x="1115991" y="2071521"/>
                          <a:pt x="1171281" y="1963418"/>
                        </a:cubicBezTo>
                        <a:cubicBezTo>
                          <a:pt x="1226571" y="1855315"/>
                          <a:pt x="1418777" y="1702189"/>
                          <a:pt x="1532634" y="1426256"/>
                        </a:cubicBezTo>
                        <a:cubicBezTo>
                          <a:pt x="1646491" y="1150323"/>
                          <a:pt x="1709142" y="1203655"/>
                          <a:pt x="1769382" y="1074323"/>
                        </a:cubicBezTo>
                        <a:cubicBezTo>
                          <a:pt x="1829622" y="944991"/>
                          <a:pt x="1963821" y="833157"/>
                          <a:pt x="2031052" y="685344"/>
                        </a:cubicBezTo>
                        <a:cubicBezTo>
                          <a:pt x="2098283" y="537531"/>
                          <a:pt x="2416884" y="216565"/>
                          <a:pt x="2492088" y="0"/>
                        </a:cubicBezTo>
                        <a:cubicBezTo>
                          <a:pt x="2561846" y="61535"/>
                          <a:pt x="2580044" y="207987"/>
                          <a:pt x="2728836" y="351933"/>
                        </a:cubicBezTo>
                        <a:cubicBezTo>
                          <a:pt x="2877628" y="495879"/>
                          <a:pt x="2946982" y="726731"/>
                          <a:pt x="3065268" y="852049"/>
                        </a:cubicBezTo>
                        <a:cubicBezTo>
                          <a:pt x="3183553" y="977367"/>
                          <a:pt x="3243107" y="1117857"/>
                          <a:pt x="3302016" y="1203983"/>
                        </a:cubicBezTo>
                        <a:cubicBezTo>
                          <a:pt x="3360926" y="1290109"/>
                          <a:pt x="3463507" y="1488712"/>
                          <a:pt x="3588606" y="1630007"/>
                        </a:cubicBezTo>
                        <a:cubicBezTo>
                          <a:pt x="3713705" y="1771302"/>
                          <a:pt x="3748985" y="1983841"/>
                          <a:pt x="3949959" y="2167169"/>
                        </a:cubicBezTo>
                        <a:cubicBezTo>
                          <a:pt x="4150933" y="2350497"/>
                          <a:pt x="4063441" y="2415592"/>
                          <a:pt x="4236549" y="2593193"/>
                        </a:cubicBezTo>
                        <a:cubicBezTo>
                          <a:pt x="4409657" y="2770794"/>
                          <a:pt x="4359051" y="2873483"/>
                          <a:pt x="4523139" y="3019218"/>
                        </a:cubicBezTo>
                        <a:cubicBezTo>
                          <a:pt x="4687227" y="3164953"/>
                          <a:pt x="4795233" y="3509686"/>
                          <a:pt x="4984175" y="3704562"/>
                        </a:cubicBezTo>
                        <a:cubicBezTo>
                          <a:pt x="4835250" y="3715825"/>
                          <a:pt x="4608860" y="3642731"/>
                          <a:pt x="4380536" y="3704562"/>
                        </a:cubicBezTo>
                        <a:cubicBezTo>
                          <a:pt x="4152212" y="3766393"/>
                          <a:pt x="3994212" y="3655262"/>
                          <a:pt x="3776897" y="3704562"/>
                        </a:cubicBezTo>
                        <a:cubicBezTo>
                          <a:pt x="3559582" y="3753862"/>
                          <a:pt x="3446632" y="3653960"/>
                          <a:pt x="3123416" y="3704562"/>
                        </a:cubicBezTo>
                        <a:cubicBezTo>
                          <a:pt x="2800200" y="3755164"/>
                          <a:pt x="2763754" y="3644754"/>
                          <a:pt x="2569619" y="3704562"/>
                        </a:cubicBezTo>
                        <a:cubicBezTo>
                          <a:pt x="2375484" y="3764370"/>
                          <a:pt x="2089317" y="3696307"/>
                          <a:pt x="1965980" y="3704562"/>
                        </a:cubicBezTo>
                        <a:cubicBezTo>
                          <a:pt x="1842643" y="3712817"/>
                          <a:pt x="1667562" y="3666481"/>
                          <a:pt x="1561708" y="3704562"/>
                        </a:cubicBezTo>
                        <a:cubicBezTo>
                          <a:pt x="1455854" y="3742643"/>
                          <a:pt x="1267559" y="3654742"/>
                          <a:pt x="1107594" y="3704562"/>
                        </a:cubicBezTo>
                        <a:cubicBezTo>
                          <a:pt x="947629" y="3754382"/>
                          <a:pt x="716544" y="3693206"/>
                          <a:pt x="503955" y="3704562"/>
                        </a:cubicBezTo>
                        <a:cubicBezTo>
                          <a:pt x="291366" y="3715918"/>
                          <a:pt x="120333" y="3652568"/>
                          <a:pt x="0" y="3704562"/>
                        </a:cubicBezTo>
                        <a:close/>
                      </a:path>
                      <a:path w="4984175" h="3704562" stroke="0" extrusionOk="0">
                        <a:moveTo>
                          <a:pt x="0" y="3704562"/>
                        </a:moveTo>
                        <a:cubicBezTo>
                          <a:pt x="27713" y="3602310"/>
                          <a:pt x="176444" y="3526764"/>
                          <a:pt x="261669" y="3315583"/>
                        </a:cubicBezTo>
                        <a:cubicBezTo>
                          <a:pt x="346894" y="3104403"/>
                          <a:pt x="426569" y="3155035"/>
                          <a:pt x="498418" y="2963650"/>
                        </a:cubicBezTo>
                        <a:cubicBezTo>
                          <a:pt x="570266" y="2772264"/>
                          <a:pt x="656416" y="2772577"/>
                          <a:pt x="735166" y="2611716"/>
                        </a:cubicBezTo>
                        <a:cubicBezTo>
                          <a:pt x="813916" y="2450855"/>
                          <a:pt x="906783" y="2430835"/>
                          <a:pt x="971914" y="2259783"/>
                        </a:cubicBezTo>
                        <a:cubicBezTo>
                          <a:pt x="1037045" y="2088731"/>
                          <a:pt x="1106596" y="2073271"/>
                          <a:pt x="1208663" y="1907849"/>
                        </a:cubicBezTo>
                        <a:cubicBezTo>
                          <a:pt x="1310730" y="1742426"/>
                          <a:pt x="1349863" y="1730059"/>
                          <a:pt x="1445411" y="1555916"/>
                        </a:cubicBezTo>
                        <a:cubicBezTo>
                          <a:pt x="1540959" y="1381773"/>
                          <a:pt x="1619624" y="1334187"/>
                          <a:pt x="1707080" y="1166937"/>
                        </a:cubicBezTo>
                        <a:cubicBezTo>
                          <a:pt x="1794536" y="999687"/>
                          <a:pt x="1933109" y="873123"/>
                          <a:pt x="1993670" y="740912"/>
                        </a:cubicBezTo>
                        <a:cubicBezTo>
                          <a:pt x="2054231" y="608702"/>
                          <a:pt x="2373251" y="232097"/>
                          <a:pt x="2492088" y="0"/>
                        </a:cubicBezTo>
                        <a:cubicBezTo>
                          <a:pt x="2595342" y="145235"/>
                          <a:pt x="2635576" y="227844"/>
                          <a:pt x="2728836" y="351933"/>
                        </a:cubicBezTo>
                        <a:cubicBezTo>
                          <a:pt x="2822096" y="476022"/>
                          <a:pt x="2870048" y="655499"/>
                          <a:pt x="3015426" y="777958"/>
                        </a:cubicBezTo>
                        <a:cubicBezTo>
                          <a:pt x="3160805" y="900417"/>
                          <a:pt x="3220525" y="1203402"/>
                          <a:pt x="3351858" y="1278074"/>
                        </a:cubicBezTo>
                        <a:cubicBezTo>
                          <a:pt x="3483191" y="1352746"/>
                          <a:pt x="3527215" y="1581459"/>
                          <a:pt x="3613527" y="1667053"/>
                        </a:cubicBezTo>
                        <a:cubicBezTo>
                          <a:pt x="3699839" y="1752647"/>
                          <a:pt x="3806216" y="2012434"/>
                          <a:pt x="3925038" y="2130123"/>
                        </a:cubicBezTo>
                        <a:cubicBezTo>
                          <a:pt x="4043860" y="2247812"/>
                          <a:pt x="4061324" y="2432530"/>
                          <a:pt x="4211628" y="2556148"/>
                        </a:cubicBezTo>
                        <a:cubicBezTo>
                          <a:pt x="4361932" y="2679765"/>
                          <a:pt x="4365065" y="2816118"/>
                          <a:pt x="4523139" y="3019218"/>
                        </a:cubicBezTo>
                        <a:cubicBezTo>
                          <a:pt x="4681213" y="3222318"/>
                          <a:pt x="4814521" y="3480717"/>
                          <a:pt x="4984175" y="3704562"/>
                        </a:cubicBezTo>
                        <a:cubicBezTo>
                          <a:pt x="4785093" y="3719326"/>
                          <a:pt x="4661903" y="3695915"/>
                          <a:pt x="4480220" y="3704562"/>
                        </a:cubicBezTo>
                        <a:cubicBezTo>
                          <a:pt x="4298537" y="3713209"/>
                          <a:pt x="4222180" y="3666942"/>
                          <a:pt x="4075948" y="3704562"/>
                        </a:cubicBezTo>
                        <a:cubicBezTo>
                          <a:pt x="3929716" y="3742182"/>
                          <a:pt x="3733318" y="3640337"/>
                          <a:pt x="3472309" y="3704562"/>
                        </a:cubicBezTo>
                        <a:cubicBezTo>
                          <a:pt x="3211300" y="3768787"/>
                          <a:pt x="3060133" y="3653561"/>
                          <a:pt x="2818828" y="3704562"/>
                        </a:cubicBezTo>
                        <a:cubicBezTo>
                          <a:pt x="2577523" y="3755563"/>
                          <a:pt x="2514113" y="3647097"/>
                          <a:pt x="2215189" y="3704562"/>
                        </a:cubicBezTo>
                        <a:cubicBezTo>
                          <a:pt x="1916265" y="3762027"/>
                          <a:pt x="1911677" y="3663908"/>
                          <a:pt x="1661392" y="3704562"/>
                        </a:cubicBezTo>
                        <a:cubicBezTo>
                          <a:pt x="1411107" y="3745216"/>
                          <a:pt x="1329928" y="3692434"/>
                          <a:pt x="1207278" y="3704562"/>
                        </a:cubicBezTo>
                        <a:cubicBezTo>
                          <a:pt x="1084628" y="3716690"/>
                          <a:pt x="911375" y="3681512"/>
                          <a:pt x="753164" y="3704562"/>
                        </a:cubicBezTo>
                        <a:cubicBezTo>
                          <a:pt x="594953" y="3727612"/>
                          <a:pt x="335562" y="3694655"/>
                          <a:pt x="0" y="37045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44C1D55A-C1F8-4397-809B-0DA104F68F33}"/>
              </a:ext>
            </a:extLst>
          </p:cNvPr>
          <p:cNvSpPr/>
          <p:nvPr/>
        </p:nvSpPr>
        <p:spPr>
          <a:xfrm>
            <a:off x="8403550" y="3290770"/>
            <a:ext cx="495898" cy="515679"/>
          </a:xfrm>
          <a:prstGeom prst="flowChartConnector">
            <a:avLst/>
          </a:prstGeom>
          <a:solidFill>
            <a:srgbClr val="FF0000"/>
          </a:solidFill>
          <a:ln w="76200"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02A6BCC0-FA82-404F-81C8-10DC02045464}"/>
              </a:ext>
            </a:extLst>
          </p:cNvPr>
          <p:cNvSpPr/>
          <p:nvPr/>
        </p:nvSpPr>
        <p:spPr>
          <a:xfrm>
            <a:off x="4776815" y="3290770"/>
            <a:ext cx="495898" cy="515679"/>
          </a:xfrm>
          <a:prstGeom prst="flowChartConnector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8453B0B6-4EA2-424A-9060-88AC5DBF3498}"/>
              </a:ext>
            </a:extLst>
          </p:cNvPr>
          <p:cNvSpPr/>
          <p:nvPr/>
        </p:nvSpPr>
        <p:spPr>
          <a:xfrm>
            <a:off x="4776815" y="5768325"/>
            <a:ext cx="495898" cy="515679"/>
          </a:xfrm>
          <a:prstGeom prst="flowChartConnector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B65F61-4447-4CD7-AE0A-73E1422F60CC}"/>
              </a:ext>
            </a:extLst>
          </p:cNvPr>
          <p:cNvSpPr txBox="1"/>
          <p:nvPr/>
        </p:nvSpPr>
        <p:spPr>
          <a:xfrm>
            <a:off x="8593137" y="3328828"/>
            <a:ext cx="291060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الاستراتيجية</a:t>
            </a:r>
            <a:endParaRPr lang="ar-SA" sz="2400" b="1" dirty="0"/>
          </a:p>
          <a:p>
            <a:pPr algn="ctr"/>
            <a:r>
              <a:rPr lang="ar-SA" sz="2400" b="1" dirty="0"/>
              <a:t>(إجراءات + رؤى)</a:t>
            </a:r>
          </a:p>
          <a:p>
            <a:pPr algn="ctr"/>
            <a:r>
              <a:rPr lang="en-US" sz="2400" b="1" dirty="0"/>
              <a:t>{</a:t>
            </a:r>
            <a:r>
              <a:rPr lang="ar-SA" sz="2400" b="1" dirty="0"/>
              <a:t>الممكنات + اهداف</a:t>
            </a:r>
            <a:r>
              <a:rPr lang="en-US" sz="2400" b="1" dirty="0"/>
              <a:t>}</a:t>
            </a:r>
            <a:endParaRPr lang="ar-IQ" sz="2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27C496-660A-46C3-A3EE-1821B72D7C5A}"/>
              </a:ext>
            </a:extLst>
          </p:cNvPr>
          <p:cNvSpPr txBox="1"/>
          <p:nvPr/>
        </p:nvSpPr>
        <p:spPr>
          <a:xfrm>
            <a:off x="2319586" y="794782"/>
            <a:ext cx="2584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rgbClr val="92D050"/>
                </a:solidFill>
              </a:rPr>
              <a:t>النتائج المرغوب فيها</a:t>
            </a:r>
            <a:endParaRPr lang="ar-IQ" sz="2400" b="1" dirty="0">
              <a:solidFill>
                <a:srgbClr val="92D050"/>
              </a:solidFill>
            </a:endParaRPr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0F5FE062-1379-43D2-B07F-DD7CC33BFCCC}"/>
              </a:ext>
            </a:extLst>
          </p:cNvPr>
          <p:cNvSpPr/>
          <p:nvPr/>
        </p:nvSpPr>
        <p:spPr>
          <a:xfrm>
            <a:off x="4776815" y="784149"/>
            <a:ext cx="495898" cy="515679"/>
          </a:xfrm>
          <a:prstGeom prst="flowChartConnector">
            <a:avLst/>
          </a:prstGeom>
          <a:ln w="762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>
              <a:ln>
                <a:solidFill>
                  <a:schemeClr val="tx1"/>
                </a:solidFill>
              </a:ln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5FC1F-E14D-4722-AFCF-184D99996B4D}"/>
              </a:ext>
            </a:extLst>
          </p:cNvPr>
          <p:cNvSpPr txBox="1"/>
          <p:nvPr/>
        </p:nvSpPr>
        <p:spPr>
          <a:xfrm>
            <a:off x="2362110" y="3344784"/>
            <a:ext cx="2584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الفجوة الاستراتيجية</a:t>
            </a:r>
            <a:endParaRPr lang="ar-IQ" sz="24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197EA0-31C5-48F3-A9DD-7A5E6D1463A9}"/>
              </a:ext>
            </a:extLst>
          </p:cNvPr>
          <p:cNvSpPr txBox="1"/>
          <p:nvPr/>
        </p:nvSpPr>
        <p:spPr>
          <a:xfrm>
            <a:off x="2362109" y="5822339"/>
            <a:ext cx="2584825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>
                <a:solidFill>
                  <a:schemeClr val="accent5"/>
                </a:solidFill>
              </a:rPr>
              <a:t>النتائج المتحققة فعلياً</a:t>
            </a:r>
            <a:endParaRPr lang="ar-IQ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83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4A7334D-FC42-450F-A325-8BBACD2CD6B5}"/>
              </a:ext>
            </a:extLst>
          </p:cNvPr>
          <p:cNvSpPr/>
          <p:nvPr/>
        </p:nvSpPr>
        <p:spPr>
          <a:xfrm>
            <a:off x="751113" y="1009471"/>
            <a:ext cx="10689776" cy="54675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IQ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F3EFF8E-D3EB-422C-907D-BB21EF978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387" y="1477557"/>
            <a:ext cx="10294501" cy="4498699"/>
          </a:xfrm>
        </p:spPr>
        <p:txBody>
          <a:bodyPr>
            <a:noAutofit/>
          </a:bodyPr>
          <a:lstStyle/>
          <a:p>
            <a:pPr marL="457200" algn="r" rtl="1">
              <a:lnSpc>
                <a:spcPct val="115000"/>
              </a:lnSpc>
            </a:pP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 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1- زيادة الأنفاق على البحث والتطوير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2- التنسيق الإستراتيجي بين القطاعين الحكومي والخاص بما يؤدي الى تحسن اداء الأخيرة والتقليل من الأعباء على الأول.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3- تقوية الصلات بين مراكز الأبحاث ومؤسسات صنع القرار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4- التركيز على النوع من خلال :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- مراعاة الحاجة الى الاختصاص "سوق العمل – تطوير اداء المؤسسات العراقية".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- تقنين فتح الكليات الطبية وكذلك اعتماد معايير علمية عند فتح الكليات الأهلية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5- تشكيل لجنة من أساتذة أكفاء جامعيين  أساسها المهنية والحيادية في التعاطي مع قضايا  التعليم العالي " النشر في المستوعبات العالمية – الترقية العلمية – فتح اٌقسام جديدة في بعض الكليات – حملة الشهادات من الخارج.....الخ ".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6- مواكبة طرق التدريس العالمية الحديثة بما يقلل الفجوة ما بين الطالب والأستاذ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7- تنظيم رحلات بحثية للأساتذة الجامعيين على ان يراعى " التخصص وليس اعتبارات أخرى لمواكبة التطورات العالمية "</a:t>
            </a:r>
            <a:r>
              <a:rPr lang="ar-IQ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تدريساً- ومواد دراسية </a:t>
            </a: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".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8- تقوية الصلات بين وزارة التعليم العالي والوزارات الأخرى عبر رفد الأخيرة بالحلول للمشكلات (دراسات ميدانية) التي يعاني منها المجتمع العراقي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r>
              <a:rPr lang="ar-IQ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9 –تفعيل تنفيذ القانون فيما يخص التعامل مع الأساتذة المخالفين للمهنية .</a:t>
            </a:r>
            <a:b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</a:br>
            <a:endParaRPr lang="ar-IQ" sz="2400" b="1" dirty="0">
              <a:solidFill>
                <a:srgbClr val="00B0F0"/>
              </a:solidFill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96EA26-C8BA-4D23-8D46-FB68F4147C4A}"/>
              </a:ext>
            </a:extLst>
          </p:cNvPr>
          <p:cNvSpPr txBox="1"/>
          <p:nvPr/>
        </p:nvSpPr>
        <p:spPr>
          <a:xfrm>
            <a:off x="4865915" y="479126"/>
            <a:ext cx="5902118" cy="49019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algn="r">
              <a:lnSpc>
                <a:spcPct val="115000"/>
              </a:lnSpc>
              <a:spcAft>
                <a:spcPts val="1000"/>
              </a:spcAft>
            </a:pPr>
            <a:r>
              <a:rPr lang="ar-IQ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تُنظم الفجوة الإستراتيجية ب</a:t>
            </a:r>
            <a:r>
              <a:rPr lang="ar-S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ـ</a:t>
            </a:r>
            <a:r>
              <a:rPr lang="ar-IQ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r-IQ" sz="24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التخطيط الإستراتيجي</a:t>
            </a:r>
            <a:r>
              <a:rPr lang="ar-IQ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lang="en-US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16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536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الفجوة الإستراتيجية والتعليم العالي في العراق   </vt:lpstr>
      <vt:lpstr>تعتمد فروض ورقتنا البحثية : من أن وزارة التعليم العالي تعاني من مشكلات او معوقات عده تتصف بصعوبتها كنتيجة لتعددها وتداخلها،بعضها يكمن في الأداء لكن اصعبها تلك التي تكمن في الأدارة ، لذا وجدنا أن افضل مدخل لقراءة تلك الصعوبات وتحديد كّنها ،يكمن في تحليل المدخلات والمخرجات بالأستناد الى قياسات معينه . ثم الخوض في محصلة تلك القياسات . </vt:lpstr>
      <vt:lpstr>  1- زيادة اعداد الكليات الأهلية . 2- زيادة في اعداد المقبولين في  الدراسات العليا مع التوسعات التي تصل الى 2او 3 . 3- اعتماد خطط استراتيجية عالمية دون الأخذ بالحسبان " أمكانية التنفيذ عملياً". 4- قلة بل وغياب الأنفاق على البحث والتطوير : براءات الاختراع – تطوير أفكار – حلول للمعضلات " بحسب تقرير اليونسكو للإحصاء 2022  بلغ الأنفاق العالمي 1.7 تريليون دولار ولا توجد بينهم دولة عربية واحده " . 5- قرارات رد الفعل .  </vt:lpstr>
      <vt:lpstr>PowerPoint Presentation</vt:lpstr>
      <vt:lpstr>PowerPoint Presentation</vt:lpstr>
      <vt:lpstr>  1- زيادة الأنفاق على البحث والتطوير . 2- التنسيق الإستراتيجي بين القطاعين الحكومي والخاص بما يؤدي الى تحسن اداء الأخيرة والتقليل من الأعباء على الأول. 3- تقوية الصلات بين مراكز الأبحاث ومؤسسات صنع القرار . 4- التركيز على النوع من خلال : - مراعاة الحاجة الى الاختصاص "سوق العمل – تطوير اداء المؤسسات العراقية". - تقنين فتح الكليات الطبية وكذلك اعتماد معايير علمية عند فتح الكليات الأهلية . 5- تشكيل لجنة من أساتذة أكفاء جامعيين  أساسها المهنية والحيادية في التعاطي مع قضايا  التعليم العالي " النشر في المستوعبات العالمية – الترقية العلمية – فتح اٌقسام جديدة في بعض الكليات – حملة الشهادات من الخارج.....الخ ". 6- مواكبة طرق التدريس العالمية الحديثة بما يقلل الفجوة ما بين الطالب والأستاذ . 7- تنظيم رحلات بحثية للأساتذة الجامعيين على ان يراعى " التخصص وليس اعتبارات أخرى لمواكبة التطورات العالمية "تدريساً- ومواد دراسية ". 8- تقوية الصلات بين وزارة التعليم العالي والوزارات الأخرى عبر رفد الأخيرة بالحلول للمشكلات (دراسات ميدانية) التي يعاني منها المجتمع العراقي . 9 –تفعيل تنفيذ القانون فيما يخص التعامل مع الأساتذة المخالفين للمهنية 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الفجوة الإستراتيجية والتعليم العالي في العراق  زهراء حسن كاظم</dc:title>
  <dc:creator>omar Hasan</dc:creator>
  <cp:lastModifiedBy>omar Hasan</cp:lastModifiedBy>
  <cp:revision>15</cp:revision>
  <dcterms:created xsi:type="dcterms:W3CDTF">2023-09-16T17:28:34Z</dcterms:created>
  <dcterms:modified xsi:type="dcterms:W3CDTF">2023-09-16T21:59:06Z</dcterms:modified>
</cp:coreProperties>
</file>