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2" r:id="rId1"/>
  </p:sldMasterIdLst>
  <p:sldIdLst>
    <p:sldId id="256" r:id="rId2"/>
    <p:sldId id="257" r:id="rId3"/>
    <p:sldId id="259" r:id="rId4"/>
    <p:sldId id="260" r:id="rId5"/>
    <p:sldId id="261" r:id="rId6"/>
    <p:sldId id="262" r:id="rId7"/>
    <p:sldId id="263" r:id="rId8"/>
    <p:sldId id="264" r:id="rId9"/>
    <p:sldId id="267"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9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D79458-982C-487E-8CB2-F634424D3842}" type="doc">
      <dgm:prSet loTypeId="urn:microsoft.com/office/officeart/2005/8/layout/hProcess9" loCatId="process" qsTypeId="urn:microsoft.com/office/officeart/2005/8/quickstyle/simple1" qsCatId="simple" csTypeId="urn:microsoft.com/office/officeart/2005/8/colors/accent1_2" csCatId="accent1" phldr="1"/>
      <dgm:spPr/>
    </dgm:pt>
    <dgm:pt modelId="{FE38F399-C4DC-4118-BFCA-ACDAB0D40C66}">
      <dgm:prSet phldrT="[Text]" custT="1"/>
      <dgm:spPr/>
      <dgm:t>
        <a:bodyPr/>
        <a:lstStyle/>
        <a:p>
          <a:r>
            <a:rPr lang="ar-IQ" sz="2800" b="1" dirty="0">
              <a:solidFill>
                <a:srgbClr val="002060"/>
              </a:solidFill>
              <a:latin typeface="Arial" panose="020B0604020202020204" pitchFamily="34" charset="0"/>
              <a:cs typeface="Arial" panose="020B0604020202020204" pitchFamily="34" charset="0"/>
            </a:rPr>
            <a:t>استقطاب كل فرع بالمفاوضات لأحكام السيطرة عليه</a:t>
          </a:r>
          <a:endParaRPr lang="en-US" sz="2800" b="1" dirty="0">
            <a:solidFill>
              <a:srgbClr val="002060"/>
            </a:solidFill>
            <a:latin typeface="Arial" panose="020B0604020202020204" pitchFamily="34" charset="0"/>
            <a:cs typeface="Arial" panose="020B0604020202020204" pitchFamily="34" charset="0"/>
          </a:endParaRPr>
        </a:p>
      </dgm:t>
    </dgm:pt>
    <dgm:pt modelId="{B87AD37A-81AA-4EE8-BA05-C90E8F056AA3}" type="parTrans" cxnId="{42541A55-BE1D-421B-8679-A049AE6E0F3E}">
      <dgm:prSet/>
      <dgm:spPr/>
      <dgm:t>
        <a:bodyPr/>
        <a:lstStyle/>
        <a:p>
          <a:endParaRPr lang="en-US"/>
        </a:p>
      </dgm:t>
    </dgm:pt>
    <dgm:pt modelId="{F13E77FB-3D09-4AAE-AC61-068A32B941C3}" type="sibTrans" cxnId="{42541A55-BE1D-421B-8679-A049AE6E0F3E}">
      <dgm:prSet/>
      <dgm:spPr/>
      <dgm:t>
        <a:bodyPr/>
        <a:lstStyle/>
        <a:p>
          <a:endParaRPr lang="en-US"/>
        </a:p>
      </dgm:t>
    </dgm:pt>
    <dgm:pt modelId="{2A09F4CF-CB78-447B-A947-E1E16D213ADD}">
      <dgm:prSet phldrT="[Text]" custT="1"/>
      <dgm:spPr/>
      <dgm:t>
        <a:bodyPr/>
        <a:lstStyle/>
        <a:p>
          <a:r>
            <a:rPr lang="ar-IQ" sz="3600" b="1" dirty="0">
              <a:solidFill>
                <a:srgbClr val="002060"/>
              </a:solidFill>
              <a:latin typeface="Arial" panose="020B0604020202020204" pitchFamily="34" charset="0"/>
              <a:cs typeface="Arial" panose="020B0604020202020204" pitchFamily="34" charset="0"/>
            </a:rPr>
            <a:t>وضع مسارات بديله</a:t>
          </a:r>
          <a:endParaRPr lang="en-US" sz="3600" b="1" dirty="0">
            <a:solidFill>
              <a:srgbClr val="002060"/>
            </a:solidFill>
            <a:latin typeface="Arial" panose="020B0604020202020204" pitchFamily="34" charset="0"/>
            <a:cs typeface="Arial" panose="020B0604020202020204" pitchFamily="34" charset="0"/>
          </a:endParaRPr>
        </a:p>
      </dgm:t>
    </dgm:pt>
    <dgm:pt modelId="{2C6E778A-0F9B-4612-948E-D99771D67702}" type="parTrans" cxnId="{E93A77E1-34AF-47FC-AD98-E7254432F9C9}">
      <dgm:prSet/>
      <dgm:spPr/>
      <dgm:t>
        <a:bodyPr/>
        <a:lstStyle/>
        <a:p>
          <a:endParaRPr lang="en-US"/>
        </a:p>
      </dgm:t>
    </dgm:pt>
    <dgm:pt modelId="{A8358011-03A4-4EDF-925E-76A32AC12C2A}" type="sibTrans" cxnId="{E93A77E1-34AF-47FC-AD98-E7254432F9C9}">
      <dgm:prSet/>
      <dgm:spPr/>
      <dgm:t>
        <a:bodyPr/>
        <a:lstStyle/>
        <a:p>
          <a:endParaRPr lang="en-US"/>
        </a:p>
      </dgm:t>
    </dgm:pt>
    <dgm:pt modelId="{9F18CCE7-ED72-4FEC-824B-32D772A5AB72}">
      <dgm:prSet phldrT="[Text]" custT="1"/>
      <dgm:spPr/>
      <dgm:t>
        <a:bodyPr/>
        <a:lstStyle/>
        <a:p>
          <a:r>
            <a:rPr lang="ar-IQ" sz="2800" b="1" dirty="0">
              <a:solidFill>
                <a:srgbClr val="002060"/>
              </a:solidFill>
              <a:latin typeface="Arial" panose="020B0604020202020204" pitchFamily="34" charset="0"/>
              <a:cs typeface="Arial" panose="020B0604020202020204" pitchFamily="34" charset="0"/>
            </a:rPr>
            <a:t>مواجهة الازمة بعنف مما يفضي الى تفرعها </a:t>
          </a:r>
          <a:endParaRPr lang="en-US" sz="2800" b="1" dirty="0">
            <a:solidFill>
              <a:srgbClr val="002060"/>
            </a:solidFill>
            <a:latin typeface="Arial" panose="020B0604020202020204" pitchFamily="34" charset="0"/>
            <a:cs typeface="Arial" panose="020B0604020202020204" pitchFamily="34" charset="0"/>
          </a:endParaRPr>
        </a:p>
      </dgm:t>
    </dgm:pt>
    <dgm:pt modelId="{DE2C130F-AB9E-472E-8860-35B64FA0C4A7}" type="parTrans" cxnId="{46C7714C-3A3E-4AE2-9A89-A1A152143632}">
      <dgm:prSet/>
      <dgm:spPr/>
      <dgm:t>
        <a:bodyPr/>
        <a:lstStyle/>
        <a:p>
          <a:endParaRPr lang="en-US"/>
        </a:p>
      </dgm:t>
    </dgm:pt>
    <dgm:pt modelId="{400CF184-A6C9-49AB-BC04-D4358DD9EF03}" type="sibTrans" cxnId="{46C7714C-3A3E-4AE2-9A89-A1A152143632}">
      <dgm:prSet/>
      <dgm:spPr/>
      <dgm:t>
        <a:bodyPr/>
        <a:lstStyle/>
        <a:p>
          <a:endParaRPr lang="en-US"/>
        </a:p>
      </dgm:t>
    </dgm:pt>
    <dgm:pt modelId="{29BB3E04-CE11-4F33-921E-1D5265AD1D51}" type="pres">
      <dgm:prSet presAssocID="{1FD79458-982C-487E-8CB2-F634424D3842}" presName="CompostProcess" presStyleCnt="0">
        <dgm:presLayoutVars>
          <dgm:dir/>
          <dgm:resizeHandles val="exact"/>
        </dgm:presLayoutVars>
      </dgm:prSet>
      <dgm:spPr/>
    </dgm:pt>
    <dgm:pt modelId="{4D3B0B5B-E00F-45CE-B41C-D43F1286A8DC}" type="pres">
      <dgm:prSet presAssocID="{1FD79458-982C-487E-8CB2-F634424D3842}" presName="arrow" presStyleLbl="bgShp" presStyleIdx="0" presStyleCnt="1"/>
      <dgm:spPr/>
    </dgm:pt>
    <dgm:pt modelId="{4D244256-B1C5-4F15-8B6C-BD7E45EB5E36}" type="pres">
      <dgm:prSet presAssocID="{1FD79458-982C-487E-8CB2-F634424D3842}" presName="linearProcess" presStyleCnt="0"/>
      <dgm:spPr/>
    </dgm:pt>
    <dgm:pt modelId="{2D6C3161-A703-4D06-B06A-2CBCE93F277F}" type="pres">
      <dgm:prSet presAssocID="{FE38F399-C4DC-4118-BFCA-ACDAB0D40C66}" presName="textNode" presStyleLbl="node1" presStyleIdx="0" presStyleCnt="3">
        <dgm:presLayoutVars>
          <dgm:bulletEnabled val="1"/>
        </dgm:presLayoutVars>
      </dgm:prSet>
      <dgm:spPr/>
    </dgm:pt>
    <dgm:pt modelId="{92DB4BCD-9557-4FDA-8DE2-8295ECA4DBC4}" type="pres">
      <dgm:prSet presAssocID="{F13E77FB-3D09-4AAE-AC61-068A32B941C3}" presName="sibTrans" presStyleCnt="0"/>
      <dgm:spPr/>
    </dgm:pt>
    <dgm:pt modelId="{87ECE32B-ED88-4555-85A1-C24B695AE193}" type="pres">
      <dgm:prSet presAssocID="{2A09F4CF-CB78-447B-A947-E1E16D213ADD}" presName="textNode" presStyleLbl="node1" presStyleIdx="1" presStyleCnt="3">
        <dgm:presLayoutVars>
          <dgm:bulletEnabled val="1"/>
        </dgm:presLayoutVars>
      </dgm:prSet>
      <dgm:spPr/>
    </dgm:pt>
    <dgm:pt modelId="{DC8EB387-81A2-4884-809E-8F9501DD04CA}" type="pres">
      <dgm:prSet presAssocID="{A8358011-03A4-4EDF-925E-76A32AC12C2A}" presName="sibTrans" presStyleCnt="0"/>
      <dgm:spPr/>
    </dgm:pt>
    <dgm:pt modelId="{17F80AFE-1613-4940-87EE-03901359B204}" type="pres">
      <dgm:prSet presAssocID="{9F18CCE7-ED72-4FEC-824B-32D772A5AB72}" presName="textNode" presStyleLbl="node1" presStyleIdx="2" presStyleCnt="3">
        <dgm:presLayoutVars>
          <dgm:bulletEnabled val="1"/>
        </dgm:presLayoutVars>
      </dgm:prSet>
      <dgm:spPr/>
    </dgm:pt>
  </dgm:ptLst>
  <dgm:cxnLst>
    <dgm:cxn modelId="{8A13C11F-8FC9-4931-AA12-FC2A2C4C26F9}" type="presOf" srcId="{2A09F4CF-CB78-447B-A947-E1E16D213ADD}" destId="{87ECE32B-ED88-4555-85A1-C24B695AE193}" srcOrd="0" destOrd="0" presId="urn:microsoft.com/office/officeart/2005/8/layout/hProcess9"/>
    <dgm:cxn modelId="{16FC002A-039B-49EE-9167-43A6EAFACAC6}" type="presOf" srcId="{9F18CCE7-ED72-4FEC-824B-32D772A5AB72}" destId="{17F80AFE-1613-4940-87EE-03901359B204}" srcOrd="0" destOrd="0" presId="urn:microsoft.com/office/officeart/2005/8/layout/hProcess9"/>
    <dgm:cxn modelId="{DE227E40-E088-44F3-BBD1-6803A0A65D90}" type="presOf" srcId="{FE38F399-C4DC-4118-BFCA-ACDAB0D40C66}" destId="{2D6C3161-A703-4D06-B06A-2CBCE93F277F}" srcOrd="0" destOrd="0" presId="urn:microsoft.com/office/officeart/2005/8/layout/hProcess9"/>
    <dgm:cxn modelId="{46C7714C-3A3E-4AE2-9A89-A1A152143632}" srcId="{1FD79458-982C-487E-8CB2-F634424D3842}" destId="{9F18CCE7-ED72-4FEC-824B-32D772A5AB72}" srcOrd="2" destOrd="0" parTransId="{DE2C130F-AB9E-472E-8860-35B64FA0C4A7}" sibTransId="{400CF184-A6C9-49AB-BC04-D4358DD9EF03}"/>
    <dgm:cxn modelId="{42541A55-BE1D-421B-8679-A049AE6E0F3E}" srcId="{1FD79458-982C-487E-8CB2-F634424D3842}" destId="{FE38F399-C4DC-4118-BFCA-ACDAB0D40C66}" srcOrd="0" destOrd="0" parTransId="{B87AD37A-81AA-4EE8-BA05-C90E8F056AA3}" sibTransId="{F13E77FB-3D09-4AAE-AC61-068A32B941C3}"/>
    <dgm:cxn modelId="{6FC299D2-4984-427A-B13A-9E2224C0985F}" type="presOf" srcId="{1FD79458-982C-487E-8CB2-F634424D3842}" destId="{29BB3E04-CE11-4F33-921E-1D5265AD1D51}" srcOrd="0" destOrd="0" presId="urn:microsoft.com/office/officeart/2005/8/layout/hProcess9"/>
    <dgm:cxn modelId="{E93A77E1-34AF-47FC-AD98-E7254432F9C9}" srcId="{1FD79458-982C-487E-8CB2-F634424D3842}" destId="{2A09F4CF-CB78-447B-A947-E1E16D213ADD}" srcOrd="1" destOrd="0" parTransId="{2C6E778A-0F9B-4612-948E-D99771D67702}" sibTransId="{A8358011-03A4-4EDF-925E-76A32AC12C2A}"/>
    <dgm:cxn modelId="{392F5ED4-291E-4D5D-8816-43C839106EC3}" type="presParOf" srcId="{29BB3E04-CE11-4F33-921E-1D5265AD1D51}" destId="{4D3B0B5B-E00F-45CE-B41C-D43F1286A8DC}" srcOrd="0" destOrd="0" presId="urn:microsoft.com/office/officeart/2005/8/layout/hProcess9"/>
    <dgm:cxn modelId="{D361A7E9-35C8-457B-866A-D90F937777DE}" type="presParOf" srcId="{29BB3E04-CE11-4F33-921E-1D5265AD1D51}" destId="{4D244256-B1C5-4F15-8B6C-BD7E45EB5E36}" srcOrd="1" destOrd="0" presId="urn:microsoft.com/office/officeart/2005/8/layout/hProcess9"/>
    <dgm:cxn modelId="{A41767AB-A966-4A80-A08B-F453C89FF2B5}" type="presParOf" srcId="{4D244256-B1C5-4F15-8B6C-BD7E45EB5E36}" destId="{2D6C3161-A703-4D06-B06A-2CBCE93F277F}" srcOrd="0" destOrd="0" presId="urn:microsoft.com/office/officeart/2005/8/layout/hProcess9"/>
    <dgm:cxn modelId="{7CF37253-7FF3-4EDA-8318-975A855F384F}" type="presParOf" srcId="{4D244256-B1C5-4F15-8B6C-BD7E45EB5E36}" destId="{92DB4BCD-9557-4FDA-8DE2-8295ECA4DBC4}" srcOrd="1" destOrd="0" presId="urn:microsoft.com/office/officeart/2005/8/layout/hProcess9"/>
    <dgm:cxn modelId="{9F23D7D8-6FE2-46C5-B8FF-32894505291C}" type="presParOf" srcId="{4D244256-B1C5-4F15-8B6C-BD7E45EB5E36}" destId="{87ECE32B-ED88-4555-85A1-C24B695AE193}" srcOrd="2" destOrd="0" presId="urn:microsoft.com/office/officeart/2005/8/layout/hProcess9"/>
    <dgm:cxn modelId="{2B788823-E726-4635-8EE1-D56875239097}" type="presParOf" srcId="{4D244256-B1C5-4F15-8B6C-BD7E45EB5E36}" destId="{DC8EB387-81A2-4884-809E-8F9501DD04CA}" srcOrd="3" destOrd="0" presId="urn:microsoft.com/office/officeart/2005/8/layout/hProcess9"/>
    <dgm:cxn modelId="{175A4B92-818B-4DA7-AE86-8291FD9C29E1}" type="presParOf" srcId="{4D244256-B1C5-4F15-8B6C-BD7E45EB5E36}" destId="{17F80AFE-1613-4940-87EE-03901359B20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B0B5B-E00F-45CE-B41C-D43F1286A8DC}">
      <dsp:nvSpPr>
        <dsp:cNvPr id="0" name=""/>
        <dsp:cNvSpPr/>
      </dsp:nvSpPr>
      <dsp:spPr>
        <a:xfrm>
          <a:off x="644723" y="0"/>
          <a:ext cx="7306865" cy="452250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C3161-A703-4D06-B06A-2CBCE93F277F}">
      <dsp:nvSpPr>
        <dsp:cNvPr id="0" name=""/>
        <dsp:cNvSpPr/>
      </dsp:nvSpPr>
      <dsp:spPr>
        <a:xfrm>
          <a:off x="0" y="1356752"/>
          <a:ext cx="2578893" cy="180900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IQ" sz="2800" b="1" kern="1200" dirty="0">
              <a:solidFill>
                <a:srgbClr val="002060"/>
              </a:solidFill>
              <a:latin typeface="Arial" panose="020B0604020202020204" pitchFamily="34" charset="0"/>
              <a:cs typeface="Arial" panose="020B0604020202020204" pitchFamily="34" charset="0"/>
            </a:rPr>
            <a:t>استقطاب كل فرع بالمفاوضات لأحكام السيطرة عليه</a:t>
          </a:r>
          <a:endParaRPr lang="en-US" sz="2800" b="1" kern="1200" dirty="0">
            <a:solidFill>
              <a:srgbClr val="002060"/>
            </a:solidFill>
            <a:latin typeface="Arial" panose="020B0604020202020204" pitchFamily="34" charset="0"/>
            <a:cs typeface="Arial" panose="020B0604020202020204" pitchFamily="34" charset="0"/>
          </a:endParaRPr>
        </a:p>
      </dsp:txBody>
      <dsp:txXfrm>
        <a:off x="88308" y="1445060"/>
        <a:ext cx="2402277" cy="1632386"/>
      </dsp:txXfrm>
    </dsp:sp>
    <dsp:sp modelId="{87ECE32B-ED88-4555-85A1-C24B695AE193}">
      <dsp:nvSpPr>
        <dsp:cNvPr id="0" name=""/>
        <dsp:cNvSpPr/>
      </dsp:nvSpPr>
      <dsp:spPr>
        <a:xfrm>
          <a:off x="3008709" y="1356752"/>
          <a:ext cx="2578893" cy="180900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IQ" sz="3600" b="1" kern="1200" dirty="0">
              <a:solidFill>
                <a:srgbClr val="002060"/>
              </a:solidFill>
              <a:latin typeface="Arial" panose="020B0604020202020204" pitchFamily="34" charset="0"/>
              <a:cs typeface="Arial" panose="020B0604020202020204" pitchFamily="34" charset="0"/>
            </a:rPr>
            <a:t>وضع مسارات بديله</a:t>
          </a:r>
          <a:endParaRPr lang="en-US" sz="3600" b="1" kern="1200" dirty="0">
            <a:solidFill>
              <a:srgbClr val="002060"/>
            </a:solidFill>
            <a:latin typeface="Arial" panose="020B0604020202020204" pitchFamily="34" charset="0"/>
            <a:cs typeface="Arial" panose="020B0604020202020204" pitchFamily="34" charset="0"/>
          </a:endParaRPr>
        </a:p>
      </dsp:txBody>
      <dsp:txXfrm>
        <a:off x="3097017" y="1445060"/>
        <a:ext cx="2402277" cy="1632386"/>
      </dsp:txXfrm>
    </dsp:sp>
    <dsp:sp modelId="{17F80AFE-1613-4940-87EE-03901359B204}">
      <dsp:nvSpPr>
        <dsp:cNvPr id="0" name=""/>
        <dsp:cNvSpPr/>
      </dsp:nvSpPr>
      <dsp:spPr>
        <a:xfrm>
          <a:off x="6017418" y="1356752"/>
          <a:ext cx="2578893" cy="180900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IQ" sz="2800" b="1" kern="1200" dirty="0">
              <a:solidFill>
                <a:srgbClr val="002060"/>
              </a:solidFill>
              <a:latin typeface="Arial" panose="020B0604020202020204" pitchFamily="34" charset="0"/>
              <a:cs typeface="Arial" panose="020B0604020202020204" pitchFamily="34" charset="0"/>
            </a:rPr>
            <a:t>مواجهة الازمة بعنف مما يفضي الى تفرعها </a:t>
          </a:r>
          <a:endParaRPr lang="en-US" sz="2800" b="1" kern="1200" dirty="0">
            <a:solidFill>
              <a:srgbClr val="002060"/>
            </a:solidFill>
            <a:latin typeface="Arial" panose="020B0604020202020204" pitchFamily="34" charset="0"/>
            <a:cs typeface="Arial" panose="020B0604020202020204" pitchFamily="34" charset="0"/>
          </a:endParaRPr>
        </a:p>
      </dsp:txBody>
      <dsp:txXfrm>
        <a:off x="6105726" y="1445060"/>
        <a:ext cx="2402277" cy="163238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610378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03905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80771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319790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95151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993558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495841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379656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907567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25/07/01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268480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30564-3638-497E-AA53-042CD19D64A9}" type="datetimeFigureOut">
              <a:rPr lang="en-US" smtClean="0"/>
              <a:t>25/07/01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563148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30564-3638-497E-AA53-042CD19D64A9}" type="datetimeFigureOut">
              <a:rPr lang="en-US" smtClean="0"/>
              <a:t>25/07/01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037692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030564-3638-497E-AA53-042CD19D64A9}" type="datetimeFigureOut">
              <a:rPr lang="en-US" smtClean="0"/>
              <a:t>25/07/01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950671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30564-3638-497E-AA53-042CD19D64A9}" type="datetimeFigureOut">
              <a:rPr lang="en-US" smtClean="0"/>
              <a:t>25/07/01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654479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25/07/01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852609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
        <p:nvSpPr>
          <p:cNvPr id="5" name="Date Placeholder 4"/>
          <p:cNvSpPr>
            <a:spLocks noGrp="1"/>
          </p:cNvSpPr>
          <p:nvPr>
            <p:ph type="dt" sz="half" idx="10"/>
          </p:nvPr>
        </p:nvSpPr>
        <p:spPr/>
        <p:txBody>
          <a:bodyPr/>
          <a:lstStyle/>
          <a:p>
            <a:fld id="{61030564-3638-497E-AA53-042CD19D64A9}" type="datetimeFigureOut">
              <a:rPr lang="en-US" smtClean="0"/>
              <a:t>25/07/01</a:t>
            </a:fld>
            <a:endParaRPr lang="en-US"/>
          </a:p>
        </p:txBody>
      </p:sp>
    </p:spTree>
    <p:extLst>
      <p:ext uri="{BB962C8B-B14F-4D97-AF65-F5344CB8AC3E}">
        <p14:creationId xmlns:p14="http://schemas.microsoft.com/office/powerpoint/2010/main" val="727688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1030564-3638-497E-AA53-042CD19D64A9}" type="datetimeFigureOut">
              <a:rPr lang="en-US" smtClean="0"/>
              <a:t>25/07/01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BC9D4D3-0590-4E62-86B7-22FA1E30E237}" type="slidenum">
              <a:rPr lang="en-US" smtClean="0"/>
              <a:t>‹#›</a:t>
            </a:fld>
            <a:endParaRPr lang="en-US"/>
          </a:p>
        </p:txBody>
      </p:sp>
    </p:spTree>
    <p:extLst>
      <p:ext uri="{BB962C8B-B14F-4D97-AF65-F5344CB8AC3E}">
        <p14:creationId xmlns:p14="http://schemas.microsoft.com/office/powerpoint/2010/main" val="2462626784"/>
      </p:ext>
    </p:extLst>
  </p:cSld>
  <p:clrMap bg1="lt1" tx1="dk1" bg2="lt2" tx2="dk2" accent1="accent1" accent2="accent2" accent3="accent3" accent4="accent4" accent5="accent5" accent6="accent6" hlink="hlink" folHlink="folHlink"/>
  <p:sldLayoutIdLst>
    <p:sldLayoutId id="2147484163" r:id="rId1"/>
    <p:sldLayoutId id="2147484164" r:id="rId2"/>
    <p:sldLayoutId id="2147484165" r:id="rId3"/>
    <p:sldLayoutId id="2147484166" r:id="rId4"/>
    <p:sldLayoutId id="2147484167" r:id="rId5"/>
    <p:sldLayoutId id="2147484168" r:id="rId6"/>
    <p:sldLayoutId id="2147484169" r:id="rId7"/>
    <p:sldLayoutId id="2147484170" r:id="rId8"/>
    <p:sldLayoutId id="2147484171" r:id="rId9"/>
    <p:sldLayoutId id="2147484172" r:id="rId10"/>
    <p:sldLayoutId id="2147484173" r:id="rId11"/>
    <p:sldLayoutId id="2147484174" r:id="rId12"/>
    <p:sldLayoutId id="2147484175" r:id="rId13"/>
    <p:sldLayoutId id="2147484176" r:id="rId14"/>
    <p:sldLayoutId id="2147484177" r:id="rId15"/>
    <p:sldLayoutId id="214748417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958B-44A3-45C1-8990-CB715C6002DE}"/>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B53550EC-5713-4BBC-9696-4E1E26591F3E}"/>
              </a:ext>
            </a:extLst>
          </p:cNvPr>
          <p:cNvSpPr>
            <a:spLocks noGrp="1"/>
          </p:cNvSpPr>
          <p:nvPr>
            <p:ph type="subTitle" idx="1"/>
          </p:nvPr>
        </p:nvSpPr>
        <p:spPr/>
        <p:txBody>
          <a:bodyPr/>
          <a:lstStyle/>
          <a:p>
            <a:endParaRPr lang="en-US" dirty="0"/>
          </a:p>
        </p:txBody>
      </p:sp>
      <p:pic>
        <p:nvPicPr>
          <p:cNvPr id="6" name="Picture 5">
            <a:extLst>
              <a:ext uri="{FF2B5EF4-FFF2-40B4-BE49-F238E27FC236}">
                <a16:creationId xmlns:a16="http://schemas.microsoft.com/office/drawing/2014/main" id="{ECADC166-87F3-4FD0-90CA-ECD3739485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7068" y="456829"/>
            <a:ext cx="7766936" cy="5944341"/>
          </a:xfrm>
          <a:prstGeom prst="rect">
            <a:avLst/>
          </a:prstGeom>
        </p:spPr>
      </p:pic>
    </p:spTree>
    <p:extLst>
      <p:ext uri="{BB962C8B-B14F-4D97-AF65-F5344CB8AC3E}">
        <p14:creationId xmlns:p14="http://schemas.microsoft.com/office/powerpoint/2010/main" val="872368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71C9C2-5D38-456F-998A-FB565FE6F4C4}"/>
              </a:ext>
            </a:extLst>
          </p:cNvPr>
          <p:cNvSpPr>
            <a:spLocks noGrp="1"/>
          </p:cNvSpPr>
          <p:nvPr>
            <p:ph idx="1"/>
          </p:nvPr>
        </p:nvSpPr>
        <p:spPr>
          <a:xfrm>
            <a:off x="1797666" y="3429000"/>
            <a:ext cx="8596668" cy="3880773"/>
          </a:xfrm>
        </p:spPr>
        <p:txBody>
          <a:bodyPr>
            <a:normAutofit/>
          </a:bodyPr>
          <a:lstStyle/>
          <a:p>
            <a:pPr algn="ctr" rtl="1"/>
            <a:r>
              <a:rPr lang="ar-IQ" sz="4800" b="1" dirty="0">
                <a:solidFill>
                  <a:srgbClr val="00B050"/>
                </a:solidFill>
                <a:cs typeface="Farsi Simple Bold" panose="02010400000000000000" pitchFamily="2" charset="-78"/>
              </a:rPr>
              <a:t>مع امنياتي لكم بالتوفيق </a:t>
            </a:r>
          </a:p>
        </p:txBody>
      </p:sp>
    </p:spTree>
    <p:extLst>
      <p:ext uri="{BB962C8B-B14F-4D97-AF65-F5344CB8AC3E}">
        <p14:creationId xmlns:p14="http://schemas.microsoft.com/office/powerpoint/2010/main" val="274317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9EE1-058B-441B-B940-5934FF151B0B}"/>
              </a:ext>
            </a:extLst>
          </p:cNvPr>
          <p:cNvSpPr>
            <a:spLocks noGrp="1"/>
          </p:cNvSpPr>
          <p:nvPr>
            <p:ph type="title"/>
          </p:nvPr>
        </p:nvSpPr>
        <p:spPr>
          <a:xfrm>
            <a:off x="1918689" y="703730"/>
            <a:ext cx="8596668" cy="1320800"/>
          </a:xfrm>
        </p:spPr>
        <p:txBody>
          <a:bodyPr>
            <a:normAutofit/>
          </a:bodyPr>
          <a:lstStyle/>
          <a:p>
            <a:pPr algn="r"/>
            <a:r>
              <a:rPr lang="ar-IQ" sz="3200" b="1" dirty="0">
                <a:solidFill>
                  <a:srgbClr val="FF0000"/>
                </a:solidFill>
              </a:rPr>
              <a:t>المحور الثالث :إستراتيجية إدارة الازمات.</a:t>
            </a:r>
            <a:endParaRPr lang="en-US" sz="3200" b="1" dirty="0">
              <a:solidFill>
                <a:srgbClr val="FF0000"/>
              </a:solidFill>
            </a:endParaRPr>
          </a:p>
        </p:txBody>
      </p:sp>
      <p:sp>
        <p:nvSpPr>
          <p:cNvPr id="3" name="Content Placeholder 2">
            <a:extLst>
              <a:ext uri="{FF2B5EF4-FFF2-40B4-BE49-F238E27FC236}">
                <a16:creationId xmlns:a16="http://schemas.microsoft.com/office/drawing/2014/main" id="{7915A67F-5ADC-47AF-85D4-2F547276E4DC}"/>
              </a:ext>
            </a:extLst>
          </p:cNvPr>
          <p:cNvSpPr>
            <a:spLocks noGrp="1"/>
          </p:cNvSpPr>
          <p:nvPr>
            <p:ph idx="1"/>
          </p:nvPr>
        </p:nvSpPr>
        <p:spPr>
          <a:xfrm>
            <a:off x="1021976" y="1519518"/>
            <a:ext cx="9995645" cy="4248773"/>
          </a:xfrm>
        </p:spPr>
        <p:txBody>
          <a:bodyPr>
            <a:normAutofit/>
          </a:bodyPr>
          <a:lstStyle/>
          <a:p>
            <a:pPr marL="0" indent="0" algn="r">
              <a:buNone/>
            </a:pPr>
            <a:r>
              <a:rPr lang="ar-IQ" b="1" dirty="0"/>
              <a:t>تتفرع الى إستراتيجيين </a:t>
            </a:r>
            <a:r>
              <a:rPr lang="ar-IQ" dirty="0"/>
              <a:t>: </a:t>
            </a:r>
          </a:p>
          <a:p>
            <a:pPr marL="0" indent="0" algn="r">
              <a:buNone/>
            </a:pPr>
            <a:r>
              <a:rPr lang="ar-IQ" b="1" dirty="0"/>
              <a:t>الإستراتيجية الأولى </a:t>
            </a:r>
            <a:r>
              <a:rPr lang="ar-IQ" dirty="0"/>
              <a:t>: </a:t>
            </a:r>
            <a:r>
              <a:rPr lang="ar-IQ" b="1" dirty="0"/>
              <a:t>التقليدية :</a:t>
            </a:r>
          </a:p>
          <a:p>
            <a:pPr marL="0" indent="0" algn="r">
              <a:buNone/>
            </a:pPr>
            <a:r>
              <a:rPr lang="ar-IQ" b="1" dirty="0"/>
              <a:t>1- انكار الازمة وعدم إعلانها </a:t>
            </a:r>
            <a:r>
              <a:rPr lang="ar-IQ" dirty="0"/>
              <a:t>: هذه الإستراتيجية تستخدمها غالباً الإدارات المتسلطة التي ترفض الاعتراف بوجود الخلل وتقوم بالتعتيم الإعلامي على تفاصيلها . وتهدف الإدارة من اتباع هذه الإستراتيجية الى السيطرة على الموقف والقضاء على الازمة بهذه الطريقة .</a:t>
            </a:r>
          </a:p>
          <a:p>
            <a:pPr marL="0" indent="0" algn="r">
              <a:buNone/>
            </a:pPr>
            <a:r>
              <a:rPr lang="ar-IQ" b="1" dirty="0"/>
              <a:t>2- تأجيل ظهور الازمة </a:t>
            </a:r>
            <a:r>
              <a:rPr lang="ar-IQ" dirty="0"/>
              <a:t>: بموجب هذه الإستراتيجية يؤجل صانع القرار ظهور الازمة او منعها بالكامل ويواجه صانع القرار أسباب الازمة او نتائجها بالعنف ومحاولة الكبت .</a:t>
            </a:r>
          </a:p>
          <a:p>
            <a:pPr marL="0" indent="0" algn="r">
              <a:buNone/>
            </a:pPr>
            <a:r>
              <a:rPr lang="ar-IQ" b="1" dirty="0"/>
              <a:t>3-التقليل من شأن الازمة: </a:t>
            </a:r>
            <a:r>
              <a:rPr lang="ar-IQ" dirty="0"/>
              <a:t>يؤكد صانع القرار في هذه الإستراتيجية ان الأمور تحت السيطرة وان الموضوع مجرد سوء تفاهم او خلل وظيفي بسيط يمكن معالجتهُ بسهوله .</a:t>
            </a:r>
          </a:p>
          <a:p>
            <a:pPr marL="0" indent="0" algn="r">
              <a:buNone/>
            </a:pPr>
            <a:r>
              <a:rPr lang="ar-IQ" dirty="0"/>
              <a:t>4</a:t>
            </a:r>
            <a:r>
              <a:rPr lang="ar-IQ" b="1" dirty="0"/>
              <a:t>- التنفيس </a:t>
            </a:r>
            <a:r>
              <a:rPr lang="ar-IQ" dirty="0"/>
              <a:t>: الغاية من هذه الإستراتيجية تخفيف الضغط من خلال التعامل مع جزيئه واحدة من الازمة كتلبية </a:t>
            </a:r>
            <a:r>
              <a:rPr lang="en-US" dirty="0"/>
              <a:t> </a:t>
            </a:r>
          </a:p>
        </p:txBody>
      </p:sp>
    </p:spTree>
    <p:extLst>
      <p:ext uri="{BB962C8B-B14F-4D97-AF65-F5344CB8AC3E}">
        <p14:creationId xmlns:p14="http://schemas.microsoft.com/office/powerpoint/2010/main" val="4213619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F28D4D-1485-413D-A356-B0C99FF661C7}"/>
              </a:ext>
            </a:extLst>
          </p:cNvPr>
          <p:cNvSpPr>
            <a:spLocks noGrp="1"/>
          </p:cNvSpPr>
          <p:nvPr>
            <p:ph idx="1"/>
          </p:nvPr>
        </p:nvSpPr>
        <p:spPr>
          <a:xfrm>
            <a:off x="838200" y="1690688"/>
            <a:ext cx="10515600" cy="4486275"/>
          </a:xfrm>
        </p:spPr>
        <p:txBody>
          <a:bodyPr/>
          <a:lstStyle/>
          <a:p>
            <a:pPr marL="0" indent="0" algn="r">
              <a:buNone/>
            </a:pPr>
            <a:endParaRPr lang="ar-IQ" dirty="0">
              <a:cs typeface="+mj-cs"/>
            </a:endParaRPr>
          </a:p>
          <a:p>
            <a:pPr marL="0" indent="0" algn="r">
              <a:buNone/>
            </a:pPr>
            <a:r>
              <a:rPr lang="ar-IQ" dirty="0">
                <a:cs typeface="+mj-cs"/>
              </a:rPr>
              <a:t>احد مطالب العمال المضربين او الاستماع لهم وتقديم الوعود .</a:t>
            </a:r>
          </a:p>
          <a:p>
            <a:pPr marL="0" indent="0" algn="r">
              <a:buNone/>
            </a:pPr>
            <a:r>
              <a:rPr lang="ar-IQ" b="1" dirty="0">
                <a:cs typeface="+mj-cs"/>
              </a:rPr>
              <a:t>5- تشكيل لجان لدراسة الازمة : </a:t>
            </a:r>
            <a:r>
              <a:rPr lang="ar-IQ" dirty="0">
                <a:cs typeface="+mj-cs"/>
              </a:rPr>
              <a:t>وفق هذه الإستراتيجية  يتم الاعتماد على عقد الاجتماعات وتشكيل المزيد من اللجان لكسب المزيد من الوقت .</a:t>
            </a:r>
          </a:p>
          <a:p>
            <a:pPr marL="0" indent="0" algn="r">
              <a:buNone/>
            </a:pPr>
            <a:r>
              <a:rPr lang="ar-IQ" b="1" dirty="0">
                <a:cs typeface="+mj-cs"/>
              </a:rPr>
              <a:t>6- اخماد الازمة : </a:t>
            </a:r>
            <a:r>
              <a:rPr lang="ar-IQ" dirty="0">
                <a:cs typeface="+mj-cs"/>
              </a:rPr>
              <a:t>تقوم هذه الإستراتيجية على استخدام العنف مع قوى الازمة ، وبالتالي القضاء عليها بسرعه .</a:t>
            </a:r>
          </a:p>
          <a:p>
            <a:pPr marL="0" indent="0" algn="r">
              <a:buNone/>
            </a:pPr>
            <a:r>
              <a:rPr lang="ar-IQ" b="1" dirty="0">
                <a:cs typeface="+mj-cs"/>
              </a:rPr>
              <a:t>7- عزل القوى الفاعلة في الازمة :</a:t>
            </a:r>
            <a:r>
              <a:rPr lang="ar-IQ" dirty="0">
                <a:cs typeface="+mj-cs"/>
              </a:rPr>
              <a:t>تعتمد هذه الإستراتيجية اما استقطاب القوى الفاعلة عن طريق الترقيات والمكافئات او استبعادهم خارج المنظمة.</a:t>
            </a:r>
          </a:p>
          <a:p>
            <a:pPr marL="0" indent="0" algn="r">
              <a:buNone/>
            </a:pPr>
            <a:r>
              <a:rPr lang="ar-IQ" b="1" dirty="0">
                <a:cs typeface="+mj-cs"/>
              </a:rPr>
              <a:t>8- تفريع الازمة : </a:t>
            </a:r>
            <a:r>
              <a:rPr lang="ar-IQ" dirty="0">
                <a:cs typeface="+mj-cs"/>
              </a:rPr>
              <a:t>تفرع الازمة على ثلاث مراحل أساسية كما هو موضح في المخطط الاتي :</a:t>
            </a:r>
          </a:p>
        </p:txBody>
      </p:sp>
    </p:spTree>
    <p:extLst>
      <p:ext uri="{BB962C8B-B14F-4D97-AF65-F5344CB8AC3E}">
        <p14:creationId xmlns:p14="http://schemas.microsoft.com/office/powerpoint/2010/main" val="153553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2E0557B-4CE0-48C7-A2DC-154158474903}"/>
              </a:ext>
            </a:extLst>
          </p:cNvPr>
          <p:cNvGraphicFramePr>
            <a:graphicFrameLocks noGrp="1"/>
          </p:cNvGraphicFramePr>
          <p:nvPr>
            <p:ph idx="1"/>
            <p:extLst>
              <p:ext uri="{D42A27DB-BD31-4B8C-83A1-F6EECF244321}">
                <p14:modId xmlns:p14="http://schemas.microsoft.com/office/powerpoint/2010/main" val="222172324"/>
              </p:ext>
            </p:extLst>
          </p:nvPr>
        </p:nvGraphicFramePr>
        <p:xfrm>
          <a:off x="677863" y="1519518"/>
          <a:ext cx="8596312" cy="4522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6805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A5636-43AB-4CF6-9225-3015354E1A18}"/>
              </a:ext>
            </a:extLst>
          </p:cNvPr>
          <p:cNvSpPr>
            <a:spLocks noGrp="1"/>
          </p:cNvSpPr>
          <p:nvPr>
            <p:ph type="title"/>
          </p:nvPr>
        </p:nvSpPr>
        <p:spPr>
          <a:xfrm>
            <a:off x="1036025" y="1"/>
            <a:ext cx="9601196" cy="954244"/>
          </a:xfrm>
        </p:spPr>
        <p:txBody>
          <a:bodyPr>
            <a:normAutofit/>
          </a:bodyPr>
          <a:lstStyle/>
          <a:p>
            <a:endParaRPr lang="en-US" dirty="0"/>
          </a:p>
        </p:txBody>
      </p:sp>
      <p:pic>
        <p:nvPicPr>
          <p:cNvPr id="5" name="Content Placeholder 4">
            <a:extLst>
              <a:ext uri="{FF2B5EF4-FFF2-40B4-BE49-F238E27FC236}">
                <a16:creationId xmlns:a16="http://schemas.microsoft.com/office/drawing/2014/main" id="{F7B21963-54F2-482A-A1C7-CB55E10424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7122" y="863529"/>
            <a:ext cx="9315749" cy="5130941"/>
          </a:xfrm>
        </p:spPr>
      </p:pic>
    </p:spTree>
    <p:extLst>
      <p:ext uri="{BB962C8B-B14F-4D97-AF65-F5344CB8AC3E}">
        <p14:creationId xmlns:p14="http://schemas.microsoft.com/office/powerpoint/2010/main" val="292686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127F31A-557A-401A-92C7-F832C642CC95}"/>
              </a:ext>
            </a:extLst>
          </p:cNvPr>
          <p:cNvSpPr>
            <a:spLocks noGrp="1"/>
          </p:cNvSpPr>
          <p:nvPr>
            <p:ph idx="1"/>
          </p:nvPr>
        </p:nvSpPr>
        <p:spPr>
          <a:xfrm>
            <a:off x="811804" y="896566"/>
            <a:ext cx="8596668" cy="3880773"/>
          </a:xfrm>
        </p:spPr>
        <p:txBody>
          <a:bodyPr>
            <a:normAutofit lnSpcReduction="10000"/>
          </a:bodyPr>
          <a:lstStyle/>
          <a:p>
            <a:pPr marL="0" indent="0" algn="r">
              <a:buNone/>
            </a:pPr>
            <a:r>
              <a:rPr lang="ar-IQ" b="1" dirty="0"/>
              <a:t>الإستراتيجية الثانية  : الحديثة  :</a:t>
            </a:r>
          </a:p>
          <a:p>
            <a:pPr marL="0" indent="0" algn="justLow" rtl="1">
              <a:buNone/>
            </a:pPr>
            <a:r>
              <a:rPr lang="ar-IQ" b="1" u="sng" dirty="0">
                <a:solidFill>
                  <a:srgbClr val="7030A0"/>
                </a:solidFill>
              </a:rPr>
              <a:t>1- إستراتيجية الفريق المتكامل </a:t>
            </a:r>
            <a:r>
              <a:rPr lang="ar-IQ" b="1" dirty="0"/>
              <a:t>: </a:t>
            </a:r>
            <a:r>
              <a:rPr lang="ar-IQ" dirty="0"/>
              <a:t>أي تكوين فريق دائم او مؤقت لإدارة الازمات ، يضم مختلف الاختصاصات والخبرات لمواجهة الازمات ، ودراستها وتحديد أساليب التعامل معها .</a:t>
            </a:r>
          </a:p>
          <a:p>
            <a:pPr algn="justLow" rtl="1"/>
            <a:r>
              <a:rPr lang="ar-IQ" b="1" u="sng" dirty="0">
                <a:solidFill>
                  <a:srgbClr val="7030A0"/>
                </a:solidFill>
              </a:rPr>
              <a:t>2- تعبئة الاحتياطيات </a:t>
            </a:r>
            <a:r>
              <a:rPr lang="ar-IQ" dirty="0"/>
              <a:t>: تعمل المنظمة وفق هذه الإستراتيجية الى تكوين احتياطيات لمواجهة الازمة ، كالاحتياطيات النقدية واحتياطيات المواد الخام .</a:t>
            </a:r>
          </a:p>
          <a:p>
            <a:pPr algn="justLow" rtl="1"/>
            <a:r>
              <a:rPr lang="ar-IQ" b="1" u="sng" dirty="0">
                <a:solidFill>
                  <a:srgbClr val="7030A0"/>
                </a:solidFill>
              </a:rPr>
              <a:t>3- المشاركة </a:t>
            </a:r>
            <a:r>
              <a:rPr lang="ar-IQ" u="sng" dirty="0">
                <a:solidFill>
                  <a:srgbClr val="7030A0"/>
                </a:solidFill>
              </a:rPr>
              <a:t>: </a:t>
            </a:r>
            <a:r>
              <a:rPr lang="ar-IQ" dirty="0"/>
              <a:t>وفق هذه ِ الإستراتيجية تُخلق ثقافة الشراكة مع الأطراف المتأثرة بالأزمة.</a:t>
            </a:r>
          </a:p>
          <a:p>
            <a:pPr algn="justLow" rtl="1"/>
            <a:r>
              <a:rPr lang="ar-IQ" dirty="0"/>
              <a:t> </a:t>
            </a:r>
            <a:r>
              <a:rPr lang="ar-IQ" b="1" u="sng" dirty="0">
                <a:solidFill>
                  <a:srgbClr val="7030A0"/>
                </a:solidFill>
              </a:rPr>
              <a:t>4- احتواء الازمة : </a:t>
            </a:r>
            <a:r>
              <a:rPr lang="ar-IQ" dirty="0"/>
              <a:t>أي حصار الازمة في نطاق محدود واستيعاب الضغوط التي تولدها بهدف امتصاص الازمة .</a:t>
            </a:r>
          </a:p>
          <a:p>
            <a:pPr algn="justLow" rtl="1"/>
            <a:r>
              <a:rPr lang="ar-IQ" b="1" u="sng" dirty="0">
                <a:solidFill>
                  <a:srgbClr val="7030A0"/>
                </a:solidFill>
              </a:rPr>
              <a:t>5- تصعيد الازمة </a:t>
            </a:r>
            <a:r>
              <a:rPr lang="ar-IQ" u="sng" dirty="0">
                <a:solidFill>
                  <a:srgbClr val="7030A0"/>
                </a:solidFill>
              </a:rPr>
              <a:t>: </a:t>
            </a:r>
            <a:r>
              <a:rPr lang="ar-IQ" dirty="0"/>
              <a:t>تستخدم هنا  الإستراتيجية في مواجهة التكتلات التي تصنع الازمة ،اذ يتم اضعاف هذه التكتلات عن طريق تصعيد الازمة ، ودفع الصراعات بين هذهِ التكتلات حتى تصل الى مرحلة تعارض المصالح الذي ينجم عنهُ تفككها .  </a:t>
            </a:r>
          </a:p>
          <a:p>
            <a:pPr algn="r"/>
            <a:endParaRPr lang="en-US" dirty="0"/>
          </a:p>
        </p:txBody>
      </p:sp>
    </p:spTree>
    <p:extLst>
      <p:ext uri="{BB962C8B-B14F-4D97-AF65-F5344CB8AC3E}">
        <p14:creationId xmlns:p14="http://schemas.microsoft.com/office/powerpoint/2010/main" val="1623621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A482FD3-D7F3-4E5F-9F97-C0D6EACAED99}"/>
              </a:ext>
            </a:extLst>
          </p:cNvPr>
          <p:cNvSpPr>
            <a:spLocks noGrp="1"/>
          </p:cNvSpPr>
          <p:nvPr>
            <p:ph idx="1"/>
          </p:nvPr>
        </p:nvSpPr>
        <p:spPr>
          <a:xfrm>
            <a:off x="865593" y="964178"/>
            <a:ext cx="8596668" cy="4683587"/>
          </a:xfrm>
        </p:spPr>
        <p:txBody>
          <a:bodyPr/>
          <a:lstStyle/>
          <a:p>
            <a:pPr algn="justLow" rtl="1"/>
            <a:r>
              <a:rPr lang="ar-IQ" b="1" u="sng" dirty="0">
                <a:solidFill>
                  <a:srgbClr val="7030A0"/>
                </a:solidFill>
              </a:rPr>
              <a:t>6- تفريغ الازمة من مضمونها : </a:t>
            </a:r>
            <a:r>
              <a:rPr lang="ar-IQ" dirty="0"/>
              <a:t>بدايةً يتم تحديد مضمون الازمة سواء اكانت سياسية او اقتصادية او اجتماعية او دينية او ثقافية ومن ثم افقادها هويتها وقواها الدافعة اما بالتحالفات المؤقتة مع قوى الازمة او الاعتراف الجزئي بالأزمة ثم انكارها .</a:t>
            </a:r>
          </a:p>
          <a:p>
            <a:pPr algn="justLow" rtl="1"/>
            <a:r>
              <a:rPr lang="ar-IQ" b="1" u="sng" dirty="0">
                <a:solidFill>
                  <a:srgbClr val="7030A0"/>
                </a:solidFill>
              </a:rPr>
              <a:t>7- تدمير الازمة ذاتياً " من الداخل ": </a:t>
            </a:r>
            <a:r>
              <a:rPr lang="ar-IQ" dirty="0"/>
              <a:t>وتعمل هذه الإستراتيجية على خلق الصراع بين القوى الصانعة للازمة مما يؤدي الى تدميرها .</a:t>
            </a:r>
          </a:p>
          <a:p>
            <a:pPr algn="justLow" rtl="1"/>
            <a:r>
              <a:rPr lang="ar-IQ" b="1" u="sng" dirty="0">
                <a:solidFill>
                  <a:srgbClr val="7030A0"/>
                </a:solidFill>
              </a:rPr>
              <a:t>8- اعلان الوفرة الوهمية : </a:t>
            </a:r>
            <a:r>
              <a:rPr lang="ar-IQ" dirty="0"/>
              <a:t>تستخدم هذه الإستراتيجية مع الازمات التموينية المتعلقة بالسلع الأساسية . اذ تلجأ الحكومات الى الإعلان عن توفر هذه السلع باحتياطيات كبيرة. يعاب على هذهِ الإستراتيجية قصر أجلها .</a:t>
            </a:r>
          </a:p>
          <a:p>
            <a:pPr algn="justLow" rtl="1"/>
            <a:r>
              <a:rPr lang="ar-IQ" b="1" u="sng" dirty="0">
                <a:solidFill>
                  <a:srgbClr val="7030A0"/>
                </a:solidFill>
              </a:rPr>
              <a:t>9 – تحويل مسار الازمة :</a:t>
            </a:r>
            <a:r>
              <a:rPr lang="ar-IQ" dirty="0"/>
              <a:t>تستخدم هذه الإستراتيجية مع الازمات العنيفة التي لا يمكن إيقاف تصاعدها فيتم تحويل مسارها الى مسارات بديلة .</a:t>
            </a:r>
          </a:p>
          <a:p>
            <a:pPr algn="r"/>
            <a:endParaRPr lang="en-US" dirty="0"/>
          </a:p>
        </p:txBody>
      </p:sp>
      <p:cxnSp>
        <p:nvCxnSpPr>
          <p:cNvPr id="23" name="Straight Connector 22">
            <a:extLst>
              <a:ext uri="{FF2B5EF4-FFF2-40B4-BE49-F238E27FC236}">
                <a16:creationId xmlns:a16="http://schemas.microsoft.com/office/drawing/2014/main" id="{F7B590A8-ECD2-474F-97E5-3EB6307DABA5}"/>
              </a:ext>
            </a:extLst>
          </p:cNvPr>
          <p:cNvCxnSpPr>
            <a:cxnSpLocks/>
          </p:cNvCxnSpPr>
          <p:nvPr/>
        </p:nvCxnSpPr>
        <p:spPr>
          <a:xfrm>
            <a:off x="6199095" y="2464173"/>
            <a:ext cx="0" cy="44039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8121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7FC196F-AE12-478B-B6E5-0CA3464E860B}"/>
              </a:ext>
            </a:extLst>
          </p:cNvPr>
          <p:cNvSpPr>
            <a:spLocks noGrp="1"/>
          </p:cNvSpPr>
          <p:nvPr>
            <p:ph idx="1"/>
          </p:nvPr>
        </p:nvSpPr>
        <p:spPr>
          <a:xfrm>
            <a:off x="0" y="304895"/>
            <a:ext cx="9542431" cy="3880773"/>
          </a:xfrm>
        </p:spPr>
        <p:txBody>
          <a:bodyPr>
            <a:normAutofit/>
          </a:bodyPr>
          <a:lstStyle/>
          <a:p>
            <a:pPr algn="r" rtl="1"/>
            <a:r>
              <a:rPr lang="ar-IQ" sz="2800" dirty="0"/>
              <a:t>ثمة تصنيف اخر لإستراتيجية التعاطي مع الازمات :</a:t>
            </a:r>
          </a:p>
          <a:p>
            <a:pPr algn="r"/>
            <a:endParaRPr lang="en-US" sz="2800" dirty="0"/>
          </a:p>
        </p:txBody>
      </p:sp>
      <p:pic>
        <p:nvPicPr>
          <p:cNvPr id="2" name="Picture 1">
            <a:extLst>
              <a:ext uri="{FF2B5EF4-FFF2-40B4-BE49-F238E27FC236}">
                <a16:creationId xmlns:a16="http://schemas.microsoft.com/office/drawing/2014/main" id="{27570657-8E44-4E2A-B260-CAF3C3B0F74F}"/>
              </a:ext>
            </a:extLst>
          </p:cNvPr>
          <p:cNvPicPr>
            <a:picLocks noChangeAspect="1"/>
          </p:cNvPicPr>
          <p:nvPr/>
        </p:nvPicPr>
        <p:blipFill>
          <a:blip r:embed="rId2"/>
          <a:stretch>
            <a:fillRect/>
          </a:stretch>
        </p:blipFill>
        <p:spPr>
          <a:xfrm>
            <a:off x="484094" y="1206815"/>
            <a:ext cx="10771093" cy="4444369"/>
          </a:xfrm>
          <a:prstGeom prst="rect">
            <a:avLst/>
          </a:prstGeom>
        </p:spPr>
      </p:pic>
    </p:spTree>
    <p:extLst>
      <p:ext uri="{BB962C8B-B14F-4D97-AF65-F5344CB8AC3E}">
        <p14:creationId xmlns:p14="http://schemas.microsoft.com/office/powerpoint/2010/main" val="2541607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8D2979-0A83-46A4-88C0-4455FBBB0173}"/>
              </a:ext>
            </a:extLst>
          </p:cNvPr>
          <p:cNvSpPr>
            <a:spLocks noGrp="1"/>
          </p:cNvSpPr>
          <p:nvPr>
            <p:ph idx="1"/>
          </p:nvPr>
        </p:nvSpPr>
        <p:spPr>
          <a:xfrm>
            <a:off x="376517" y="1358153"/>
            <a:ext cx="10515600" cy="5676620"/>
          </a:xfrm>
        </p:spPr>
        <p:txBody>
          <a:bodyPr>
            <a:normAutofit/>
          </a:bodyPr>
          <a:lstStyle/>
          <a:p>
            <a:pPr marL="457200" lvl="1" indent="0" algn="just" rtl="1">
              <a:buNone/>
            </a:pPr>
            <a:r>
              <a:rPr lang="ar-IQ" sz="2800" b="1" dirty="0">
                <a:latin typeface="+mj-lt"/>
              </a:rPr>
              <a:t>وبالأهمية نفسها يمكننا القول : </a:t>
            </a:r>
            <a:r>
              <a:rPr lang="ar-IQ" sz="2800" dirty="0">
                <a:latin typeface="+mj-lt"/>
              </a:rPr>
              <a:t>انهُ وفي ظل الابتكار </a:t>
            </a:r>
            <a:r>
              <a:rPr lang="ar-IQ" sz="2800" dirty="0" err="1">
                <a:latin typeface="+mj-lt"/>
              </a:rPr>
              <a:t>المعلوما</a:t>
            </a:r>
            <a:r>
              <a:rPr lang="ar-IQ" sz="2800" dirty="0">
                <a:latin typeface="+mj-lt"/>
              </a:rPr>
              <a:t>-اتصالي تطرح إشكالية إدارة الازمة . وهي المصطلح الذي شوه حيث كانت هنالك رغبة زمن طويلاً في استخدام مصطلح </a:t>
            </a:r>
            <a:r>
              <a:rPr lang="ar-IQ" sz="2800" b="1" dirty="0">
                <a:latin typeface="+mj-lt"/>
              </a:rPr>
              <a:t>" مناورة الازمة "  </a:t>
            </a:r>
            <a:r>
              <a:rPr lang="ar-IQ" sz="2800" dirty="0">
                <a:latin typeface="+mj-lt"/>
              </a:rPr>
              <a:t>بحيث لا يمكن  إدارة الا ما يراد له أهميته ،  وهو الامر الذي يتطلب العودة للسياسة والى التعريف الموضوعي والى القول بالموافقة على     انعدام الحل الحالي لإشكالية ما . مع التأكيد ان المناقشات الحالية تشتمل على الإستراتيجيات  </a:t>
            </a:r>
            <a:r>
              <a:rPr lang="ar-IQ" sz="2800" dirty="0" err="1">
                <a:latin typeface="+mj-lt"/>
              </a:rPr>
              <a:t>الأزموية</a:t>
            </a:r>
            <a:r>
              <a:rPr lang="ar-IQ" sz="2800" dirty="0">
                <a:latin typeface="+mj-lt"/>
              </a:rPr>
              <a:t> ذات البعدين التقليدي والحديث وصهرها في بودقة واحدة لتشتمل بذلك على كل مضامين الإستراتيجية  .</a:t>
            </a:r>
          </a:p>
        </p:txBody>
      </p:sp>
    </p:spTree>
    <p:extLst>
      <p:ext uri="{BB962C8B-B14F-4D97-AF65-F5344CB8AC3E}">
        <p14:creationId xmlns:p14="http://schemas.microsoft.com/office/powerpoint/2010/main" val="249711773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Ion</Template>
  <TotalTime>491</TotalTime>
  <Words>583</Words>
  <Application>Microsoft Office PowerPoint</Application>
  <PresentationFormat>Widescreen</PresentationFormat>
  <Paragraphs>29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Trebuchet MS</vt:lpstr>
      <vt:lpstr>Wingdings 3</vt:lpstr>
      <vt:lpstr>Facet</vt:lpstr>
      <vt:lpstr>PowerPoint Presentation</vt:lpstr>
      <vt:lpstr>المحور الثالث :إستراتيجية إدارة الازمات.</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Vete 4</dc:creator>
  <cp:lastModifiedBy>Vete 4</cp:lastModifiedBy>
  <cp:revision>70</cp:revision>
  <dcterms:created xsi:type="dcterms:W3CDTF">2024-11-20T10:31:55Z</dcterms:created>
  <dcterms:modified xsi:type="dcterms:W3CDTF">2025-07-01T15:24:00Z</dcterms:modified>
</cp:coreProperties>
</file>