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611" r:id="rId1"/>
  </p:sldMasterIdLst>
  <p:notesMasterIdLst>
    <p:notesMasterId r:id="rId20"/>
  </p:notesMasterIdLst>
  <p:sldIdLst>
    <p:sldId id="283" r:id="rId2"/>
    <p:sldId id="257" r:id="rId3"/>
    <p:sldId id="278" r:id="rId4"/>
    <p:sldId id="288" r:id="rId5"/>
    <p:sldId id="287" r:id="rId6"/>
    <p:sldId id="289" r:id="rId7"/>
    <p:sldId id="260" r:id="rId8"/>
    <p:sldId id="262" r:id="rId9"/>
    <p:sldId id="259" r:id="rId10"/>
    <p:sldId id="279" r:id="rId11"/>
    <p:sldId id="264" r:id="rId12"/>
    <p:sldId id="280" r:id="rId13"/>
    <p:sldId id="282" r:id="rId14"/>
    <p:sldId id="285" r:id="rId15"/>
    <p:sldId id="284" r:id="rId16"/>
    <p:sldId id="286" r:id="rId17"/>
    <p:sldId id="290" r:id="rId18"/>
    <p:sldId id="277"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ete 4" initials="V4" lastIdx="2" clrIdx="0">
    <p:extLst>
      <p:ext uri="{19B8F6BF-5375-455C-9EA6-DF929625EA0E}">
        <p15:presenceInfo xmlns:p15="http://schemas.microsoft.com/office/powerpoint/2012/main" userId="7be7a17b9c9eb5a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83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324" autoAdjust="0"/>
    <p:restoredTop sz="94162" autoAdjust="0"/>
  </p:normalViewPr>
  <p:slideViewPr>
    <p:cSldViewPr snapToGrid="0">
      <p:cViewPr>
        <p:scale>
          <a:sx n="75" d="100"/>
          <a:sy n="75" d="100"/>
        </p:scale>
        <p:origin x="69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E5D06E-433A-4FA9-9A56-C05CE01E7D4D}"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684E2936-7800-4D73-A849-41345E252D7E}">
      <dgm:prSet phldrT="[Text]" custT="1"/>
      <dgm:spPr/>
      <dgm:t>
        <a:bodyPr/>
        <a:lstStyle/>
        <a:p>
          <a:pPr algn="ctr"/>
          <a:r>
            <a:rPr lang="ar-IQ" sz="2400" b="1" cap="none" spc="0" dirty="0">
              <a:ln w="0"/>
              <a:solidFill>
                <a:schemeClr val="tx1"/>
              </a:solidFill>
              <a:effectLst>
                <a:outerShdw blurRad="38100" dist="19050" dir="2700000" algn="tl" rotWithShape="0">
                  <a:schemeClr val="dk1">
                    <a:alpha val="40000"/>
                  </a:schemeClr>
                </a:outerShdw>
              </a:effectLst>
              <a:cs typeface="Akhbar MT" pitchFamily="2" charset="-78"/>
            </a:rPr>
            <a:t>الالعاب الحربية </a:t>
          </a:r>
        </a:p>
        <a:p>
          <a:pPr algn="ctr"/>
          <a:r>
            <a:rPr lang="ar-IQ" sz="2400" b="1" cap="none" spc="0" dirty="0">
              <a:ln w="0"/>
              <a:solidFill>
                <a:schemeClr val="tx1"/>
              </a:solidFill>
              <a:effectLst>
                <a:outerShdw blurRad="38100" dist="19050" dir="2700000" algn="tl" rotWithShape="0">
                  <a:schemeClr val="dk1">
                    <a:alpha val="40000"/>
                  </a:schemeClr>
                </a:outerShdw>
              </a:effectLst>
              <a:cs typeface="Akhbar MT" pitchFamily="2" charset="-78"/>
            </a:rPr>
            <a:t>كنهج علمي</a:t>
          </a:r>
          <a:endParaRPr lang="en-US" sz="2400" b="1" cap="none" spc="0" dirty="0">
            <a:ln w="0"/>
            <a:solidFill>
              <a:schemeClr val="tx1"/>
            </a:solidFill>
            <a:effectLst>
              <a:outerShdw blurRad="38100" dist="19050" dir="2700000" algn="tl" rotWithShape="0">
                <a:schemeClr val="dk1">
                  <a:alpha val="40000"/>
                </a:schemeClr>
              </a:outerShdw>
            </a:effectLst>
            <a:cs typeface="Akhbar MT" pitchFamily="2" charset="-78"/>
          </a:endParaRPr>
        </a:p>
      </dgm:t>
    </dgm:pt>
    <dgm:pt modelId="{6FA29A3D-C4DB-4215-B91B-00412DA96486}" type="parTrans" cxnId="{1B3F4D7E-7B0E-4442-8055-C4E2CF750721}">
      <dgm:prSet/>
      <dgm:spPr/>
      <dgm:t>
        <a:bodyPr/>
        <a:lstStyle/>
        <a:p>
          <a:endParaRPr lang="en-US"/>
        </a:p>
      </dgm:t>
    </dgm:pt>
    <dgm:pt modelId="{78BB8B28-628B-4426-A5C8-8533E24DA4A1}" type="sibTrans" cxnId="{1B3F4D7E-7B0E-4442-8055-C4E2CF750721}">
      <dgm:prSet/>
      <dgm:spPr/>
      <dgm:t>
        <a:bodyPr/>
        <a:lstStyle/>
        <a:p>
          <a:endParaRPr lang="en-US"/>
        </a:p>
      </dgm:t>
    </dgm:pt>
    <dgm:pt modelId="{B676D3B6-53BB-401F-829C-ABF3B1EE115A}">
      <dgm:prSet phldrT="[Text]" custT="1"/>
      <dgm:spPr>
        <a:solidFill>
          <a:schemeClr val="accent1">
            <a:lumMod val="75000"/>
          </a:schemeClr>
        </a:solidFill>
      </dgm:spPr>
      <dgm:t>
        <a:bodyPr/>
        <a:lstStyle/>
        <a:p>
          <a:r>
            <a:rPr lang="ar-IQ" sz="2400" b="1" cap="none" spc="0" baseline="0" dirty="0">
              <a:ln w="0"/>
              <a:solidFill>
                <a:schemeClr val="tx1"/>
              </a:solidFill>
              <a:effectLst>
                <a:outerShdw blurRad="38100" dist="19050" dir="2700000" algn="tl" rotWithShape="0">
                  <a:schemeClr val="dk1">
                    <a:alpha val="40000"/>
                  </a:schemeClr>
                </a:outerShdw>
              </a:effectLst>
              <a:cs typeface="Akhbar MT" pitchFamily="2" charset="-78"/>
            </a:rPr>
            <a:t>اكتساب المعرفة</a:t>
          </a:r>
          <a:endParaRPr lang="en-US" sz="2400" b="1" cap="none" spc="0" dirty="0">
            <a:ln w="0"/>
            <a:solidFill>
              <a:schemeClr val="tx1"/>
            </a:solidFill>
            <a:effectLst>
              <a:outerShdw blurRad="38100" dist="19050" dir="2700000" algn="tl" rotWithShape="0">
                <a:schemeClr val="dk1">
                  <a:alpha val="40000"/>
                </a:schemeClr>
              </a:outerShdw>
            </a:effectLst>
            <a:cs typeface="Akhbar MT" pitchFamily="2" charset="-78"/>
          </a:endParaRPr>
        </a:p>
      </dgm:t>
    </dgm:pt>
    <dgm:pt modelId="{00F07C1B-63BC-4E70-A7A5-B50C5A13DCD0}" type="parTrans" cxnId="{0C8606F8-6F3C-45CC-830B-CF53BA9F9892}">
      <dgm:prSet/>
      <dgm:spPr/>
      <dgm:t>
        <a:bodyPr/>
        <a:lstStyle/>
        <a:p>
          <a:endParaRPr lang="en-US"/>
        </a:p>
      </dgm:t>
    </dgm:pt>
    <dgm:pt modelId="{FDB46239-F6E2-4E28-8F47-21272F6FC62C}" type="sibTrans" cxnId="{0C8606F8-6F3C-45CC-830B-CF53BA9F9892}">
      <dgm:prSet/>
      <dgm:spPr/>
      <dgm:t>
        <a:bodyPr/>
        <a:lstStyle/>
        <a:p>
          <a:endParaRPr lang="en-US"/>
        </a:p>
      </dgm:t>
    </dgm:pt>
    <dgm:pt modelId="{91FF7FD5-10BE-45BE-96A2-2C3863417C30}">
      <dgm:prSet phldrT="[Text]" custT="1"/>
      <dgm:spPr>
        <a:solidFill>
          <a:schemeClr val="accent2"/>
        </a:solidFill>
      </dgm:spPr>
      <dgm:t>
        <a:bodyPr/>
        <a:lstStyle/>
        <a:p>
          <a:r>
            <a:rPr lang="ar-IQ" sz="2400" b="1" cap="none" spc="0" dirty="0">
              <a:ln w="0"/>
              <a:solidFill>
                <a:schemeClr val="tx1"/>
              </a:solidFill>
              <a:effectLst>
                <a:outerShdw blurRad="38100" dist="19050" dir="2700000" algn="tl" rotWithShape="0">
                  <a:schemeClr val="dk1">
                    <a:alpha val="40000"/>
                  </a:schemeClr>
                </a:outerShdw>
              </a:effectLst>
              <a:cs typeface="Akhbar MT" pitchFamily="2" charset="-78"/>
            </a:rPr>
            <a:t>تجربة تعليمية</a:t>
          </a:r>
          <a:endParaRPr lang="en-US" sz="2400" b="1" cap="none" spc="0" dirty="0">
            <a:ln w="0"/>
            <a:solidFill>
              <a:schemeClr val="tx1"/>
            </a:solidFill>
            <a:effectLst>
              <a:outerShdw blurRad="38100" dist="19050" dir="2700000" algn="tl" rotWithShape="0">
                <a:schemeClr val="dk1">
                  <a:alpha val="40000"/>
                </a:schemeClr>
              </a:outerShdw>
            </a:effectLst>
            <a:cs typeface="Akhbar MT" pitchFamily="2" charset="-78"/>
          </a:endParaRPr>
        </a:p>
      </dgm:t>
    </dgm:pt>
    <dgm:pt modelId="{36EA5501-D153-4AE1-B4F2-01F03A4E9546}" type="parTrans" cxnId="{5E44C522-77A6-428B-8587-F3506715D29C}">
      <dgm:prSet/>
      <dgm:spPr/>
      <dgm:t>
        <a:bodyPr/>
        <a:lstStyle/>
        <a:p>
          <a:endParaRPr lang="en-US"/>
        </a:p>
      </dgm:t>
    </dgm:pt>
    <dgm:pt modelId="{B34FBEC8-065E-4175-88C9-B4691158BA08}" type="sibTrans" cxnId="{5E44C522-77A6-428B-8587-F3506715D29C}">
      <dgm:prSet/>
      <dgm:spPr/>
      <dgm:t>
        <a:bodyPr/>
        <a:lstStyle/>
        <a:p>
          <a:endParaRPr lang="en-US"/>
        </a:p>
      </dgm:t>
    </dgm:pt>
    <dgm:pt modelId="{B499ABD5-AB06-4737-9B8B-542E0EA5B5ED}">
      <dgm:prSet phldrT="[Text]" custT="1"/>
      <dgm:spPr>
        <a:solidFill>
          <a:schemeClr val="accent3"/>
        </a:solidFill>
      </dgm:spPr>
      <dgm:t>
        <a:bodyPr/>
        <a:lstStyle/>
        <a:p>
          <a:r>
            <a:rPr lang="ar-IQ" sz="2400" b="1" cap="none" spc="0" dirty="0">
              <a:ln w="0"/>
              <a:solidFill>
                <a:schemeClr val="tx1"/>
              </a:solidFill>
              <a:effectLst>
                <a:outerShdw blurRad="38100" dist="19050" dir="2700000" algn="tl" rotWithShape="0">
                  <a:schemeClr val="dk1">
                    <a:alpha val="40000"/>
                  </a:schemeClr>
                </a:outerShdw>
              </a:effectLst>
              <a:cs typeface="Akhbar MT" pitchFamily="2" charset="-78"/>
            </a:rPr>
            <a:t>توليد واختبار الفرضيات</a:t>
          </a:r>
          <a:endParaRPr lang="en-US" sz="2400" b="1" cap="none" spc="0" dirty="0">
            <a:ln w="0"/>
            <a:solidFill>
              <a:schemeClr val="tx1"/>
            </a:solidFill>
            <a:effectLst>
              <a:outerShdw blurRad="38100" dist="19050" dir="2700000" algn="tl" rotWithShape="0">
                <a:schemeClr val="dk1">
                  <a:alpha val="40000"/>
                </a:schemeClr>
              </a:outerShdw>
            </a:effectLst>
            <a:cs typeface="Akhbar MT" pitchFamily="2" charset="-78"/>
          </a:endParaRPr>
        </a:p>
      </dgm:t>
    </dgm:pt>
    <dgm:pt modelId="{3BD6844B-2D18-4782-A837-AD2C34D3EC0F}" type="parTrans" cxnId="{848B5DA3-94B8-46F7-AC17-C90B90C1D162}">
      <dgm:prSet/>
      <dgm:spPr/>
      <dgm:t>
        <a:bodyPr/>
        <a:lstStyle/>
        <a:p>
          <a:endParaRPr lang="en-US"/>
        </a:p>
      </dgm:t>
    </dgm:pt>
    <dgm:pt modelId="{56794509-0C4A-4DFC-B813-1D47AF7F4292}" type="sibTrans" cxnId="{848B5DA3-94B8-46F7-AC17-C90B90C1D162}">
      <dgm:prSet/>
      <dgm:spPr/>
      <dgm:t>
        <a:bodyPr/>
        <a:lstStyle/>
        <a:p>
          <a:endParaRPr lang="en-US"/>
        </a:p>
      </dgm:t>
    </dgm:pt>
    <dgm:pt modelId="{20D19733-502D-47CE-8E09-CB34F8CC58C6}">
      <dgm:prSet phldrT="[Text]"/>
      <dgm:spPr>
        <a:solidFill>
          <a:schemeClr val="accent4"/>
        </a:solidFill>
      </dgm:spPr>
      <dgm:t>
        <a:bodyPr/>
        <a:lstStyle/>
        <a:p>
          <a:r>
            <a:rPr lang="ar-IQ" b="1" cap="none" spc="0" dirty="0">
              <a:ln w="0"/>
              <a:solidFill>
                <a:schemeClr val="tx1"/>
              </a:solidFill>
              <a:effectLst>
                <a:outerShdw blurRad="38100" dist="19050" dir="2700000" algn="tl" rotWithShape="0">
                  <a:schemeClr val="dk1">
                    <a:alpha val="40000"/>
                  </a:schemeClr>
                </a:outerShdw>
              </a:effectLst>
              <a:cs typeface="Akhbar MT" pitchFamily="2" charset="-78"/>
            </a:rPr>
            <a:t>تدريب وتعليم</a:t>
          </a:r>
          <a:r>
            <a:rPr lang="ar-IQ" b="1" cap="none" spc="0" baseline="0" dirty="0">
              <a:ln w="0"/>
              <a:solidFill>
                <a:schemeClr val="tx1"/>
              </a:solidFill>
              <a:effectLst>
                <a:outerShdw blurRad="38100" dist="19050" dir="2700000" algn="tl" rotWithShape="0">
                  <a:schemeClr val="dk1">
                    <a:alpha val="40000"/>
                  </a:schemeClr>
                </a:outerShdw>
              </a:effectLst>
              <a:cs typeface="Akhbar MT" pitchFamily="2" charset="-78"/>
            </a:rPr>
            <a:t> المشاركين</a:t>
          </a:r>
          <a:endParaRPr lang="en-US" b="1" cap="none" spc="0" dirty="0">
            <a:ln w="0"/>
            <a:solidFill>
              <a:schemeClr val="tx1"/>
            </a:solidFill>
            <a:effectLst>
              <a:outerShdw blurRad="38100" dist="19050" dir="2700000" algn="tl" rotWithShape="0">
                <a:schemeClr val="dk1">
                  <a:alpha val="40000"/>
                </a:schemeClr>
              </a:outerShdw>
            </a:effectLst>
            <a:cs typeface="Akhbar MT" pitchFamily="2" charset="-78"/>
          </a:endParaRPr>
        </a:p>
      </dgm:t>
    </dgm:pt>
    <dgm:pt modelId="{05E5B4A2-A078-47CE-8E2E-3B5C7F3C4960}" type="parTrans" cxnId="{C63B5B45-ED23-4558-8549-14D4E1E81C71}">
      <dgm:prSet/>
      <dgm:spPr/>
      <dgm:t>
        <a:bodyPr/>
        <a:lstStyle/>
        <a:p>
          <a:endParaRPr lang="en-US"/>
        </a:p>
      </dgm:t>
    </dgm:pt>
    <dgm:pt modelId="{87D9F1AA-41E6-456B-BF03-395248048897}" type="sibTrans" cxnId="{C63B5B45-ED23-4558-8549-14D4E1E81C71}">
      <dgm:prSet/>
      <dgm:spPr/>
      <dgm:t>
        <a:bodyPr/>
        <a:lstStyle/>
        <a:p>
          <a:endParaRPr lang="en-US"/>
        </a:p>
      </dgm:t>
    </dgm:pt>
    <dgm:pt modelId="{86161785-31E1-4633-A9C7-AC571E1BF5EB}">
      <dgm:prSet phldrT="[Text]"/>
      <dgm:spPr>
        <a:solidFill>
          <a:schemeClr val="accent5"/>
        </a:solidFill>
      </dgm:spPr>
      <dgm:t>
        <a:bodyPr/>
        <a:lstStyle/>
        <a:p>
          <a:r>
            <a:rPr lang="ar-IQ" b="1" cap="none" spc="0">
              <a:ln w="0"/>
              <a:solidFill>
                <a:schemeClr val="tx1"/>
              </a:solidFill>
              <a:effectLst>
                <a:outerShdw blurRad="38100" dist="19050" dir="2700000" algn="tl" rotWithShape="0">
                  <a:schemeClr val="dk1">
                    <a:alpha val="40000"/>
                  </a:schemeClr>
                </a:outerShdw>
              </a:effectLst>
              <a:cs typeface="Akhbar MT" pitchFamily="2" charset="-78"/>
            </a:rPr>
            <a:t>فهم الموقف</a:t>
          </a:r>
          <a:endParaRPr lang="en-US" b="1" cap="none" spc="0">
            <a:ln w="0"/>
            <a:solidFill>
              <a:schemeClr val="tx1"/>
            </a:solidFill>
            <a:effectLst>
              <a:outerShdw blurRad="38100" dist="19050" dir="2700000" algn="tl" rotWithShape="0">
                <a:schemeClr val="dk1">
                  <a:alpha val="40000"/>
                </a:schemeClr>
              </a:outerShdw>
            </a:effectLst>
            <a:cs typeface="Akhbar MT" pitchFamily="2" charset="-78"/>
          </a:endParaRPr>
        </a:p>
      </dgm:t>
    </dgm:pt>
    <dgm:pt modelId="{CA829C96-EBC7-4AC6-9270-08CC907541EA}" type="parTrans" cxnId="{91A0C9F8-DC3E-4B14-B7B8-07E06CA7A038}">
      <dgm:prSet/>
      <dgm:spPr/>
      <dgm:t>
        <a:bodyPr/>
        <a:lstStyle/>
        <a:p>
          <a:endParaRPr lang="en-US"/>
        </a:p>
      </dgm:t>
    </dgm:pt>
    <dgm:pt modelId="{7D68EA4C-65E7-43C6-BE86-CF17B890AB76}" type="sibTrans" cxnId="{91A0C9F8-DC3E-4B14-B7B8-07E06CA7A038}">
      <dgm:prSet/>
      <dgm:spPr/>
      <dgm:t>
        <a:bodyPr/>
        <a:lstStyle/>
        <a:p>
          <a:endParaRPr lang="en-US"/>
        </a:p>
      </dgm:t>
    </dgm:pt>
    <dgm:pt modelId="{FEE28AE3-35B9-432D-93BF-5E490B2FB1BB}">
      <dgm:prSet phldrT="[Text]" custT="1"/>
      <dgm:spPr>
        <a:solidFill>
          <a:schemeClr val="accent6"/>
        </a:solidFill>
      </dgm:spPr>
      <dgm:t>
        <a:bodyPr/>
        <a:lstStyle/>
        <a:p>
          <a:r>
            <a:rPr lang="ar-IQ" sz="2400" b="1" cap="none" spc="0" dirty="0">
              <a:ln w="0"/>
              <a:solidFill>
                <a:schemeClr val="tx1"/>
              </a:solidFill>
              <a:effectLst>
                <a:outerShdw blurRad="38100" dist="19050" dir="2700000" algn="tl" rotWithShape="0">
                  <a:schemeClr val="dk1">
                    <a:alpha val="40000"/>
                  </a:schemeClr>
                </a:outerShdw>
              </a:effectLst>
              <a:cs typeface="Akhbar MT" pitchFamily="2" charset="-78"/>
            </a:rPr>
            <a:t>تعزيز عادات التفكير الإستراتيجي</a:t>
          </a:r>
          <a:endParaRPr lang="en-US" sz="2400" b="1" cap="none" spc="0" dirty="0">
            <a:ln w="0"/>
            <a:solidFill>
              <a:schemeClr val="tx1"/>
            </a:solidFill>
            <a:effectLst>
              <a:outerShdw blurRad="38100" dist="19050" dir="2700000" algn="tl" rotWithShape="0">
                <a:schemeClr val="dk1">
                  <a:alpha val="40000"/>
                </a:schemeClr>
              </a:outerShdw>
            </a:effectLst>
            <a:cs typeface="Akhbar MT" pitchFamily="2" charset="-78"/>
          </a:endParaRPr>
        </a:p>
      </dgm:t>
    </dgm:pt>
    <dgm:pt modelId="{8A452084-09A6-4805-94B7-33E9A47BA2A7}" type="parTrans" cxnId="{4DFAD1EA-971E-4CA7-A3C1-835724BA11CA}">
      <dgm:prSet/>
      <dgm:spPr/>
      <dgm:t>
        <a:bodyPr/>
        <a:lstStyle/>
        <a:p>
          <a:endParaRPr lang="en-US"/>
        </a:p>
      </dgm:t>
    </dgm:pt>
    <dgm:pt modelId="{0AAF6FB3-09B7-4DFC-9966-8EAE1C3017B4}" type="sibTrans" cxnId="{4DFAD1EA-971E-4CA7-A3C1-835724BA11CA}">
      <dgm:prSet/>
      <dgm:spPr/>
      <dgm:t>
        <a:bodyPr/>
        <a:lstStyle/>
        <a:p>
          <a:endParaRPr lang="en-US"/>
        </a:p>
      </dgm:t>
    </dgm:pt>
    <dgm:pt modelId="{A051258C-48AE-4A49-B647-ABE1A0F31EBF}">
      <dgm:prSet phldrT="[Text]"/>
      <dgm:spPr>
        <a:solidFill>
          <a:schemeClr val="bg2">
            <a:lumMod val="50000"/>
          </a:schemeClr>
        </a:solidFill>
      </dgm:spPr>
      <dgm:t>
        <a:bodyPr/>
        <a:lstStyle/>
        <a:p>
          <a:r>
            <a:rPr lang="ar-IQ" b="1" dirty="0">
              <a:solidFill>
                <a:sysClr val="windowText" lastClr="000000"/>
              </a:solidFill>
              <a:cs typeface="Akhbar MT" pitchFamily="2" charset="-78"/>
            </a:rPr>
            <a:t>تجسيد النموذج</a:t>
          </a:r>
          <a:endParaRPr lang="en-US" b="1" dirty="0">
            <a:solidFill>
              <a:sysClr val="windowText" lastClr="000000"/>
            </a:solidFill>
            <a:cs typeface="Akhbar MT" pitchFamily="2" charset="-78"/>
          </a:endParaRPr>
        </a:p>
      </dgm:t>
    </dgm:pt>
    <dgm:pt modelId="{403A51E4-07E6-4EA9-9A49-C438E7A64782}" type="parTrans" cxnId="{645DD481-46E2-4138-9243-6C2B4B033912}">
      <dgm:prSet/>
      <dgm:spPr/>
      <dgm:t>
        <a:bodyPr/>
        <a:lstStyle/>
        <a:p>
          <a:endParaRPr lang="en-US"/>
        </a:p>
      </dgm:t>
    </dgm:pt>
    <dgm:pt modelId="{8F370D55-9D8D-421B-A644-7886065E8A11}" type="sibTrans" cxnId="{645DD481-46E2-4138-9243-6C2B4B033912}">
      <dgm:prSet/>
      <dgm:spPr/>
      <dgm:t>
        <a:bodyPr/>
        <a:lstStyle/>
        <a:p>
          <a:endParaRPr lang="en-US"/>
        </a:p>
      </dgm:t>
    </dgm:pt>
    <dgm:pt modelId="{817ED488-824F-41F1-9470-3A69A07C5487}" type="pres">
      <dgm:prSet presAssocID="{1CE5D06E-433A-4FA9-9A56-C05CE01E7D4D}" presName="diagram" presStyleCnt="0">
        <dgm:presLayoutVars>
          <dgm:chPref val="1"/>
          <dgm:dir val="rev"/>
          <dgm:animOne val="branch"/>
          <dgm:animLvl val="lvl"/>
          <dgm:resizeHandles val="exact"/>
        </dgm:presLayoutVars>
      </dgm:prSet>
      <dgm:spPr/>
    </dgm:pt>
    <dgm:pt modelId="{A148244C-21B5-4D4F-B613-FBFEFE6F6147}" type="pres">
      <dgm:prSet presAssocID="{684E2936-7800-4D73-A849-41345E252D7E}" presName="root1" presStyleCnt="0"/>
      <dgm:spPr/>
    </dgm:pt>
    <dgm:pt modelId="{0E22E695-E629-4167-A480-DA40F635E7E1}" type="pres">
      <dgm:prSet presAssocID="{684E2936-7800-4D73-A849-41345E252D7E}" presName="LevelOneTextNode" presStyleLbl="node0" presStyleIdx="0" presStyleCnt="1" custScaleX="154867" custScaleY="240692">
        <dgm:presLayoutVars>
          <dgm:chPref val="3"/>
        </dgm:presLayoutVars>
      </dgm:prSet>
      <dgm:spPr/>
    </dgm:pt>
    <dgm:pt modelId="{308016BF-0C72-4811-808A-EDAAFEB7CF4B}" type="pres">
      <dgm:prSet presAssocID="{684E2936-7800-4D73-A849-41345E252D7E}" presName="level2hierChild" presStyleCnt="0"/>
      <dgm:spPr/>
    </dgm:pt>
    <dgm:pt modelId="{30B7B3D6-10B9-493D-8C0F-25EB6AC0FA8A}" type="pres">
      <dgm:prSet presAssocID="{00F07C1B-63BC-4E70-A7A5-B50C5A13DCD0}" presName="conn2-1" presStyleLbl="parChTrans1D2" presStyleIdx="0" presStyleCnt="7"/>
      <dgm:spPr/>
    </dgm:pt>
    <dgm:pt modelId="{ABD59063-61DE-4D6E-919F-D4A99C81B29C}" type="pres">
      <dgm:prSet presAssocID="{00F07C1B-63BC-4E70-A7A5-B50C5A13DCD0}" presName="connTx" presStyleLbl="parChTrans1D2" presStyleIdx="0" presStyleCnt="7"/>
      <dgm:spPr/>
    </dgm:pt>
    <dgm:pt modelId="{BA3A21F8-141B-4780-9681-69B186FD9C5E}" type="pres">
      <dgm:prSet presAssocID="{B676D3B6-53BB-401F-829C-ABF3B1EE115A}" presName="root2" presStyleCnt="0"/>
      <dgm:spPr/>
    </dgm:pt>
    <dgm:pt modelId="{DAF3C6B5-C59C-43DA-AB23-DAC56CDB04DC}" type="pres">
      <dgm:prSet presAssocID="{B676D3B6-53BB-401F-829C-ABF3B1EE115A}" presName="LevelTwoTextNode" presStyleLbl="node2" presStyleIdx="0" presStyleCnt="7" custScaleX="355786">
        <dgm:presLayoutVars>
          <dgm:chPref val="3"/>
        </dgm:presLayoutVars>
      </dgm:prSet>
      <dgm:spPr/>
    </dgm:pt>
    <dgm:pt modelId="{08BB17FC-1CE0-4DFE-9214-CAADD454D4C3}" type="pres">
      <dgm:prSet presAssocID="{B676D3B6-53BB-401F-829C-ABF3B1EE115A}" presName="level3hierChild" presStyleCnt="0"/>
      <dgm:spPr/>
    </dgm:pt>
    <dgm:pt modelId="{83A6E411-DE02-4B48-BD4F-CCDD4BC441BD}" type="pres">
      <dgm:prSet presAssocID="{36EA5501-D153-4AE1-B4F2-01F03A4E9546}" presName="conn2-1" presStyleLbl="parChTrans1D2" presStyleIdx="1" presStyleCnt="7"/>
      <dgm:spPr/>
    </dgm:pt>
    <dgm:pt modelId="{A5172099-A480-4DF7-9309-5621E7B9F002}" type="pres">
      <dgm:prSet presAssocID="{36EA5501-D153-4AE1-B4F2-01F03A4E9546}" presName="connTx" presStyleLbl="parChTrans1D2" presStyleIdx="1" presStyleCnt="7"/>
      <dgm:spPr/>
    </dgm:pt>
    <dgm:pt modelId="{CD2D1FD7-CD48-4D00-8CD2-B6EFA05B4AE5}" type="pres">
      <dgm:prSet presAssocID="{91FF7FD5-10BE-45BE-96A2-2C3863417C30}" presName="root2" presStyleCnt="0"/>
      <dgm:spPr/>
    </dgm:pt>
    <dgm:pt modelId="{BDD75A4D-3943-4E63-BED7-35A3A5CCFBC0}" type="pres">
      <dgm:prSet presAssocID="{91FF7FD5-10BE-45BE-96A2-2C3863417C30}" presName="LevelTwoTextNode" presStyleLbl="node2" presStyleIdx="1" presStyleCnt="7" custScaleX="355786">
        <dgm:presLayoutVars>
          <dgm:chPref val="3"/>
        </dgm:presLayoutVars>
      </dgm:prSet>
      <dgm:spPr/>
    </dgm:pt>
    <dgm:pt modelId="{CE3A2330-3075-46F1-8968-7BD7D3399DD9}" type="pres">
      <dgm:prSet presAssocID="{91FF7FD5-10BE-45BE-96A2-2C3863417C30}" presName="level3hierChild" presStyleCnt="0"/>
      <dgm:spPr/>
    </dgm:pt>
    <dgm:pt modelId="{558F2DB7-12F9-4C7F-BA07-01545DA41430}" type="pres">
      <dgm:prSet presAssocID="{3BD6844B-2D18-4782-A837-AD2C34D3EC0F}" presName="conn2-1" presStyleLbl="parChTrans1D2" presStyleIdx="2" presStyleCnt="7"/>
      <dgm:spPr/>
    </dgm:pt>
    <dgm:pt modelId="{15BB6D4D-880B-49EF-889C-8EE1ABF5270B}" type="pres">
      <dgm:prSet presAssocID="{3BD6844B-2D18-4782-A837-AD2C34D3EC0F}" presName="connTx" presStyleLbl="parChTrans1D2" presStyleIdx="2" presStyleCnt="7"/>
      <dgm:spPr/>
    </dgm:pt>
    <dgm:pt modelId="{D4AC9F0B-B79C-43BB-BC2F-FA7C3FD89081}" type="pres">
      <dgm:prSet presAssocID="{B499ABD5-AB06-4737-9B8B-542E0EA5B5ED}" presName="root2" presStyleCnt="0"/>
      <dgm:spPr/>
    </dgm:pt>
    <dgm:pt modelId="{EAE6B165-32A1-4F04-87D5-EB39CADE79F9}" type="pres">
      <dgm:prSet presAssocID="{B499ABD5-AB06-4737-9B8B-542E0EA5B5ED}" presName="LevelTwoTextNode" presStyleLbl="node2" presStyleIdx="2" presStyleCnt="7" custScaleX="355786">
        <dgm:presLayoutVars>
          <dgm:chPref val="3"/>
        </dgm:presLayoutVars>
      </dgm:prSet>
      <dgm:spPr/>
    </dgm:pt>
    <dgm:pt modelId="{75A3BD34-EB5A-4695-B515-E4279095F821}" type="pres">
      <dgm:prSet presAssocID="{B499ABD5-AB06-4737-9B8B-542E0EA5B5ED}" presName="level3hierChild" presStyleCnt="0"/>
      <dgm:spPr/>
    </dgm:pt>
    <dgm:pt modelId="{187B9FDD-F5A2-4EC1-B4FA-CC0C5D63C330}" type="pres">
      <dgm:prSet presAssocID="{05E5B4A2-A078-47CE-8E2E-3B5C7F3C4960}" presName="conn2-1" presStyleLbl="parChTrans1D2" presStyleIdx="3" presStyleCnt="7"/>
      <dgm:spPr/>
    </dgm:pt>
    <dgm:pt modelId="{063A5FFB-BC99-4B60-BEA4-07F7147AD669}" type="pres">
      <dgm:prSet presAssocID="{05E5B4A2-A078-47CE-8E2E-3B5C7F3C4960}" presName="connTx" presStyleLbl="parChTrans1D2" presStyleIdx="3" presStyleCnt="7"/>
      <dgm:spPr/>
    </dgm:pt>
    <dgm:pt modelId="{429E3730-D59F-4320-AB47-0551ADB8F109}" type="pres">
      <dgm:prSet presAssocID="{20D19733-502D-47CE-8E09-CB34F8CC58C6}" presName="root2" presStyleCnt="0"/>
      <dgm:spPr/>
    </dgm:pt>
    <dgm:pt modelId="{A7344C23-5AF0-4341-AF2E-B6F209BC17AC}" type="pres">
      <dgm:prSet presAssocID="{20D19733-502D-47CE-8E09-CB34F8CC58C6}" presName="LevelTwoTextNode" presStyleLbl="node2" presStyleIdx="3" presStyleCnt="7" custScaleX="355786">
        <dgm:presLayoutVars>
          <dgm:chPref val="3"/>
        </dgm:presLayoutVars>
      </dgm:prSet>
      <dgm:spPr/>
    </dgm:pt>
    <dgm:pt modelId="{BC9F21E9-5BA3-4675-87DD-63FF1FF071D5}" type="pres">
      <dgm:prSet presAssocID="{20D19733-502D-47CE-8E09-CB34F8CC58C6}" presName="level3hierChild" presStyleCnt="0"/>
      <dgm:spPr/>
    </dgm:pt>
    <dgm:pt modelId="{CB3B2C45-A9C5-41F8-AEDF-AF00EAC36FDA}" type="pres">
      <dgm:prSet presAssocID="{CA829C96-EBC7-4AC6-9270-08CC907541EA}" presName="conn2-1" presStyleLbl="parChTrans1D2" presStyleIdx="4" presStyleCnt="7"/>
      <dgm:spPr/>
    </dgm:pt>
    <dgm:pt modelId="{F6715FA0-D9E6-42B6-985F-95F711595471}" type="pres">
      <dgm:prSet presAssocID="{CA829C96-EBC7-4AC6-9270-08CC907541EA}" presName="connTx" presStyleLbl="parChTrans1D2" presStyleIdx="4" presStyleCnt="7"/>
      <dgm:spPr/>
    </dgm:pt>
    <dgm:pt modelId="{4BDD38BF-8BAB-4151-960F-BC1C6FD55475}" type="pres">
      <dgm:prSet presAssocID="{86161785-31E1-4633-A9C7-AC571E1BF5EB}" presName="root2" presStyleCnt="0"/>
      <dgm:spPr/>
    </dgm:pt>
    <dgm:pt modelId="{F34907E9-50F5-4316-87D1-312EB282A6AC}" type="pres">
      <dgm:prSet presAssocID="{86161785-31E1-4633-A9C7-AC571E1BF5EB}" presName="LevelTwoTextNode" presStyleLbl="node2" presStyleIdx="4" presStyleCnt="7" custScaleX="355786">
        <dgm:presLayoutVars>
          <dgm:chPref val="3"/>
        </dgm:presLayoutVars>
      </dgm:prSet>
      <dgm:spPr/>
    </dgm:pt>
    <dgm:pt modelId="{EF4B53C8-8F40-4300-BA01-8BCC223B6B1B}" type="pres">
      <dgm:prSet presAssocID="{86161785-31E1-4633-A9C7-AC571E1BF5EB}" presName="level3hierChild" presStyleCnt="0"/>
      <dgm:spPr/>
    </dgm:pt>
    <dgm:pt modelId="{F5C22310-8FE0-409D-A273-77E1B61D7890}" type="pres">
      <dgm:prSet presAssocID="{8A452084-09A6-4805-94B7-33E9A47BA2A7}" presName="conn2-1" presStyleLbl="parChTrans1D2" presStyleIdx="5" presStyleCnt="7"/>
      <dgm:spPr/>
    </dgm:pt>
    <dgm:pt modelId="{C0B07194-D4D3-4275-80CD-76ABDD23B7EE}" type="pres">
      <dgm:prSet presAssocID="{8A452084-09A6-4805-94B7-33E9A47BA2A7}" presName="connTx" presStyleLbl="parChTrans1D2" presStyleIdx="5" presStyleCnt="7"/>
      <dgm:spPr/>
    </dgm:pt>
    <dgm:pt modelId="{D5CA37D2-251C-47EE-9BCB-A3DB3B1953AF}" type="pres">
      <dgm:prSet presAssocID="{FEE28AE3-35B9-432D-93BF-5E490B2FB1BB}" presName="root2" presStyleCnt="0"/>
      <dgm:spPr/>
    </dgm:pt>
    <dgm:pt modelId="{8B0A8A55-B9BD-4D0E-9481-1DC9485F8EC6}" type="pres">
      <dgm:prSet presAssocID="{FEE28AE3-35B9-432D-93BF-5E490B2FB1BB}" presName="LevelTwoTextNode" presStyleLbl="node2" presStyleIdx="5" presStyleCnt="7" custScaleX="355786">
        <dgm:presLayoutVars>
          <dgm:chPref val="3"/>
        </dgm:presLayoutVars>
      </dgm:prSet>
      <dgm:spPr/>
    </dgm:pt>
    <dgm:pt modelId="{4F30979C-0667-4EFF-BFD3-9F84C0D09983}" type="pres">
      <dgm:prSet presAssocID="{FEE28AE3-35B9-432D-93BF-5E490B2FB1BB}" presName="level3hierChild" presStyleCnt="0"/>
      <dgm:spPr/>
    </dgm:pt>
    <dgm:pt modelId="{F672CFF5-1800-4B3D-A729-747305720975}" type="pres">
      <dgm:prSet presAssocID="{403A51E4-07E6-4EA9-9A49-C438E7A64782}" presName="conn2-1" presStyleLbl="parChTrans1D2" presStyleIdx="6" presStyleCnt="7"/>
      <dgm:spPr/>
    </dgm:pt>
    <dgm:pt modelId="{0DDCF505-A4CE-4EC2-90C0-1B7F383F85C4}" type="pres">
      <dgm:prSet presAssocID="{403A51E4-07E6-4EA9-9A49-C438E7A64782}" presName="connTx" presStyleLbl="parChTrans1D2" presStyleIdx="6" presStyleCnt="7"/>
      <dgm:spPr/>
    </dgm:pt>
    <dgm:pt modelId="{00A88B64-3A7C-4E32-88B8-ED3324A40417}" type="pres">
      <dgm:prSet presAssocID="{A051258C-48AE-4A49-B647-ABE1A0F31EBF}" presName="root2" presStyleCnt="0"/>
      <dgm:spPr/>
    </dgm:pt>
    <dgm:pt modelId="{F24BDAE6-61E9-4DF1-B153-88B34A41DDE6}" type="pres">
      <dgm:prSet presAssocID="{A051258C-48AE-4A49-B647-ABE1A0F31EBF}" presName="LevelTwoTextNode" presStyleLbl="node2" presStyleIdx="6" presStyleCnt="7" custScaleX="355786">
        <dgm:presLayoutVars>
          <dgm:chPref val="3"/>
        </dgm:presLayoutVars>
      </dgm:prSet>
      <dgm:spPr/>
    </dgm:pt>
    <dgm:pt modelId="{E2899908-E539-4769-883E-CF66C758FBB8}" type="pres">
      <dgm:prSet presAssocID="{A051258C-48AE-4A49-B647-ABE1A0F31EBF}" presName="level3hierChild" presStyleCnt="0"/>
      <dgm:spPr/>
    </dgm:pt>
  </dgm:ptLst>
  <dgm:cxnLst>
    <dgm:cxn modelId="{453C9B02-6812-40C1-A353-D7DF9DF09FF5}" type="presOf" srcId="{8A452084-09A6-4805-94B7-33E9A47BA2A7}" destId="{C0B07194-D4D3-4275-80CD-76ABDD23B7EE}" srcOrd="1" destOrd="0" presId="urn:microsoft.com/office/officeart/2005/8/layout/hierarchy2"/>
    <dgm:cxn modelId="{14915E08-75ED-4082-B49E-E1B29BE8C564}" type="presOf" srcId="{684E2936-7800-4D73-A849-41345E252D7E}" destId="{0E22E695-E629-4167-A480-DA40F635E7E1}" srcOrd="0" destOrd="0" presId="urn:microsoft.com/office/officeart/2005/8/layout/hierarchy2"/>
    <dgm:cxn modelId="{CF3F5E0F-5EE9-4417-BD8B-7D4CC995FB47}" type="presOf" srcId="{00F07C1B-63BC-4E70-A7A5-B50C5A13DCD0}" destId="{ABD59063-61DE-4D6E-919F-D4A99C81B29C}" srcOrd="1" destOrd="0" presId="urn:microsoft.com/office/officeart/2005/8/layout/hierarchy2"/>
    <dgm:cxn modelId="{5E44C522-77A6-428B-8587-F3506715D29C}" srcId="{684E2936-7800-4D73-A849-41345E252D7E}" destId="{91FF7FD5-10BE-45BE-96A2-2C3863417C30}" srcOrd="1" destOrd="0" parTransId="{36EA5501-D153-4AE1-B4F2-01F03A4E9546}" sibTransId="{B34FBEC8-065E-4175-88C9-B4691158BA08}"/>
    <dgm:cxn modelId="{CC683925-2C40-4D02-9173-5F956994744A}" type="presOf" srcId="{36EA5501-D153-4AE1-B4F2-01F03A4E9546}" destId="{A5172099-A480-4DF7-9309-5621E7B9F002}" srcOrd="1" destOrd="0" presId="urn:microsoft.com/office/officeart/2005/8/layout/hierarchy2"/>
    <dgm:cxn modelId="{21E43F26-E25F-49D5-A1B8-F89621CB0CF1}" type="presOf" srcId="{403A51E4-07E6-4EA9-9A49-C438E7A64782}" destId="{0DDCF505-A4CE-4EC2-90C0-1B7F383F85C4}" srcOrd="1" destOrd="0" presId="urn:microsoft.com/office/officeart/2005/8/layout/hierarchy2"/>
    <dgm:cxn modelId="{2F2B9D30-E8EF-4FAD-AFAD-EB2799D1AF3C}" type="presOf" srcId="{00F07C1B-63BC-4E70-A7A5-B50C5A13DCD0}" destId="{30B7B3D6-10B9-493D-8C0F-25EB6AC0FA8A}" srcOrd="0" destOrd="0" presId="urn:microsoft.com/office/officeart/2005/8/layout/hierarchy2"/>
    <dgm:cxn modelId="{D57C1634-905D-442A-B2EF-39EFE0369956}" type="presOf" srcId="{91FF7FD5-10BE-45BE-96A2-2C3863417C30}" destId="{BDD75A4D-3943-4E63-BED7-35A3A5CCFBC0}" srcOrd="0" destOrd="0" presId="urn:microsoft.com/office/officeart/2005/8/layout/hierarchy2"/>
    <dgm:cxn modelId="{4BF33934-9D68-4894-AE1D-B69C276E9F27}" type="presOf" srcId="{B499ABD5-AB06-4737-9B8B-542E0EA5B5ED}" destId="{EAE6B165-32A1-4F04-87D5-EB39CADE79F9}" srcOrd="0" destOrd="0" presId="urn:microsoft.com/office/officeart/2005/8/layout/hierarchy2"/>
    <dgm:cxn modelId="{D456E65D-9E7B-4D80-B626-EE225A9D6F9A}" type="presOf" srcId="{05E5B4A2-A078-47CE-8E2E-3B5C7F3C4960}" destId="{187B9FDD-F5A2-4EC1-B4FA-CC0C5D63C330}" srcOrd="0" destOrd="0" presId="urn:microsoft.com/office/officeart/2005/8/layout/hierarchy2"/>
    <dgm:cxn modelId="{FE639A61-4DD1-4534-8364-7E6E4ECABA2A}" type="presOf" srcId="{3BD6844B-2D18-4782-A837-AD2C34D3EC0F}" destId="{15BB6D4D-880B-49EF-889C-8EE1ABF5270B}" srcOrd="1" destOrd="0" presId="urn:microsoft.com/office/officeart/2005/8/layout/hierarchy2"/>
    <dgm:cxn modelId="{84BFE444-4FEC-4597-B05A-EA8EAD289FF7}" type="presOf" srcId="{1CE5D06E-433A-4FA9-9A56-C05CE01E7D4D}" destId="{817ED488-824F-41F1-9470-3A69A07C5487}" srcOrd="0" destOrd="0" presId="urn:microsoft.com/office/officeart/2005/8/layout/hierarchy2"/>
    <dgm:cxn modelId="{C63B5B45-ED23-4558-8549-14D4E1E81C71}" srcId="{684E2936-7800-4D73-A849-41345E252D7E}" destId="{20D19733-502D-47CE-8E09-CB34F8CC58C6}" srcOrd="3" destOrd="0" parTransId="{05E5B4A2-A078-47CE-8E2E-3B5C7F3C4960}" sibTransId="{87D9F1AA-41E6-456B-BF03-395248048897}"/>
    <dgm:cxn modelId="{23C26F67-36B4-4183-924F-A4B0BEBCE87A}" type="presOf" srcId="{FEE28AE3-35B9-432D-93BF-5E490B2FB1BB}" destId="{8B0A8A55-B9BD-4D0E-9481-1DC9485F8EC6}" srcOrd="0" destOrd="0" presId="urn:microsoft.com/office/officeart/2005/8/layout/hierarchy2"/>
    <dgm:cxn modelId="{6DA3416F-65DC-481B-A4FC-CB215E602E34}" type="presOf" srcId="{86161785-31E1-4633-A9C7-AC571E1BF5EB}" destId="{F34907E9-50F5-4316-87D1-312EB282A6AC}" srcOrd="0" destOrd="0" presId="urn:microsoft.com/office/officeart/2005/8/layout/hierarchy2"/>
    <dgm:cxn modelId="{D3E51F52-1FB1-4D64-889B-1A7B256619EA}" type="presOf" srcId="{3BD6844B-2D18-4782-A837-AD2C34D3EC0F}" destId="{558F2DB7-12F9-4C7F-BA07-01545DA41430}" srcOrd="0" destOrd="0" presId="urn:microsoft.com/office/officeart/2005/8/layout/hierarchy2"/>
    <dgm:cxn modelId="{1B3F4D7E-7B0E-4442-8055-C4E2CF750721}" srcId="{1CE5D06E-433A-4FA9-9A56-C05CE01E7D4D}" destId="{684E2936-7800-4D73-A849-41345E252D7E}" srcOrd="0" destOrd="0" parTransId="{6FA29A3D-C4DB-4215-B91B-00412DA96486}" sibTransId="{78BB8B28-628B-4426-A5C8-8533E24DA4A1}"/>
    <dgm:cxn modelId="{645DD481-46E2-4138-9243-6C2B4B033912}" srcId="{684E2936-7800-4D73-A849-41345E252D7E}" destId="{A051258C-48AE-4A49-B647-ABE1A0F31EBF}" srcOrd="6" destOrd="0" parTransId="{403A51E4-07E6-4EA9-9A49-C438E7A64782}" sibTransId="{8F370D55-9D8D-421B-A644-7886065E8A11}"/>
    <dgm:cxn modelId="{C38C9D95-7E6D-437E-BB91-BC127DF018A4}" type="presOf" srcId="{CA829C96-EBC7-4AC6-9270-08CC907541EA}" destId="{CB3B2C45-A9C5-41F8-AEDF-AF00EAC36FDA}" srcOrd="0" destOrd="0" presId="urn:microsoft.com/office/officeart/2005/8/layout/hierarchy2"/>
    <dgm:cxn modelId="{5DBA5696-669C-4294-91EE-2D3FA2A29322}" type="presOf" srcId="{CA829C96-EBC7-4AC6-9270-08CC907541EA}" destId="{F6715FA0-D9E6-42B6-985F-95F711595471}" srcOrd="1" destOrd="0" presId="urn:microsoft.com/office/officeart/2005/8/layout/hierarchy2"/>
    <dgm:cxn modelId="{848B5DA3-94B8-46F7-AC17-C90B90C1D162}" srcId="{684E2936-7800-4D73-A849-41345E252D7E}" destId="{B499ABD5-AB06-4737-9B8B-542E0EA5B5ED}" srcOrd="2" destOrd="0" parTransId="{3BD6844B-2D18-4782-A837-AD2C34D3EC0F}" sibTransId="{56794509-0C4A-4DFC-B813-1D47AF7F4292}"/>
    <dgm:cxn modelId="{7EB335B3-BE31-4F73-B98B-BC1110C787BE}" type="presOf" srcId="{A051258C-48AE-4A49-B647-ABE1A0F31EBF}" destId="{F24BDAE6-61E9-4DF1-B153-88B34A41DDE6}" srcOrd="0" destOrd="0" presId="urn:microsoft.com/office/officeart/2005/8/layout/hierarchy2"/>
    <dgm:cxn modelId="{D81C9FB6-B7ED-4F07-B3E3-90E45945DFB8}" type="presOf" srcId="{20D19733-502D-47CE-8E09-CB34F8CC58C6}" destId="{A7344C23-5AF0-4341-AF2E-B6F209BC17AC}" srcOrd="0" destOrd="0" presId="urn:microsoft.com/office/officeart/2005/8/layout/hierarchy2"/>
    <dgm:cxn modelId="{97D0A0CD-F49B-4C97-A387-4FCCA259DC7B}" type="presOf" srcId="{403A51E4-07E6-4EA9-9A49-C438E7A64782}" destId="{F672CFF5-1800-4B3D-A729-747305720975}" srcOrd="0" destOrd="0" presId="urn:microsoft.com/office/officeart/2005/8/layout/hierarchy2"/>
    <dgm:cxn modelId="{61AAF1CE-0795-43DE-8D2E-21F1A4DA359A}" type="presOf" srcId="{05E5B4A2-A078-47CE-8E2E-3B5C7F3C4960}" destId="{063A5FFB-BC99-4B60-BEA4-07F7147AD669}" srcOrd="1" destOrd="0" presId="urn:microsoft.com/office/officeart/2005/8/layout/hierarchy2"/>
    <dgm:cxn modelId="{3BBA84E4-6BE0-4F89-BCF8-95FA16743248}" type="presOf" srcId="{B676D3B6-53BB-401F-829C-ABF3B1EE115A}" destId="{DAF3C6B5-C59C-43DA-AB23-DAC56CDB04DC}" srcOrd="0" destOrd="0" presId="urn:microsoft.com/office/officeart/2005/8/layout/hierarchy2"/>
    <dgm:cxn modelId="{4DFAD1EA-971E-4CA7-A3C1-835724BA11CA}" srcId="{684E2936-7800-4D73-A849-41345E252D7E}" destId="{FEE28AE3-35B9-432D-93BF-5E490B2FB1BB}" srcOrd="5" destOrd="0" parTransId="{8A452084-09A6-4805-94B7-33E9A47BA2A7}" sibTransId="{0AAF6FB3-09B7-4DFC-9966-8EAE1C3017B4}"/>
    <dgm:cxn modelId="{70885DEC-3D7F-4774-9F9D-3D4B8283B4EC}" type="presOf" srcId="{8A452084-09A6-4805-94B7-33E9A47BA2A7}" destId="{F5C22310-8FE0-409D-A273-77E1B61D7890}" srcOrd="0" destOrd="0" presId="urn:microsoft.com/office/officeart/2005/8/layout/hierarchy2"/>
    <dgm:cxn modelId="{039CF9EC-904C-4EF7-AA46-825DFAE7FE50}" type="presOf" srcId="{36EA5501-D153-4AE1-B4F2-01F03A4E9546}" destId="{83A6E411-DE02-4B48-BD4F-CCDD4BC441BD}" srcOrd="0" destOrd="0" presId="urn:microsoft.com/office/officeart/2005/8/layout/hierarchy2"/>
    <dgm:cxn modelId="{0C8606F8-6F3C-45CC-830B-CF53BA9F9892}" srcId="{684E2936-7800-4D73-A849-41345E252D7E}" destId="{B676D3B6-53BB-401F-829C-ABF3B1EE115A}" srcOrd="0" destOrd="0" parTransId="{00F07C1B-63BC-4E70-A7A5-B50C5A13DCD0}" sibTransId="{FDB46239-F6E2-4E28-8F47-21272F6FC62C}"/>
    <dgm:cxn modelId="{91A0C9F8-DC3E-4B14-B7B8-07E06CA7A038}" srcId="{684E2936-7800-4D73-A849-41345E252D7E}" destId="{86161785-31E1-4633-A9C7-AC571E1BF5EB}" srcOrd="4" destOrd="0" parTransId="{CA829C96-EBC7-4AC6-9270-08CC907541EA}" sibTransId="{7D68EA4C-65E7-43C6-BE86-CF17B890AB76}"/>
    <dgm:cxn modelId="{7F03386E-B631-4908-ABF4-825B18444DF9}" type="presParOf" srcId="{817ED488-824F-41F1-9470-3A69A07C5487}" destId="{A148244C-21B5-4D4F-B613-FBFEFE6F6147}" srcOrd="0" destOrd="0" presId="urn:microsoft.com/office/officeart/2005/8/layout/hierarchy2"/>
    <dgm:cxn modelId="{AD048B02-89E3-43DA-8AA7-2027672A461D}" type="presParOf" srcId="{A148244C-21B5-4D4F-B613-FBFEFE6F6147}" destId="{0E22E695-E629-4167-A480-DA40F635E7E1}" srcOrd="0" destOrd="0" presId="urn:microsoft.com/office/officeart/2005/8/layout/hierarchy2"/>
    <dgm:cxn modelId="{8A0AA73F-39DB-4CA5-985C-67078CBA2D01}" type="presParOf" srcId="{A148244C-21B5-4D4F-B613-FBFEFE6F6147}" destId="{308016BF-0C72-4811-808A-EDAAFEB7CF4B}" srcOrd="1" destOrd="0" presId="urn:microsoft.com/office/officeart/2005/8/layout/hierarchy2"/>
    <dgm:cxn modelId="{49A4D739-9956-4991-B007-C305EDCAEFFD}" type="presParOf" srcId="{308016BF-0C72-4811-808A-EDAAFEB7CF4B}" destId="{30B7B3D6-10B9-493D-8C0F-25EB6AC0FA8A}" srcOrd="0" destOrd="0" presId="urn:microsoft.com/office/officeart/2005/8/layout/hierarchy2"/>
    <dgm:cxn modelId="{664730F0-0046-4551-B1D8-BDFB9A278FA3}" type="presParOf" srcId="{30B7B3D6-10B9-493D-8C0F-25EB6AC0FA8A}" destId="{ABD59063-61DE-4D6E-919F-D4A99C81B29C}" srcOrd="0" destOrd="0" presId="urn:microsoft.com/office/officeart/2005/8/layout/hierarchy2"/>
    <dgm:cxn modelId="{E1496C60-5AE2-491B-B1A9-9794360D6642}" type="presParOf" srcId="{308016BF-0C72-4811-808A-EDAAFEB7CF4B}" destId="{BA3A21F8-141B-4780-9681-69B186FD9C5E}" srcOrd="1" destOrd="0" presId="urn:microsoft.com/office/officeart/2005/8/layout/hierarchy2"/>
    <dgm:cxn modelId="{A23F76ED-7D6D-49D1-AE57-127B381D4746}" type="presParOf" srcId="{BA3A21F8-141B-4780-9681-69B186FD9C5E}" destId="{DAF3C6B5-C59C-43DA-AB23-DAC56CDB04DC}" srcOrd="0" destOrd="0" presId="urn:microsoft.com/office/officeart/2005/8/layout/hierarchy2"/>
    <dgm:cxn modelId="{A3213824-DEDB-4E99-AD52-4C90EC0AF228}" type="presParOf" srcId="{BA3A21F8-141B-4780-9681-69B186FD9C5E}" destId="{08BB17FC-1CE0-4DFE-9214-CAADD454D4C3}" srcOrd="1" destOrd="0" presId="urn:microsoft.com/office/officeart/2005/8/layout/hierarchy2"/>
    <dgm:cxn modelId="{F0FD1972-06F8-4A64-90C6-A58DF728E161}" type="presParOf" srcId="{308016BF-0C72-4811-808A-EDAAFEB7CF4B}" destId="{83A6E411-DE02-4B48-BD4F-CCDD4BC441BD}" srcOrd="2" destOrd="0" presId="urn:microsoft.com/office/officeart/2005/8/layout/hierarchy2"/>
    <dgm:cxn modelId="{08B2D958-25AE-4064-8E63-05BFADCBF63F}" type="presParOf" srcId="{83A6E411-DE02-4B48-BD4F-CCDD4BC441BD}" destId="{A5172099-A480-4DF7-9309-5621E7B9F002}" srcOrd="0" destOrd="0" presId="urn:microsoft.com/office/officeart/2005/8/layout/hierarchy2"/>
    <dgm:cxn modelId="{08B54206-575C-4A48-9C62-5A20E4AB60ED}" type="presParOf" srcId="{308016BF-0C72-4811-808A-EDAAFEB7CF4B}" destId="{CD2D1FD7-CD48-4D00-8CD2-B6EFA05B4AE5}" srcOrd="3" destOrd="0" presId="urn:microsoft.com/office/officeart/2005/8/layout/hierarchy2"/>
    <dgm:cxn modelId="{164B0394-7B9A-480C-BC96-0786E9C6E444}" type="presParOf" srcId="{CD2D1FD7-CD48-4D00-8CD2-B6EFA05B4AE5}" destId="{BDD75A4D-3943-4E63-BED7-35A3A5CCFBC0}" srcOrd="0" destOrd="0" presId="urn:microsoft.com/office/officeart/2005/8/layout/hierarchy2"/>
    <dgm:cxn modelId="{6B88C8A6-D499-4E7D-A5A3-52AE254F6327}" type="presParOf" srcId="{CD2D1FD7-CD48-4D00-8CD2-B6EFA05B4AE5}" destId="{CE3A2330-3075-46F1-8968-7BD7D3399DD9}" srcOrd="1" destOrd="0" presId="urn:microsoft.com/office/officeart/2005/8/layout/hierarchy2"/>
    <dgm:cxn modelId="{4E1CE7C8-3B69-4387-88D4-3EEB5584DD55}" type="presParOf" srcId="{308016BF-0C72-4811-808A-EDAAFEB7CF4B}" destId="{558F2DB7-12F9-4C7F-BA07-01545DA41430}" srcOrd="4" destOrd="0" presId="urn:microsoft.com/office/officeart/2005/8/layout/hierarchy2"/>
    <dgm:cxn modelId="{14460DA8-277A-47A0-B320-04489195DE8B}" type="presParOf" srcId="{558F2DB7-12F9-4C7F-BA07-01545DA41430}" destId="{15BB6D4D-880B-49EF-889C-8EE1ABF5270B}" srcOrd="0" destOrd="0" presId="urn:microsoft.com/office/officeart/2005/8/layout/hierarchy2"/>
    <dgm:cxn modelId="{C455F879-3FB4-437D-9EF9-CD0C0BF42999}" type="presParOf" srcId="{308016BF-0C72-4811-808A-EDAAFEB7CF4B}" destId="{D4AC9F0B-B79C-43BB-BC2F-FA7C3FD89081}" srcOrd="5" destOrd="0" presId="urn:microsoft.com/office/officeart/2005/8/layout/hierarchy2"/>
    <dgm:cxn modelId="{9D461F68-1AED-4F47-B37D-BFB621B6F019}" type="presParOf" srcId="{D4AC9F0B-B79C-43BB-BC2F-FA7C3FD89081}" destId="{EAE6B165-32A1-4F04-87D5-EB39CADE79F9}" srcOrd="0" destOrd="0" presId="urn:microsoft.com/office/officeart/2005/8/layout/hierarchy2"/>
    <dgm:cxn modelId="{DD561547-81F4-4349-B50B-7009D2201518}" type="presParOf" srcId="{D4AC9F0B-B79C-43BB-BC2F-FA7C3FD89081}" destId="{75A3BD34-EB5A-4695-B515-E4279095F821}" srcOrd="1" destOrd="0" presId="urn:microsoft.com/office/officeart/2005/8/layout/hierarchy2"/>
    <dgm:cxn modelId="{849C48A5-8144-4092-8440-A2325FB7A92B}" type="presParOf" srcId="{308016BF-0C72-4811-808A-EDAAFEB7CF4B}" destId="{187B9FDD-F5A2-4EC1-B4FA-CC0C5D63C330}" srcOrd="6" destOrd="0" presId="urn:microsoft.com/office/officeart/2005/8/layout/hierarchy2"/>
    <dgm:cxn modelId="{53BE48B9-8B50-4D36-A26C-6F93E89F5B84}" type="presParOf" srcId="{187B9FDD-F5A2-4EC1-B4FA-CC0C5D63C330}" destId="{063A5FFB-BC99-4B60-BEA4-07F7147AD669}" srcOrd="0" destOrd="0" presId="urn:microsoft.com/office/officeart/2005/8/layout/hierarchy2"/>
    <dgm:cxn modelId="{12CF5D6F-1C1F-4A9C-8D13-F78996BAF0E0}" type="presParOf" srcId="{308016BF-0C72-4811-808A-EDAAFEB7CF4B}" destId="{429E3730-D59F-4320-AB47-0551ADB8F109}" srcOrd="7" destOrd="0" presId="urn:microsoft.com/office/officeart/2005/8/layout/hierarchy2"/>
    <dgm:cxn modelId="{2C883EB9-2C18-4413-87BE-593ED0B8F44F}" type="presParOf" srcId="{429E3730-D59F-4320-AB47-0551ADB8F109}" destId="{A7344C23-5AF0-4341-AF2E-B6F209BC17AC}" srcOrd="0" destOrd="0" presId="urn:microsoft.com/office/officeart/2005/8/layout/hierarchy2"/>
    <dgm:cxn modelId="{0AF9BDC5-5E1E-48E9-97BE-56C2AC3590A4}" type="presParOf" srcId="{429E3730-D59F-4320-AB47-0551ADB8F109}" destId="{BC9F21E9-5BA3-4675-87DD-63FF1FF071D5}" srcOrd="1" destOrd="0" presId="urn:microsoft.com/office/officeart/2005/8/layout/hierarchy2"/>
    <dgm:cxn modelId="{DB11827E-CA7F-4D0B-B502-0589097D363F}" type="presParOf" srcId="{308016BF-0C72-4811-808A-EDAAFEB7CF4B}" destId="{CB3B2C45-A9C5-41F8-AEDF-AF00EAC36FDA}" srcOrd="8" destOrd="0" presId="urn:microsoft.com/office/officeart/2005/8/layout/hierarchy2"/>
    <dgm:cxn modelId="{190BFC5C-6A65-4457-A59A-24BB1B781783}" type="presParOf" srcId="{CB3B2C45-A9C5-41F8-AEDF-AF00EAC36FDA}" destId="{F6715FA0-D9E6-42B6-985F-95F711595471}" srcOrd="0" destOrd="0" presId="urn:microsoft.com/office/officeart/2005/8/layout/hierarchy2"/>
    <dgm:cxn modelId="{140F542E-A165-441B-8A6F-991E47FE8AF0}" type="presParOf" srcId="{308016BF-0C72-4811-808A-EDAAFEB7CF4B}" destId="{4BDD38BF-8BAB-4151-960F-BC1C6FD55475}" srcOrd="9" destOrd="0" presId="urn:microsoft.com/office/officeart/2005/8/layout/hierarchy2"/>
    <dgm:cxn modelId="{43450339-0DD6-4D6D-88FB-DA7B305F8786}" type="presParOf" srcId="{4BDD38BF-8BAB-4151-960F-BC1C6FD55475}" destId="{F34907E9-50F5-4316-87D1-312EB282A6AC}" srcOrd="0" destOrd="0" presId="urn:microsoft.com/office/officeart/2005/8/layout/hierarchy2"/>
    <dgm:cxn modelId="{B953F820-DBF9-4011-9725-06E6AB01371D}" type="presParOf" srcId="{4BDD38BF-8BAB-4151-960F-BC1C6FD55475}" destId="{EF4B53C8-8F40-4300-BA01-8BCC223B6B1B}" srcOrd="1" destOrd="0" presId="urn:microsoft.com/office/officeart/2005/8/layout/hierarchy2"/>
    <dgm:cxn modelId="{770CF6D2-CC31-42F1-BB76-1273639F0EFA}" type="presParOf" srcId="{308016BF-0C72-4811-808A-EDAAFEB7CF4B}" destId="{F5C22310-8FE0-409D-A273-77E1B61D7890}" srcOrd="10" destOrd="0" presId="urn:microsoft.com/office/officeart/2005/8/layout/hierarchy2"/>
    <dgm:cxn modelId="{A0FDC853-3387-47B5-A5FF-1D12FC905864}" type="presParOf" srcId="{F5C22310-8FE0-409D-A273-77E1B61D7890}" destId="{C0B07194-D4D3-4275-80CD-76ABDD23B7EE}" srcOrd="0" destOrd="0" presId="urn:microsoft.com/office/officeart/2005/8/layout/hierarchy2"/>
    <dgm:cxn modelId="{AF7D29F5-7424-43B0-9470-2CC6C69F13B6}" type="presParOf" srcId="{308016BF-0C72-4811-808A-EDAAFEB7CF4B}" destId="{D5CA37D2-251C-47EE-9BCB-A3DB3B1953AF}" srcOrd="11" destOrd="0" presId="urn:microsoft.com/office/officeart/2005/8/layout/hierarchy2"/>
    <dgm:cxn modelId="{B3F528DC-B855-4309-9B08-85B30B02B841}" type="presParOf" srcId="{D5CA37D2-251C-47EE-9BCB-A3DB3B1953AF}" destId="{8B0A8A55-B9BD-4D0E-9481-1DC9485F8EC6}" srcOrd="0" destOrd="0" presId="urn:microsoft.com/office/officeart/2005/8/layout/hierarchy2"/>
    <dgm:cxn modelId="{EA1ACFD4-9E30-4AB9-BF55-7590459AC818}" type="presParOf" srcId="{D5CA37D2-251C-47EE-9BCB-A3DB3B1953AF}" destId="{4F30979C-0667-4EFF-BFD3-9F84C0D09983}" srcOrd="1" destOrd="0" presId="urn:microsoft.com/office/officeart/2005/8/layout/hierarchy2"/>
    <dgm:cxn modelId="{7653C5C7-5890-44D2-ADC8-5CE01EEA3B0F}" type="presParOf" srcId="{308016BF-0C72-4811-808A-EDAAFEB7CF4B}" destId="{F672CFF5-1800-4B3D-A729-747305720975}" srcOrd="12" destOrd="0" presId="urn:microsoft.com/office/officeart/2005/8/layout/hierarchy2"/>
    <dgm:cxn modelId="{B08EE23A-6E9B-46F9-9289-B4A886A0E5B7}" type="presParOf" srcId="{F672CFF5-1800-4B3D-A729-747305720975}" destId="{0DDCF505-A4CE-4EC2-90C0-1B7F383F85C4}" srcOrd="0" destOrd="0" presId="urn:microsoft.com/office/officeart/2005/8/layout/hierarchy2"/>
    <dgm:cxn modelId="{B4E865FA-DA57-4D6F-97DB-0EA7F5C7B0D0}" type="presParOf" srcId="{308016BF-0C72-4811-808A-EDAAFEB7CF4B}" destId="{00A88B64-3A7C-4E32-88B8-ED3324A40417}" srcOrd="13" destOrd="0" presId="urn:microsoft.com/office/officeart/2005/8/layout/hierarchy2"/>
    <dgm:cxn modelId="{1B3A8990-38A4-4D4A-8E6F-42DAFCF2DBD2}" type="presParOf" srcId="{00A88B64-3A7C-4E32-88B8-ED3324A40417}" destId="{F24BDAE6-61E9-4DF1-B153-88B34A41DDE6}" srcOrd="0" destOrd="0" presId="urn:microsoft.com/office/officeart/2005/8/layout/hierarchy2"/>
    <dgm:cxn modelId="{A94268F9-1120-4017-A836-11E854DC8F8A}" type="presParOf" srcId="{00A88B64-3A7C-4E32-88B8-ED3324A40417}" destId="{E2899908-E539-4769-883E-CF66C758FBB8}"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2EDC9A-EDDE-4CE9-A24F-0C170908C6BB}" type="doc">
      <dgm:prSet loTypeId="urn:microsoft.com/office/officeart/2005/8/layout/chevron2" loCatId="process" qsTypeId="urn:microsoft.com/office/officeart/2005/8/quickstyle/3d1" qsCatId="3D" csTypeId="urn:microsoft.com/office/officeart/2005/8/colors/colorful1" csCatId="colorful" phldr="1"/>
      <dgm:spPr/>
      <dgm:t>
        <a:bodyPr/>
        <a:lstStyle/>
        <a:p>
          <a:endParaRPr lang="en-US"/>
        </a:p>
      </dgm:t>
    </dgm:pt>
    <dgm:pt modelId="{8604CB78-5402-4C99-917C-F8403942B71B}">
      <dgm:prSet phldrT="[Text]"/>
      <dgm:spPr/>
      <dgm:t>
        <a:bodyPr/>
        <a:lstStyle/>
        <a:p>
          <a:r>
            <a:rPr lang="ar-IQ" b="1" dirty="0">
              <a:solidFill>
                <a:schemeClr val="tx1"/>
              </a:solidFill>
            </a:rPr>
            <a:t>الجانب الاول</a:t>
          </a:r>
          <a:endParaRPr lang="en-US" b="1" dirty="0">
            <a:solidFill>
              <a:schemeClr val="tx1"/>
            </a:solidFill>
          </a:endParaRPr>
        </a:p>
      </dgm:t>
    </dgm:pt>
    <dgm:pt modelId="{D524E6C7-6ED8-48BD-8FFC-D165CEF4757D}" type="parTrans" cxnId="{4074C4D3-92CD-4ABD-9F2F-274E88CE65A0}">
      <dgm:prSet/>
      <dgm:spPr/>
      <dgm:t>
        <a:bodyPr/>
        <a:lstStyle/>
        <a:p>
          <a:endParaRPr lang="en-US"/>
        </a:p>
      </dgm:t>
    </dgm:pt>
    <dgm:pt modelId="{F545E84D-6475-4705-A191-A6191376230C}" type="sibTrans" cxnId="{4074C4D3-92CD-4ABD-9F2F-274E88CE65A0}">
      <dgm:prSet/>
      <dgm:spPr/>
      <dgm:t>
        <a:bodyPr/>
        <a:lstStyle/>
        <a:p>
          <a:endParaRPr lang="en-US"/>
        </a:p>
      </dgm:t>
    </dgm:pt>
    <dgm:pt modelId="{B18555BF-78E8-4FDA-BB5A-0D9011741913}">
      <dgm:prSet phldrT="[Text]"/>
      <dgm:spPr/>
      <dgm:t>
        <a:bodyPr/>
        <a:lstStyle/>
        <a:p>
          <a:pPr marL="285750" lvl="1" indent="0" algn="l" defTabSz="1600200">
            <a:lnSpc>
              <a:spcPct val="90000"/>
            </a:lnSpc>
            <a:spcBef>
              <a:spcPct val="0"/>
            </a:spcBef>
            <a:spcAft>
              <a:spcPct val="15000"/>
            </a:spcAft>
          </a:pPr>
          <a:endParaRPr lang="en-US" sz="3200" dirty="0"/>
        </a:p>
      </dgm:t>
    </dgm:pt>
    <dgm:pt modelId="{F07D1FCC-11E4-4E8A-BC6C-6F6584482B9C}" type="parTrans" cxnId="{CBC99373-1399-45D6-92E7-F79C622ED457}">
      <dgm:prSet/>
      <dgm:spPr/>
      <dgm:t>
        <a:bodyPr/>
        <a:lstStyle/>
        <a:p>
          <a:endParaRPr lang="en-US"/>
        </a:p>
      </dgm:t>
    </dgm:pt>
    <dgm:pt modelId="{A99D0096-50D3-41CF-8B7C-2F4DB93D92A6}" type="sibTrans" cxnId="{CBC99373-1399-45D6-92E7-F79C622ED457}">
      <dgm:prSet/>
      <dgm:spPr/>
      <dgm:t>
        <a:bodyPr/>
        <a:lstStyle/>
        <a:p>
          <a:endParaRPr lang="en-US"/>
        </a:p>
      </dgm:t>
    </dgm:pt>
    <dgm:pt modelId="{8D2E404E-7134-4EAE-9011-0F662592410B}">
      <dgm:prSet phldrT="[Text]" custT="1"/>
      <dgm:spPr/>
      <dgm:t>
        <a:bodyPr/>
        <a:lstStyle/>
        <a:p>
          <a:pPr marL="285750" marR="0" lvl="1" indent="0" algn="ctr" defTabSz="1600200" eaLnBrk="1" fontAlgn="auto" latinLnBrk="0" hangingPunct="1">
            <a:lnSpc>
              <a:spcPct val="90000"/>
            </a:lnSpc>
            <a:spcBef>
              <a:spcPct val="0"/>
            </a:spcBef>
            <a:spcAft>
              <a:spcPct val="15000"/>
            </a:spcAft>
            <a:buClrTx/>
            <a:buSzTx/>
            <a:buFontTx/>
            <a:buNone/>
            <a:tabLst/>
            <a:defRPr/>
          </a:pPr>
          <a:r>
            <a:rPr lang="ar-IQ" sz="4400" b="1" dirty="0">
              <a:cs typeface="Akhbar MT" pitchFamily="2" charset="-78"/>
            </a:rPr>
            <a:t>كتقنية ملاحظة</a:t>
          </a:r>
          <a:endParaRPr lang="en-US" sz="4400" b="1" dirty="0">
            <a:cs typeface="Akhbar MT" pitchFamily="2" charset="-78"/>
          </a:endParaRPr>
        </a:p>
        <a:p>
          <a:pPr marL="285750" lvl="1" indent="0" algn="ctr" defTabSz="1600200">
            <a:lnSpc>
              <a:spcPct val="90000"/>
            </a:lnSpc>
            <a:spcBef>
              <a:spcPct val="0"/>
            </a:spcBef>
            <a:spcAft>
              <a:spcPct val="15000"/>
            </a:spcAft>
          </a:pPr>
          <a:endParaRPr lang="en-US" sz="3600" dirty="0">
            <a:cs typeface="Akhbar MT" pitchFamily="2" charset="-78"/>
          </a:endParaRPr>
        </a:p>
      </dgm:t>
    </dgm:pt>
    <dgm:pt modelId="{50E59A3A-5652-4645-A39C-934799207FE4}" type="parTrans" cxnId="{456D8458-6D71-4BFC-8293-47A2F8C49D0F}">
      <dgm:prSet/>
      <dgm:spPr/>
      <dgm:t>
        <a:bodyPr/>
        <a:lstStyle/>
        <a:p>
          <a:endParaRPr lang="en-US"/>
        </a:p>
      </dgm:t>
    </dgm:pt>
    <dgm:pt modelId="{9B97FEC4-BAD7-413B-B3EE-1126BC51B01B}" type="sibTrans" cxnId="{456D8458-6D71-4BFC-8293-47A2F8C49D0F}">
      <dgm:prSet/>
      <dgm:spPr/>
      <dgm:t>
        <a:bodyPr/>
        <a:lstStyle/>
        <a:p>
          <a:endParaRPr lang="en-US"/>
        </a:p>
      </dgm:t>
    </dgm:pt>
    <dgm:pt modelId="{1903024D-FBD4-4F5D-B1C2-30240367E793}">
      <dgm:prSet phldrT="[Text]"/>
      <dgm:spPr/>
      <dgm:t>
        <a:bodyPr/>
        <a:lstStyle/>
        <a:p>
          <a:r>
            <a:rPr lang="ar-IQ" b="1" dirty="0">
              <a:solidFill>
                <a:schemeClr val="tx1"/>
              </a:solidFill>
            </a:rPr>
            <a:t>الجانب الثاني</a:t>
          </a:r>
          <a:endParaRPr lang="en-US" b="1" dirty="0">
            <a:solidFill>
              <a:schemeClr val="tx1"/>
            </a:solidFill>
          </a:endParaRPr>
        </a:p>
      </dgm:t>
    </dgm:pt>
    <dgm:pt modelId="{7C1BBE0E-F946-473E-830D-819F3F919745}" type="parTrans" cxnId="{CD465A05-8B94-46B6-A0F3-21B9EB5F82D0}">
      <dgm:prSet/>
      <dgm:spPr/>
      <dgm:t>
        <a:bodyPr/>
        <a:lstStyle/>
        <a:p>
          <a:endParaRPr lang="en-US"/>
        </a:p>
      </dgm:t>
    </dgm:pt>
    <dgm:pt modelId="{1EF6B04E-B973-48F9-AABA-288BC6A05665}" type="sibTrans" cxnId="{CD465A05-8B94-46B6-A0F3-21B9EB5F82D0}">
      <dgm:prSet/>
      <dgm:spPr/>
      <dgm:t>
        <a:bodyPr/>
        <a:lstStyle/>
        <a:p>
          <a:endParaRPr lang="en-US"/>
        </a:p>
      </dgm:t>
    </dgm:pt>
    <dgm:pt modelId="{881FD98F-FC2C-4928-9193-BDA2C9E7935B}">
      <dgm:prSet phldrT="[Text]" custT="1"/>
      <dgm:spPr/>
      <dgm:t>
        <a:bodyPr/>
        <a:lstStyle/>
        <a:p>
          <a:pPr algn="ctr"/>
          <a:r>
            <a:rPr lang="ar-IQ" sz="4000" b="1" dirty="0">
              <a:cs typeface="Akhbar MT" pitchFamily="2" charset="-78"/>
            </a:rPr>
            <a:t>كتقنية مقارنة</a:t>
          </a:r>
          <a:endParaRPr lang="en-US" sz="4000" dirty="0"/>
        </a:p>
      </dgm:t>
    </dgm:pt>
    <dgm:pt modelId="{8293B9C7-B076-421E-980A-28DEC9040086}" type="parTrans" cxnId="{E99EDDCB-9E35-49D8-8D34-C4240E724716}">
      <dgm:prSet/>
      <dgm:spPr/>
      <dgm:t>
        <a:bodyPr/>
        <a:lstStyle/>
        <a:p>
          <a:endParaRPr lang="en-US"/>
        </a:p>
      </dgm:t>
    </dgm:pt>
    <dgm:pt modelId="{6149CCBF-09A2-4704-A154-FB22C18A678B}" type="sibTrans" cxnId="{E99EDDCB-9E35-49D8-8D34-C4240E724716}">
      <dgm:prSet/>
      <dgm:spPr/>
      <dgm:t>
        <a:bodyPr/>
        <a:lstStyle/>
        <a:p>
          <a:endParaRPr lang="en-US"/>
        </a:p>
      </dgm:t>
    </dgm:pt>
    <dgm:pt modelId="{AF6FBFE6-3784-49B6-BBB2-3F0928A59BB2}">
      <dgm:prSet phldrT="[Text]"/>
      <dgm:spPr/>
      <dgm:t>
        <a:bodyPr/>
        <a:lstStyle/>
        <a:p>
          <a:r>
            <a:rPr lang="ar-IQ" b="1" dirty="0">
              <a:solidFill>
                <a:schemeClr val="tx1"/>
              </a:solidFill>
            </a:rPr>
            <a:t>الجانب الثالث</a:t>
          </a:r>
          <a:endParaRPr lang="en-US" b="1" dirty="0">
            <a:solidFill>
              <a:schemeClr val="tx1"/>
            </a:solidFill>
          </a:endParaRPr>
        </a:p>
      </dgm:t>
    </dgm:pt>
    <dgm:pt modelId="{1B2129D6-8463-4C87-94C3-7532EED9278C}" type="parTrans" cxnId="{4CE44FB3-8E84-48E3-85A6-45E504E020A1}">
      <dgm:prSet/>
      <dgm:spPr/>
      <dgm:t>
        <a:bodyPr/>
        <a:lstStyle/>
        <a:p>
          <a:endParaRPr lang="en-US"/>
        </a:p>
      </dgm:t>
    </dgm:pt>
    <dgm:pt modelId="{76E5F25C-8CC6-4F73-B351-2B10635CFE41}" type="sibTrans" cxnId="{4CE44FB3-8E84-48E3-85A6-45E504E020A1}">
      <dgm:prSet/>
      <dgm:spPr/>
      <dgm:t>
        <a:bodyPr/>
        <a:lstStyle/>
        <a:p>
          <a:endParaRPr lang="en-US"/>
        </a:p>
      </dgm:t>
    </dgm:pt>
    <dgm:pt modelId="{175964F8-B101-4A9B-ACBA-00B3A268AAA7}">
      <dgm:prSet phldrT="[Text]"/>
      <dgm:spPr/>
      <dgm:t>
        <a:bodyPr/>
        <a:lstStyle/>
        <a:p>
          <a:pPr marL="285750" lvl="1" indent="0" algn="l" defTabSz="1289050">
            <a:lnSpc>
              <a:spcPct val="90000"/>
            </a:lnSpc>
            <a:spcBef>
              <a:spcPct val="0"/>
            </a:spcBef>
            <a:spcAft>
              <a:spcPct val="15000"/>
            </a:spcAft>
          </a:pPr>
          <a:endParaRPr lang="en-US" sz="2000" dirty="0">
            <a:cs typeface="Akhbar MT" pitchFamily="2" charset="-78"/>
          </a:endParaRPr>
        </a:p>
      </dgm:t>
    </dgm:pt>
    <dgm:pt modelId="{0E2F3FBB-3AA2-4E34-A365-8D94EE233456}" type="parTrans" cxnId="{99017A61-300E-42CC-8870-C8CF6FFA3516}">
      <dgm:prSet/>
      <dgm:spPr/>
      <dgm:t>
        <a:bodyPr/>
        <a:lstStyle/>
        <a:p>
          <a:endParaRPr lang="en-US"/>
        </a:p>
      </dgm:t>
    </dgm:pt>
    <dgm:pt modelId="{C20AE801-56B8-4F33-B3E9-0C55C98EE4BD}" type="sibTrans" cxnId="{99017A61-300E-42CC-8870-C8CF6FFA3516}">
      <dgm:prSet/>
      <dgm:spPr/>
      <dgm:t>
        <a:bodyPr/>
        <a:lstStyle/>
        <a:p>
          <a:endParaRPr lang="en-US"/>
        </a:p>
      </dgm:t>
    </dgm:pt>
    <dgm:pt modelId="{1A334087-8C57-4B5D-A17D-48495E03C667}">
      <dgm:prSet phldrT="[Text]" custT="1"/>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ar-IQ" sz="4000" b="1" dirty="0">
              <a:cs typeface="Akhbar MT" pitchFamily="2" charset="-78"/>
            </a:rPr>
            <a:t>كتقنية للتطوير</a:t>
          </a:r>
          <a:endParaRPr lang="en-US" sz="4000" b="1" dirty="0">
            <a:cs typeface="Akhbar MT" pitchFamily="2" charset="-78"/>
          </a:endParaRPr>
        </a:p>
        <a:p>
          <a:pPr marL="285750" lvl="1" indent="0" algn="l" defTabSz="1289050">
            <a:lnSpc>
              <a:spcPct val="90000"/>
            </a:lnSpc>
            <a:spcBef>
              <a:spcPct val="0"/>
            </a:spcBef>
            <a:spcAft>
              <a:spcPct val="15000"/>
            </a:spcAft>
          </a:pPr>
          <a:endParaRPr lang="en-US" sz="2000" dirty="0"/>
        </a:p>
      </dgm:t>
    </dgm:pt>
    <dgm:pt modelId="{88BD3B9A-27FF-4E57-A67B-5665634A01B1}" type="parTrans" cxnId="{211A1F3C-934C-461E-B6E7-BB46B8E463FE}">
      <dgm:prSet/>
      <dgm:spPr/>
      <dgm:t>
        <a:bodyPr/>
        <a:lstStyle/>
        <a:p>
          <a:endParaRPr lang="en-US"/>
        </a:p>
      </dgm:t>
    </dgm:pt>
    <dgm:pt modelId="{71C06D69-6AB0-4BA4-BA31-3970147925DE}" type="sibTrans" cxnId="{211A1F3C-934C-461E-B6E7-BB46B8E463FE}">
      <dgm:prSet/>
      <dgm:spPr/>
      <dgm:t>
        <a:bodyPr/>
        <a:lstStyle/>
        <a:p>
          <a:endParaRPr lang="en-US"/>
        </a:p>
      </dgm:t>
    </dgm:pt>
    <dgm:pt modelId="{98D9F0EC-9038-4A3C-9CCE-DB3EE6F6C456}" type="pres">
      <dgm:prSet presAssocID="{8E2EDC9A-EDDE-4CE9-A24F-0C170908C6BB}" presName="linearFlow" presStyleCnt="0">
        <dgm:presLayoutVars>
          <dgm:dir/>
          <dgm:animLvl val="lvl"/>
          <dgm:resizeHandles val="exact"/>
        </dgm:presLayoutVars>
      </dgm:prSet>
      <dgm:spPr/>
    </dgm:pt>
    <dgm:pt modelId="{F41E33CB-3E8E-4368-9C5A-390A51CFF5A2}" type="pres">
      <dgm:prSet presAssocID="{8604CB78-5402-4C99-917C-F8403942B71B}" presName="composite" presStyleCnt="0"/>
      <dgm:spPr/>
    </dgm:pt>
    <dgm:pt modelId="{8D13DBBC-7764-4BB5-8658-5B075BC80760}" type="pres">
      <dgm:prSet presAssocID="{8604CB78-5402-4C99-917C-F8403942B71B}" presName="parentText" presStyleLbl="alignNode1" presStyleIdx="0" presStyleCnt="3">
        <dgm:presLayoutVars>
          <dgm:chMax val="1"/>
          <dgm:bulletEnabled val="1"/>
        </dgm:presLayoutVars>
      </dgm:prSet>
      <dgm:spPr/>
    </dgm:pt>
    <dgm:pt modelId="{5AF776B4-C92A-440C-9999-B68210C75F52}" type="pres">
      <dgm:prSet presAssocID="{8604CB78-5402-4C99-917C-F8403942B71B}" presName="descendantText" presStyleLbl="alignAcc1" presStyleIdx="0" presStyleCnt="3" custLinFactNeighborX="3106" custLinFactNeighborY="-290">
        <dgm:presLayoutVars>
          <dgm:bulletEnabled val="1"/>
        </dgm:presLayoutVars>
      </dgm:prSet>
      <dgm:spPr/>
    </dgm:pt>
    <dgm:pt modelId="{C14A6E3E-19B4-4340-A3DD-EFC3B39AACAF}" type="pres">
      <dgm:prSet presAssocID="{F545E84D-6475-4705-A191-A6191376230C}" presName="sp" presStyleCnt="0"/>
      <dgm:spPr/>
    </dgm:pt>
    <dgm:pt modelId="{70F2F16E-A3AB-4E09-8A75-6284B0D2D797}" type="pres">
      <dgm:prSet presAssocID="{1903024D-FBD4-4F5D-B1C2-30240367E793}" presName="composite" presStyleCnt="0"/>
      <dgm:spPr/>
    </dgm:pt>
    <dgm:pt modelId="{BBBBA383-3DC0-4630-B333-AE63DFEEBE99}" type="pres">
      <dgm:prSet presAssocID="{1903024D-FBD4-4F5D-B1C2-30240367E793}" presName="parentText" presStyleLbl="alignNode1" presStyleIdx="1" presStyleCnt="3" custLinFactNeighborY="0">
        <dgm:presLayoutVars>
          <dgm:chMax val="1"/>
          <dgm:bulletEnabled val="1"/>
        </dgm:presLayoutVars>
      </dgm:prSet>
      <dgm:spPr/>
    </dgm:pt>
    <dgm:pt modelId="{30AB1E45-A79A-43ED-8A6C-6CB30924282F}" type="pres">
      <dgm:prSet presAssocID="{1903024D-FBD4-4F5D-B1C2-30240367E793}" presName="descendantText" presStyleLbl="alignAcc1" presStyleIdx="1" presStyleCnt="3">
        <dgm:presLayoutVars>
          <dgm:bulletEnabled val="1"/>
        </dgm:presLayoutVars>
      </dgm:prSet>
      <dgm:spPr/>
    </dgm:pt>
    <dgm:pt modelId="{633B915E-3560-4707-819D-B1BFB1792843}" type="pres">
      <dgm:prSet presAssocID="{1EF6B04E-B973-48F9-AABA-288BC6A05665}" presName="sp" presStyleCnt="0"/>
      <dgm:spPr/>
    </dgm:pt>
    <dgm:pt modelId="{B5B2A711-587D-46B8-8087-4E6C550A19CE}" type="pres">
      <dgm:prSet presAssocID="{AF6FBFE6-3784-49B6-BBB2-3F0928A59BB2}" presName="composite" presStyleCnt="0"/>
      <dgm:spPr/>
    </dgm:pt>
    <dgm:pt modelId="{F9618F83-60D4-4F74-9954-7D6BDFE42039}" type="pres">
      <dgm:prSet presAssocID="{AF6FBFE6-3784-49B6-BBB2-3F0928A59BB2}" presName="parentText" presStyleLbl="alignNode1" presStyleIdx="2" presStyleCnt="3" custLinFactNeighborX="5828" custLinFactNeighborY="-17159">
        <dgm:presLayoutVars>
          <dgm:chMax val="1"/>
          <dgm:bulletEnabled val="1"/>
        </dgm:presLayoutVars>
      </dgm:prSet>
      <dgm:spPr/>
    </dgm:pt>
    <dgm:pt modelId="{2408A289-7313-4CE7-B0A3-BA51D321E18B}" type="pres">
      <dgm:prSet presAssocID="{AF6FBFE6-3784-49B6-BBB2-3F0928A59BB2}" presName="descendantText" presStyleLbl="alignAcc1" presStyleIdx="2" presStyleCnt="3" custLinFactNeighborX="690" custLinFactNeighborY="2310">
        <dgm:presLayoutVars>
          <dgm:bulletEnabled val="1"/>
        </dgm:presLayoutVars>
      </dgm:prSet>
      <dgm:spPr/>
    </dgm:pt>
  </dgm:ptLst>
  <dgm:cxnLst>
    <dgm:cxn modelId="{CD465A05-8B94-46B6-A0F3-21B9EB5F82D0}" srcId="{8E2EDC9A-EDDE-4CE9-A24F-0C170908C6BB}" destId="{1903024D-FBD4-4F5D-B1C2-30240367E793}" srcOrd="1" destOrd="0" parTransId="{7C1BBE0E-F946-473E-830D-819F3F919745}" sibTransId="{1EF6B04E-B973-48F9-AABA-288BC6A05665}"/>
    <dgm:cxn modelId="{16154D14-A68D-4A18-BFB3-363DDC091CB8}" type="presOf" srcId="{175964F8-B101-4A9B-ACBA-00B3A268AAA7}" destId="{2408A289-7313-4CE7-B0A3-BA51D321E18B}" srcOrd="0" destOrd="0" presId="urn:microsoft.com/office/officeart/2005/8/layout/chevron2"/>
    <dgm:cxn modelId="{9113EA1F-7DF9-41B4-8903-AFFEE0CADA5F}" type="presOf" srcId="{1903024D-FBD4-4F5D-B1C2-30240367E793}" destId="{BBBBA383-3DC0-4630-B333-AE63DFEEBE99}" srcOrd="0" destOrd="0" presId="urn:microsoft.com/office/officeart/2005/8/layout/chevron2"/>
    <dgm:cxn modelId="{CF5EFA2E-14C7-4D3F-A698-F3DB87E2E15E}" type="presOf" srcId="{B18555BF-78E8-4FDA-BB5A-0D9011741913}" destId="{5AF776B4-C92A-440C-9999-B68210C75F52}" srcOrd="0" destOrd="0" presId="urn:microsoft.com/office/officeart/2005/8/layout/chevron2"/>
    <dgm:cxn modelId="{CD4C5B33-055C-4E22-A5C1-89D84279D32D}" type="presOf" srcId="{881FD98F-FC2C-4928-9193-BDA2C9E7935B}" destId="{30AB1E45-A79A-43ED-8A6C-6CB30924282F}" srcOrd="0" destOrd="0" presId="urn:microsoft.com/office/officeart/2005/8/layout/chevron2"/>
    <dgm:cxn modelId="{46C03D39-5E46-467C-B42A-4BDDE5EA5EEB}" type="presOf" srcId="{8E2EDC9A-EDDE-4CE9-A24F-0C170908C6BB}" destId="{98D9F0EC-9038-4A3C-9CCE-DB3EE6F6C456}" srcOrd="0" destOrd="0" presId="urn:microsoft.com/office/officeart/2005/8/layout/chevron2"/>
    <dgm:cxn modelId="{211A1F3C-934C-461E-B6E7-BB46B8E463FE}" srcId="{AF6FBFE6-3784-49B6-BBB2-3F0928A59BB2}" destId="{1A334087-8C57-4B5D-A17D-48495E03C667}" srcOrd="1" destOrd="0" parTransId="{88BD3B9A-27FF-4E57-A67B-5665634A01B1}" sibTransId="{71C06D69-6AB0-4BA4-BA31-3970147925DE}"/>
    <dgm:cxn modelId="{A9F9835F-932E-4276-957E-2A30A701C906}" type="presOf" srcId="{1A334087-8C57-4B5D-A17D-48495E03C667}" destId="{2408A289-7313-4CE7-B0A3-BA51D321E18B}" srcOrd="0" destOrd="1" presId="urn:microsoft.com/office/officeart/2005/8/layout/chevron2"/>
    <dgm:cxn modelId="{99017A61-300E-42CC-8870-C8CF6FFA3516}" srcId="{AF6FBFE6-3784-49B6-BBB2-3F0928A59BB2}" destId="{175964F8-B101-4A9B-ACBA-00B3A268AAA7}" srcOrd="0" destOrd="0" parTransId="{0E2F3FBB-3AA2-4E34-A365-8D94EE233456}" sibTransId="{C20AE801-56B8-4F33-B3E9-0C55C98EE4BD}"/>
    <dgm:cxn modelId="{CBC99373-1399-45D6-92E7-F79C622ED457}" srcId="{8604CB78-5402-4C99-917C-F8403942B71B}" destId="{B18555BF-78E8-4FDA-BB5A-0D9011741913}" srcOrd="0" destOrd="0" parTransId="{F07D1FCC-11E4-4E8A-BC6C-6F6584482B9C}" sibTransId="{A99D0096-50D3-41CF-8B7C-2F4DB93D92A6}"/>
    <dgm:cxn modelId="{456D8458-6D71-4BFC-8293-47A2F8C49D0F}" srcId="{8604CB78-5402-4C99-917C-F8403942B71B}" destId="{8D2E404E-7134-4EAE-9011-0F662592410B}" srcOrd="1" destOrd="0" parTransId="{50E59A3A-5652-4645-A39C-934799207FE4}" sibTransId="{9B97FEC4-BAD7-413B-B3EE-1126BC51B01B}"/>
    <dgm:cxn modelId="{AE48E99A-9973-41C7-93A2-FA8D42861835}" type="presOf" srcId="{AF6FBFE6-3784-49B6-BBB2-3F0928A59BB2}" destId="{F9618F83-60D4-4F74-9954-7D6BDFE42039}" srcOrd="0" destOrd="0" presId="urn:microsoft.com/office/officeart/2005/8/layout/chevron2"/>
    <dgm:cxn modelId="{4CE44FB3-8E84-48E3-85A6-45E504E020A1}" srcId="{8E2EDC9A-EDDE-4CE9-A24F-0C170908C6BB}" destId="{AF6FBFE6-3784-49B6-BBB2-3F0928A59BB2}" srcOrd="2" destOrd="0" parTransId="{1B2129D6-8463-4C87-94C3-7532EED9278C}" sibTransId="{76E5F25C-8CC6-4F73-B351-2B10635CFE41}"/>
    <dgm:cxn modelId="{563043B9-D8D6-4A48-BF45-9588F831AA0A}" type="presOf" srcId="{8D2E404E-7134-4EAE-9011-0F662592410B}" destId="{5AF776B4-C92A-440C-9999-B68210C75F52}" srcOrd="0" destOrd="1" presId="urn:microsoft.com/office/officeart/2005/8/layout/chevron2"/>
    <dgm:cxn modelId="{E99EDDCB-9E35-49D8-8D34-C4240E724716}" srcId="{1903024D-FBD4-4F5D-B1C2-30240367E793}" destId="{881FD98F-FC2C-4928-9193-BDA2C9E7935B}" srcOrd="0" destOrd="0" parTransId="{8293B9C7-B076-421E-980A-28DEC9040086}" sibTransId="{6149CCBF-09A2-4704-A154-FB22C18A678B}"/>
    <dgm:cxn modelId="{4074C4D3-92CD-4ABD-9F2F-274E88CE65A0}" srcId="{8E2EDC9A-EDDE-4CE9-A24F-0C170908C6BB}" destId="{8604CB78-5402-4C99-917C-F8403942B71B}" srcOrd="0" destOrd="0" parTransId="{D524E6C7-6ED8-48BD-8FFC-D165CEF4757D}" sibTransId="{F545E84D-6475-4705-A191-A6191376230C}"/>
    <dgm:cxn modelId="{8CCBB4E7-6DB1-4306-BACD-D091E975843B}" type="presOf" srcId="{8604CB78-5402-4C99-917C-F8403942B71B}" destId="{8D13DBBC-7764-4BB5-8658-5B075BC80760}" srcOrd="0" destOrd="0" presId="urn:microsoft.com/office/officeart/2005/8/layout/chevron2"/>
    <dgm:cxn modelId="{C1B63AB4-8407-463D-A18F-67C055365D8E}" type="presParOf" srcId="{98D9F0EC-9038-4A3C-9CCE-DB3EE6F6C456}" destId="{F41E33CB-3E8E-4368-9C5A-390A51CFF5A2}" srcOrd="0" destOrd="0" presId="urn:microsoft.com/office/officeart/2005/8/layout/chevron2"/>
    <dgm:cxn modelId="{F89390EA-AE4C-42B8-98FB-50622725B106}" type="presParOf" srcId="{F41E33CB-3E8E-4368-9C5A-390A51CFF5A2}" destId="{8D13DBBC-7764-4BB5-8658-5B075BC80760}" srcOrd="0" destOrd="0" presId="urn:microsoft.com/office/officeart/2005/8/layout/chevron2"/>
    <dgm:cxn modelId="{60861391-DA49-4046-8889-36C5B930B3D1}" type="presParOf" srcId="{F41E33CB-3E8E-4368-9C5A-390A51CFF5A2}" destId="{5AF776B4-C92A-440C-9999-B68210C75F52}" srcOrd="1" destOrd="0" presId="urn:microsoft.com/office/officeart/2005/8/layout/chevron2"/>
    <dgm:cxn modelId="{FDD0B6B2-1922-4929-9122-486A1201297D}" type="presParOf" srcId="{98D9F0EC-9038-4A3C-9CCE-DB3EE6F6C456}" destId="{C14A6E3E-19B4-4340-A3DD-EFC3B39AACAF}" srcOrd="1" destOrd="0" presId="urn:microsoft.com/office/officeart/2005/8/layout/chevron2"/>
    <dgm:cxn modelId="{EC6A4D0B-F526-45ED-8F76-C2C25A7B3393}" type="presParOf" srcId="{98D9F0EC-9038-4A3C-9CCE-DB3EE6F6C456}" destId="{70F2F16E-A3AB-4E09-8A75-6284B0D2D797}" srcOrd="2" destOrd="0" presId="urn:microsoft.com/office/officeart/2005/8/layout/chevron2"/>
    <dgm:cxn modelId="{7C948A49-D895-474B-8906-8C346377A1C2}" type="presParOf" srcId="{70F2F16E-A3AB-4E09-8A75-6284B0D2D797}" destId="{BBBBA383-3DC0-4630-B333-AE63DFEEBE99}" srcOrd="0" destOrd="0" presId="urn:microsoft.com/office/officeart/2005/8/layout/chevron2"/>
    <dgm:cxn modelId="{E69DC3A4-C325-46FD-86F6-588A08FE4FE0}" type="presParOf" srcId="{70F2F16E-A3AB-4E09-8A75-6284B0D2D797}" destId="{30AB1E45-A79A-43ED-8A6C-6CB30924282F}" srcOrd="1" destOrd="0" presId="urn:microsoft.com/office/officeart/2005/8/layout/chevron2"/>
    <dgm:cxn modelId="{9E9D1AD4-4080-4CD5-B315-A413B5A1F9C2}" type="presParOf" srcId="{98D9F0EC-9038-4A3C-9CCE-DB3EE6F6C456}" destId="{633B915E-3560-4707-819D-B1BFB1792843}" srcOrd="3" destOrd="0" presId="urn:microsoft.com/office/officeart/2005/8/layout/chevron2"/>
    <dgm:cxn modelId="{FE7418F0-EE8A-4463-A7B5-B0506ED1175F}" type="presParOf" srcId="{98D9F0EC-9038-4A3C-9CCE-DB3EE6F6C456}" destId="{B5B2A711-587D-46B8-8087-4E6C550A19CE}" srcOrd="4" destOrd="0" presId="urn:microsoft.com/office/officeart/2005/8/layout/chevron2"/>
    <dgm:cxn modelId="{C6389EC0-3EC9-4675-BD9E-7976E9D88CA6}" type="presParOf" srcId="{B5B2A711-587D-46B8-8087-4E6C550A19CE}" destId="{F9618F83-60D4-4F74-9954-7D6BDFE42039}" srcOrd="0" destOrd="0" presId="urn:microsoft.com/office/officeart/2005/8/layout/chevron2"/>
    <dgm:cxn modelId="{2145CC89-40E2-4B70-8936-301225FA0136}" type="presParOf" srcId="{B5B2A711-587D-46B8-8087-4E6C550A19CE}" destId="{2408A289-7313-4CE7-B0A3-BA51D321E18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22E695-E629-4167-A480-DA40F635E7E1}">
      <dsp:nvSpPr>
        <dsp:cNvPr id="0" name=""/>
        <dsp:cNvSpPr/>
      </dsp:nvSpPr>
      <dsp:spPr>
        <a:xfrm>
          <a:off x="5093670" y="1703137"/>
          <a:ext cx="1915415" cy="1488455"/>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ar-IQ" sz="2400" b="1" kern="1200" cap="none" spc="0" dirty="0">
              <a:ln w="0"/>
              <a:solidFill>
                <a:schemeClr val="tx1"/>
              </a:solidFill>
              <a:effectLst>
                <a:outerShdw blurRad="38100" dist="19050" dir="2700000" algn="tl" rotWithShape="0">
                  <a:schemeClr val="dk1">
                    <a:alpha val="40000"/>
                  </a:schemeClr>
                </a:outerShdw>
              </a:effectLst>
              <a:cs typeface="Akhbar MT" pitchFamily="2" charset="-78"/>
            </a:rPr>
            <a:t>الالعاب الحربية </a:t>
          </a:r>
        </a:p>
        <a:p>
          <a:pPr marL="0" lvl="0" indent="0" algn="ctr" defTabSz="1066800">
            <a:lnSpc>
              <a:spcPct val="90000"/>
            </a:lnSpc>
            <a:spcBef>
              <a:spcPct val="0"/>
            </a:spcBef>
            <a:spcAft>
              <a:spcPct val="35000"/>
            </a:spcAft>
            <a:buNone/>
          </a:pPr>
          <a:r>
            <a:rPr lang="ar-IQ" sz="2400" b="1" kern="1200" cap="none" spc="0" dirty="0">
              <a:ln w="0"/>
              <a:solidFill>
                <a:schemeClr val="tx1"/>
              </a:solidFill>
              <a:effectLst>
                <a:outerShdw blurRad="38100" dist="19050" dir="2700000" algn="tl" rotWithShape="0">
                  <a:schemeClr val="dk1">
                    <a:alpha val="40000"/>
                  </a:schemeClr>
                </a:outerShdw>
              </a:effectLst>
              <a:cs typeface="Akhbar MT" pitchFamily="2" charset="-78"/>
            </a:rPr>
            <a:t>كنهج علمي</a:t>
          </a:r>
          <a:endParaRPr lang="en-US" sz="2400" b="1" kern="1200" cap="none" spc="0" dirty="0">
            <a:ln w="0"/>
            <a:solidFill>
              <a:schemeClr val="tx1"/>
            </a:solidFill>
            <a:effectLst>
              <a:outerShdw blurRad="38100" dist="19050" dir="2700000" algn="tl" rotWithShape="0">
                <a:schemeClr val="dk1">
                  <a:alpha val="40000"/>
                </a:schemeClr>
              </a:outerShdw>
            </a:effectLst>
            <a:cs typeface="Akhbar MT" pitchFamily="2" charset="-78"/>
          </a:endParaRPr>
        </a:p>
      </dsp:txBody>
      <dsp:txXfrm>
        <a:off x="5137265" y="1746732"/>
        <a:ext cx="1828225" cy="1401265"/>
      </dsp:txXfrm>
    </dsp:sp>
    <dsp:sp modelId="{30B7B3D6-10B9-493D-8C0F-25EB6AC0FA8A}">
      <dsp:nvSpPr>
        <dsp:cNvPr id="0" name=""/>
        <dsp:cNvSpPr/>
      </dsp:nvSpPr>
      <dsp:spPr>
        <a:xfrm rot="15416685">
          <a:off x="3751252" y="1369242"/>
          <a:ext cx="2190111" cy="22741"/>
        </a:xfrm>
        <a:custGeom>
          <a:avLst/>
          <a:gdLst/>
          <a:ahLst/>
          <a:cxnLst/>
          <a:rect l="0" t="0" r="0" b="0"/>
          <a:pathLst>
            <a:path>
              <a:moveTo>
                <a:pt x="0" y="11370"/>
              </a:moveTo>
              <a:lnTo>
                <a:pt x="2190111" y="1137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rot="10800000">
        <a:off x="4791555" y="1325860"/>
        <a:ext cx="109505" cy="109505"/>
      </dsp:txXfrm>
    </dsp:sp>
    <dsp:sp modelId="{DAF3C6B5-C59C-43DA-AB23-DAC56CDB04DC}">
      <dsp:nvSpPr>
        <dsp:cNvPr id="0" name=""/>
        <dsp:cNvSpPr/>
      </dsp:nvSpPr>
      <dsp:spPr>
        <a:xfrm>
          <a:off x="198536" y="4658"/>
          <a:ext cx="4400409" cy="618406"/>
        </a:xfrm>
        <a:prstGeom prst="roundRect">
          <a:avLst>
            <a:gd name="adj" fmla="val 10000"/>
          </a:avLst>
        </a:prstGeom>
        <a:solidFill>
          <a:schemeClr val="accent1">
            <a:lumMod val="7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ar-IQ" sz="2400" b="1" kern="1200" cap="none" spc="0" baseline="0" dirty="0">
              <a:ln w="0"/>
              <a:solidFill>
                <a:schemeClr val="tx1"/>
              </a:solidFill>
              <a:effectLst>
                <a:outerShdw blurRad="38100" dist="19050" dir="2700000" algn="tl" rotWithShape="0">
                  <a:schemeClr val="dk1">
                    <a:alpha val="40000"/>
                  </a:schemeClr>
                </a:outerShdw>
              </a:effectLst>
              <a:cs typeface="Akhbar MT" pitchFamily="2" charset="-78"/>
            </a:rPr>
            <a:t>اكتساب المعرفة</a:t>
          </a:r>
          <a:endParaRPr lang="en-US" sz="2400" b="1" kern="1200" cap="none" spc="0" dirty="0">
            <a:ln w="0"/>
            <a:solidFill>
              <a:schemeClr val="tx1"/>
            </a:solidFill>
            <a:effectLst>
              <a:outerShdw blurRad="38100" dist="19050" dir="2700000" algn="tl" rotWithShape="0">
                <a:schemeClr val="dk1">
                  <a:alpha val="40000"/>
                </a:schemeClr>
              </a:outerShdw>
            </a:effectLst>
            <a:cs typeface="Akhbar MT" pitchFamily="2" charset="-78"/>
          </a:endParaRPr>
        </a:p>
      </dsp:txBody>
      <dsp:txXfrm>
        <a:off x="216648" y="22770"/>
        <a:ext cx="4364185" cy="582182"/>
      </dsp:txXfrm>
    </dsp:sp>
    <dsp:sp modelId="{83A6E411-DE02-4B48-BD4F-CCDD4BC441BD}">
      <dsp:nvSpPr>
        <dsp:cNvPr id="0" name=""/>
        <dsp:cNvSpPr/>
      </dsp:nvSpPr>
      <dsp:spPr>
        <a:xfrm rot="15049260">
          <a:off x="4093348" y="1724826"/>
          <a:ext cx="1505918" cy="22741"/>
        </a:xfrm>
        <a:custGeom>
          <a:avLst/>
          <a:gdLst/>
          <a:ahLst/>
          <a:cxnLst/>
          <a:rect l="0" t="0" r="0" b="0"/>
          <a:pathLst>
            <a:path>
              <a:moveTo>
                <a:pt x="0" y="11370"/>
              </a:moveTo>
              <a:lnTo>
                <a:pt x="1505918" y="1137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4808660" y="1698549"/>
        <a:ext cx="75295" cy="75295"/>
      </dsp:txXfrm>
    </dsp:sp>
    <dsp:sp modelId="{BDD75A4D-3943-4E63-BED7-35A3A5CCFBC0}">
      <dsp:nvSpPr>
        <dsp:cNvPr id="0" name=""/>
        <dsp:cNvSpPr/>
      </dsp:nvSpPr>
      <dsp:spPr>
        <a:xfrm>
          <a:off x="198536" y="715826"/>
          <a:ext cx="4400409" cy="618406"/>
        </a:xfrm>
        <a:prstGeom prst="roundRect">
          <a:avLst>
            <a:gd name="adj" fmla="val 10000"/>
          </a:avLst>
        </a:prstGeom>
        <a:solidFill>
          <a:schemeClr val="accent2"/>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ar-IQ" sz="2400" b="1" kern="1200" cap="none" spc="0" dirty="0">
              <a:ln w="0"/>
              <a:solidFill>
                <a:schemeClr val="tx1"/>
              </a:solidFill>
              <a:effectLst>
                <a:outerShdw blurRad="38100" dist="19050" dir="2700000" algn="tl" rotWithShape="0">
                  <a:schemeClr val="dk1">
                    <a:alpha val="40000"/>
                  </a:schemeClr>
                </a:outerShdw>
              </a:effectLst>
              <a:cs typeface="Akhbar MT" pitchFamily="2" charset="-78"/>
            </a:rPr>
            <a:t>تجربة تعليمية</a:t>
          </a:r>
          <a:endParaRPr lang="en-US" sz="2400" b="1" kern="1200" cap="none" spc="0" dirty="0">
            <a:ln w="0"/>
            <a:solidFill>
              <a:schemeClr val="tx1"/>
            </a:solidFill>
            <a:effectLst>
              <a:outerShdw blurRad="38100" dist="19050" dir="2700000" algn="tl" rotWithShape="0">
                <a:schemeClr val="dk1">
                  <a:alpha val="40000"/>
                </a:schemeClr>
              </a:outerShdw>
            </a:effectLst>
            <a:cs typeface="Akhbar MT" pitchFamily="2" charset="-78"/>
          </a:endParaRPr>
        </a:p>
      </dsp:txBody>
      <dsp:txXfrm>
        <a:off x="216648" y="733938"/>
        <a:ext cx="4364185" cy="582182"/>
      </dsp:txXfrm>
    </dsp:sp>
    <dsp:sp modelId="{558F2DB7-12F9-4C7F-BA07-01545DA41430}">
      <dsp:nvSpPr>
        <dsp:cNvPr id="0" name=""/>
        <dsp:cNvSpPr/>
      </dsp:nvSpPr>
      <dsp:spPr>
        <a:xfrm rot="14110531">
          <a:off x="4413147" y="2080410"/>
          <a:ext cx="866321" cy="22741"/>
        </a:xfrm>
        <a:custGeom>
          <a:avLst/>
          <a:gdLst/>
          <a:ahLst/>
          <a:cxnLst/>
          <a:rect l="0" t="0" r="0" b="0"/>
          <a:pathLst>
            <a:path>
              <a:moveTo>
                <a:pt x="0" y="11370"/>
              </a:moveTo>
              <a:lnTo>
                <a:pt x="866321" y="1137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4824650" y="2070123"/>
        <a:ext cx="43316" cy="43316"/>
      </dsp:txXfrm>
    </dsp:sp>
    <dsp:sp modelId="{EAE6B165-32A1-4F04-87D5-EB39CADE79F9}">
      <dsp:nvSpPr>
        <dsp:cNvPr id="0" name=""/>
        <dsp:cNvSpPr/>
      </dsp:nvSpPr>
      <dsp:spPr>
        <a:xfrm>
          <a:off x="198536" y="1426993"/>
          <a:ext cx="4400409" cy="618406"/>
        </a:xfrm>
        <a:prstGeom prst="roundRect">
          <a:avLst>
            <a:gd name="adj" fmla="val 10000"/>
          </a:avLst>
        </a:prstGeom>
        <a:solidFill>
          <a:schemeClr val="accent3"/>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ar-IQ" sz="2400" b="1" kern="1200" cap="none" spc="0" dirty="0">
              <a:ln w="0"/>
              <a:solidFill>
                <a:schemeClr val="tx1"/>
              </a:solidFill>
              <a:effectLst>
                <a:outerShdw blurRad="38100" dist="19050" dir="2700000" algn="tl" rotWithShape="0">
                  <a:schemeClr val="dk1">
                    <a:alpha val="40000"/>
                  </a:schemeClr>
                </a:outerShdw>
              </a:effectLst>
              <a:cs typeface="Akhbar MT" pitchFamily="2" charset="-78"/>
            </a:rPr>
            <a:t>توليد واختبار الفرضيات</a:t>
          </a:r>
          <a:endParaRPr lang="en-US" sz="2400" b="1" kern="1200" cap="none" spc="0" dirty="0">
            <a:ln w="0"/>
            <a:solidFill>
              <a:schemeClr val="tx1"/>
            </a:solidFill>
            <a:effectLst>
              <a:outerShdw blurRad="38100" dist="19050" dir="2700000" algn="tl" rotWithShape="0">
                <a:schemeClr val="dk1">
                  <a:alpha val="40000"/>
                </a:schemeClr>
              </a:outerShdw>
            </a:effectLst>
            <a:cs typeface="Akhbar MT" pitchFamily="2" charset="-78"/>
          </a:endParaRPr>
        </a:p>
      </dsp:txBody>
      <dsp:txXfrm>
        <a:off x="216648" y="1445105"/>
        <a:ext cx="4364185" cy="582182"/>
      </dsp:txXfrm>
    </dsp:sp>
    <dsp:sp modelId="{187B9FDD-F5A2-4EC1-B4FA-CC0C5D63C330}">
      <dsp:nvSpPr>
        <dsp:cNvPr id="0" name=""/>
        <dsp:cNvSpPr/>
      </dsp:nvSpPr>
      <dsp:spPr>
        <a:xfrm rot="10800000">
          <a:off x="4598945" y="2435994"/>
          <a:ext cx="494725" cy="22741"/>
        </a:xfrm>
        <a:custGeom>
          <a:avLst/>
          <a:gdLst/>
          <a:ahLst/>
          <a:cxnLst/>
          <a:rect l="0" t="0" r="0" b="0"/>
          <a:pathLst>
            <a:path>
              <a:moveTo>
                <a:pt x="0" y="11370"/>
              </a:moveTo>
              <a:lnTo>
                <a:pt x="494725" y="1137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4833940" y="2434996"/>
        <a:ext cx="24736" cy="24736"/>
      </dsp:txXfrm>
    </dsp:sp>
    <dsp:sp modelId="{A7344C23-5AF0-4341-AF2E-B6F209BC17AC}">
      <dsp:nvSpPr>
        <dsp:cNvPr id="0" name=""/>
        <dsp:cNvSpPr/>
      </dsp:nvSpPr>
      <dsp:spPr>
        <a:xfrm>
          <a:off x="198536" y="2138161"/>
          <a:ext cx="4400409" cy="618406"/>
        </a:xfrm>
        <a:prstGeom prst="roundRect">
          <a:avLst>
            <a:gd name="adj" fmla="val 10000"/>
          </a:avLst>
        </a:prstGeom>
        <a:solidFill>
          <a:schemeClr val="accent4"/>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ar-IQ" sz="2400" b="1" kern="1200" cap="none" spc="0" dirty="0">
              <a:ln w="0"/>
              <a:solidFill>
                <a:schemeClr val="tx1"/>
              </a:solidFill>
              <a:effectLst>
                <a:outerShdw blurRad="38100" dist="19050" dir="2700000" algn="tl" rotWithShape="0">
                  <a:schemeClr val="dk1">
                    <a:alpha val="40000"/>
                  </a:schemeClr>
                </a:outerShdw>
              </a:effectLst>
              <a:cs typeface="Akhbar MT" pitchFamily="2" charset="-78"/>
            </a:rPr>
            <a:t>تدريب وتعليم</a:t>
          </a:r>
          <a:r>
            <a:rPr lang="ar-IQ" sz="2400" b="1" kern="1200" cap="none" spc="0" baseline="0" dirty="0">
              <a:ln w="0"/>
              <a:solidFill>
                <a:schemeClr val="tx1"/>
              </a:solidFill>
              <a:effectLst>
                <a:outerShdw blurRad="38100" dist="19050" dir="2700000" algn="tl" rotWithShape="0">
                  <a:schemeClr val="dk1">
                    <a:alpha val="40000"/>
                  </a:schemeClr>
                </a:outerShdw>
              </a:effectLst>
              <a:cs typeface="Akhbar MT" pitchFamily="2" charset="-78"/>
            </a:rPr>
            <a:t> المشاركين</a:t>
          </a:r>
          <a:endParaRPr lang="en-US" sz="2400" b="1" kern="1200" cap="none" spc="0" dirty="0">
            <a:ln w="0"/>
            <a:solidFill>
              <a:schemeClr val="tx1"/>
            </a:solidFill>
            <a:effectLst>
              <a:outerShdw blurRad="38100" dist="19050" dir="2700000" algn="tl" rotWithShape="0">
                <a:schemeClr val="dk1">
                  <a:alpha val="40000"/>
                </a:schemeClr>
              </a:outerShdw>
            </a:effectLst>
            <a:cs typeface="Akhbar MT" pitchFamily="2" charset="-78"/>
          </a:endParaRPr>
        </a:p>
      </dsp:txBody>
      <dsp:txXfrm>
        <a:off x="216648" y="2156273"/>
        <a:ext cx="4364185" cy="582182"/>
      </dsp:txXfrm>
    </dsp:sp>
    <dsp:sp modelId="{CB3B2C45-A9C5-41F8-AEDF-AF00EAC36FDA}">
      <dsp:nvSpPr>
        <dsp:cNvPr id="0" name=""/>
        <dsp:cNvSpPr/>
      </dsp:nvSpPr>
      <dsp:spPr>
        <a:xfrm rot="7489469">
          <a:off x="4413147" y="2791578"/>
          <a:ext cx="866321" cy="22741"/>
        </a:xfrm>
        <a:custGeom>
          <a:avLst/>
          <a:gdLst/>
          <a:ahLst/>
          <a:cxnLst/>
          <a:rect l="0" t="0" r="0" b="0"/>
          <a:pathLst>
            <a:path>
              <a:moveTo>
                <a:pt x="0" y="11370"/>
              </a:moveTo>
              <a:lnTo>
                <a:pt x="866321" y="1137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4824650" y="2781290"/>
        <a:ext cx="43316" cy="43316"/>
      </dsp:txXfrm>
    </dsp:sp>
    <dsp:sp modelId="{F34907E9-50F5-4316-87D1-312EB282A6AC}">
      <dsp:nvSpPr>
        <dsp:cNvPr id="0" name=""/>
        <dsp:cNvSpPr/>
      </dsp:nvSpPr>
      <dsp:spPr>
        <a:xfrm>
          <a:off x="198536" y="2849329"/>
          <a:ext cx="4400409" cy="618406"/>
        </a:xfrm>
        <a:prstGeom prst="roundRect">
          <a:avLst>
            <a:gd name="adj" fmla="val 10000"/>
          </a:avLst>
        </a:prstGeom>
        <a:solidFill>
          <a:schemeClr val="accent5"/>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ar-IQ" sz="2400" b="1" kern="1200" cap="none" spc="0">
              <a:ln w="0"/>
              <a:solidFill>
                <a:schemeClr val="tx1"/>
              </a:solidFill>
              <a:effectLst>
                <a:outerShdw blurRad="38100" dist="19050" dir="2700000" algn="tl" rotWithShape="0">
                  <a:schemeClr val="dk1">
                    <a:alpha val="40000"/>
                  </a:schemeClr>
                </a:outerShdw>
              </a:effectLst>
              <a:cs typeface="Akhbar MT" pitchFamily="2" charset="-78"/>
            </a:rPr>
            <a:t>فهم الموقف</a:t>
          </a:r>
          <a:endParaRPr lang="en-US" sz="2400" b="1" kern="1200" cap="none" spc="0">
            <a:ln w="0"/>
            <a:solidFill>
              <a:schemeClr val="tx1"/>
            </a:solidFill>
            <a:effectLst>
              <a:outerShdw blurRad="38100" dist="19050" dir="2700000" algn="tl" rotWithShape="0">
                <a:schemeClr val="dk1">
                  <a:alpha val="40000"/>
                </a:schemeClr>
              </a:outerShdw>
            </a:effectLst>
            <a:cs typeface="Akhbar MT" pitchFamily="2" charset="-78"/>
          </a:endParaRPr>
        </a:p>
      </dsp:txBody>
      <dsp:txXfrm>
        <a:off x="216648" y="2867441"/>
        <a:ext cx="4364185" cy="582182"/>
      </dsp:txXfrm>
    </dsp:sp>
    <dsp:sp modelId="{F5C22310-8FE0-409D-A273-77E1B61D7890}">
      <dsp:nvSpPr>
        <dsp:cNvPr id="0" name=""/>
        <dsp:cNvSpPr/>
      </dsp:nvSpPr>
      <dsp:spPr>
        <a:xfrm rot="6550740">
          <a:off x="4093348" y="3147162"/>
          <a:ext cx="1505918" cy="22741"/>
        </a:xfrm>
        <a:custGeom>
          <a:avLst/>
          <a:gdLst/>
          <a:ahLst/>
          <a:cxnLst/>
          <a:rect l="0" t="0" r="0" b="0"/>
          <a:pathLst>
            <a:path>
              <a:moveTo>
                <a:pt x="0" y="11370"/>
              </a:moveTo>
              <a:lnTo>
                <a:pt x="1505918" y="1137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4808660" y="3120884"/>
        <a:ext cx="75295" cy="75295"/>
      </dsp:txXfrm>
    </dsp:sp>
    <dsp:sp modelId="{8B0A8A55-B9BD-4D0E-9481-1DC9485F8EC6}">
      <dsp:nvSpPr>
        <dsp:cNvPr id="0" name=""/>
        <dsp:cNvSpPr/>
      </dsp:nvSpPr>
      <dsp:spPr>
        <a:xfrm>
          <a:off x="198536" y="3560497"/>
          <a:ext cx="4400409" cy="618406"/>
        </a:xfrm>
        <a:prstGeom prst="roundRect">
          <a:avLst>
            <a:gd name="adj" fmla="val 10000"/>
          </a:avLst>
        </a:prstGeom>
        <a:solidFill>
          <a:schemeClr val="accent6"/>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ar-IQ" sz="2400" b="1" kern="1200" cap="none" spc="0" dirty="0">
              <a:ln w="0"/>
              <a:solidFill>
                <a:schemeClr val="tx1"/>
              </a:solidFill>
              <a:effectLst>
                <a:outerShdw blurRad="38100" dist="19050" dir="2700000" algn="tl" rotWithShape="0">
                  <a:schemeClr val="dk1">
                    <a:alpha val="40000"/>
                  </a:schemeClr>
                </a:outerShdw>
              </a:effectLst>
              <a:cs typeface="Akhbar MT" pitchFamily="2" charset="-78"/>
            </a:rPr>
            <a:t>تعزيز عادات التفكير الإستراتيجي</a:t>
          </a:r>
          <a:endParaRPr lang="en-US" sz="2400" b="1" kern="1200" cap="none" spc="0" dirty="0">
            <a:ln w="0"/>
            <a:solidFill>
              <a:schemeClr val="tx1"/>
            </a:solidFill>
            <a:effectLst>
              <a:outerShdw blurRad="38100" dist="19050" dir="2700000" algn="tl" rotWithShape="0">
                <a:schemeClr val="dk1">
                  <a:alpha val="40000"/>
                </a:schemeClr>
              </a:outerShdw>
            </a:effectLst>
            <a:cs typeface="Akhbar MT" pitchFamily="2" charset="-78"/>
          </a:endParaRPr>
        </a:p>
      </dsp:txBody>
      <dsp:txXfrm>
        <a:off x="216648" y="3578609"/>
        <a:ext cx="4364185" cy="582182"/>
      </dsp:txXfrm>
    </dsp:sp>
    <dsp:sp modelId="{F672CFF5-1800-4B3D-A729-747305720975}">
      <dsp:nvSpPr>
        <dsp:cNvPr id="0" name=""/>
        <dsp:cNvSpPr/>
      </dsp:nvSpPr>
      <dsp:spPr>
        <a:xfrm rot="6183315">
          <a:off x="3751252" y="3502745"/>
          <a:ext cx="2190111" cy="22741"/>
        </a:xfrm>
        <a:custGeom>
          <a:avLst/>
          <a:gdLst/>
          <a:ahLst/>
          <a:cxnLst/>
          <a:rect l="0" t="0" r="0" b="0"/>
          <a:pathLst>
            <a:path>
              <a:moveTo>
                <a:pt x="0" y="11370"/>
              </a:moveTo>
              <a:lnTo>
                <a:pt x="2190111" y="1137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rot="10800000">
        <a:off x="4791555" y="3459363"/>
        <a:ext cx="109505" cy="109505"/>
      </dsp:txXfrm>
    </dsp:sp>
    <dsp:sp modelId="{F24BDAE6-61E9-4DF1-B153-88B34A41DDE6}">
      <dsp:nvSpPr>
        <dsp:cNvPr id="0" name=""/>
        <dsp:cNvSpPr/>
      </dsp:nvSpPr>
      <dsp:spPr>
        <a:xfrm>
          <a:off x="198536" y="4271664"/>
          <a:ext cx="4400409" cy="618406"/>
        </a:xfrm>
        <a:prstGeom prst="roundRect">
          <a:avLst>
            <a:gd name="adj" fmla="val 10000"/>
          </a:avLst>
        </a:prstGeom>
        <a:solidFill>
          <a:schemeClr val="bg2">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ar-IQ" sz="2400" b="1" kern="1200" dirty="0">
              <a:solidFill>
                <a:sysClr val="windowText" lastClr="000000"/>
              </a:solidFill>
              <a:cs typeface="Akhbar MT" pitchFamily="2" charset="-78"/>
            </a:rPr>
            <a:t>تجسيد النموذج</a:t>
          </a:r>
          <a:endParaRPr lang="en-US" sz="2400" b="1" kern="1200" dirty="0">
            <a:solidFill>
              <a:sysClr val="windowText" lastClr="000000"/>
            </a:solidFill>
            <a:cs typeface="Akhbar MT" pitchFamily="2" charset="-78"/>
          </a:endParaRPr>
        </a:p>
      </dsp:txBody>
      <dsp:txXfrm>
        <a:off x="216648" y="4289776"/>
        <a:ext cx="4364185" cy="5821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13DBBC-7764-4BB5-8658-5B075BC80760}">
      <dsp:nvSpPr>
        <dsp:cNvPr id="0" name=""/>
        <dsp:cNvSpPr/>
      </dsp:nvSpPr>
      <dsp:spPr>
        <a:xfrm rot="5400000">
          <a:off x="-268423" y="271798"/>
          <a:ext cx="1789490" cy="1252643"/>
        </a:xfrm>
        <a:prstGeom prst="chevron">
          <a:avLst/>
        </a:prstGeom>
        <a:gradFill rotWithShape="0">
          <a:gsLst>
            <a:gs pos="0">
              <a:schemeClr val="accent2">
                <a:hueOff val="0"/>
                <a:satOff val="0"/>
                <a:lumOff val="0"/>
                <a:alphaOff val="0"/>
                <a:tint val="96000"/>
                <a:lumMod val="102000"/>
              </a:schemeClr>
            </a:gs>
            <a:gs pos="100000">
              <a:schemeClr val="accent2">
                <a:hueOff val="0"/>
                <a:satOff val="0"/>
                <a:lumOff val="0"/>
                <a:alphaOff val="0"/>
                <a:shade val="88000"/>
                <a:lumMod val="94000"/>
              </a:schemeClr>
            </a:gs>
          </a:gsLst>
          <a:path path="circle">
            <a:fillToRect l="50000" t="100000" r="100000" b="50000"/>
          </a:path>
        </a:gradFill>
        <a:ln w="9525" cap="rnd" cmpd="sng" algn="ctr">
          <a:solidFill>
            <a:schemeClr val="accent2">
              <a:hueOff val="0"/>
              <a:satOff val="0"/>
              <a:lumOff val="0"/>
              <a:alphaOff val="0"/>
            </a:schemeClr>
          </a:solidFill>
          <a:prstDash val="solid"/>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ar-IQ" sz="1800" b="1" kern="1200" dirty="0">
              <a:solidFill>
                <a:schemeClr val="tx1"/>
              </a:solidFill>
            </a:rPr>
            <a:t>الجانب الاول</a:t>
          </a:r>
          <a:endParaRPr lang="en-US" sz="1800" b="1" kern="1200" dirty="0">
            <a:solidFill>
              <a:schemeClr val="tx1"/>
            </a:solidFill>
          </a:endParaRPr>
        </a:p>
      </dsp:txBody>
      <dsp:txXfrm rot="-5400000">
        <a:off x="1" y="629697"/>
        <a:ext cx="1252643" cy="536847"/>
      </dsp:txXfrm>
    </dsp:sp>
    <dsp:sp modelId="{5AF776B4-C92A-440C-9999-B68210C75F52}">
      <dsp:nvSpPr>
        <dsp:cNvPr id="0" name=""/>
        <dsp:cNvSpPr/>
      </dsp:nvSpPr>
      <dsp:spPr>
        <a:xfrm rot="5400000">
          <a:off x="4567104" y="-3314458"/>
          <a:ext cx="1163168" cy="7792090"/>
        </a:xfrm>
        <a:prstGeom prst="round2SameRect">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a:reflection blurRad="12700" stA="26000" endPos="32000" dist="12700" dir="5400000" sy="-100000" rotWithShape="0"/>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12928" tIns="27940" rIns="27940" bIns="27940" numCol="1" spcCol="1270" anchor="ctr" anchorCtr="0">
          <a:noAutofit/>
        </a:bodyPr>
        <a:lstStyle/>
        <a:p>
          <a:pPr marL="285750" lvl="1" indent="0" algn="l" defTabSz="1600200">
            <a:lnSpc>
              <a:spcPct val="90000"/>
            </a:lnSpc>
            <a:spcBef>
              <a:spcPct val="0"/>
            </a:spcBef>
            <a:spcAft>
              <a:spcPct val="15000"/>
            </a:spcAft>
            <a:buChar char="•"/>
          </a:pPr>
          <a:endParaRPr lang="en-US" sz="3200" kern="1200" dirty="0"/>
        </a:p>
        <a:p>
          <a:pPr marL="285750" marR="0" lvl="1" indent="0" algn="ctr" defTabSz="1600200" eaLnBrk="1" fontAlgn="auto" latinLnBrk="0" hangingPunct="1">
            <a:lnSpc>
              <a:spcPct val="90000"/>
            </a:lnSpc>
            <a:spcBef>
              <a:spcPct val="0"/>
            </a:spcBef>
            <a:spcAft>
              <a:spcPct val="15000"/>
            </a:spcAft>
            <a:buClrTx/>
            <a:buSzTx/>
            <a:buFontTx/>
            <a:buNone/>
            <a:tabLst/>
            <a:defRPr/>
          </a:pPr>
          <a:r>
            <a:rPr lang="ar-IQ" sz="4400" b="1" kern="1200" dirty="0">
              <a:cs typeface="Akhbar MT" pitchFamily="2" charset="-78"/>
            </a:rPr>
            <a:t>كتقنية ملاحظة</a:t>
          </a:r>
          <a:endParaRPr lang="en-US" sz="4400" b="1" kern="1200" dirty="0">
            <a:cs typeface="Akhbar MT" pitchFamily="2" charset="-78"/>
          </a:endParaRPr>
        </a:p>
        <a:p>
          <a:pPr marL="285750" lvl="1" indent="0" algn="ctr" defTabSz="1600200">
            <a:lnSpc>
              <a:spcPct val="90000"/>
            </a:lnSpc>
            <a:spcBef>
              <a:spcPct val="0"/>
            </a:spcBef>
            <a:spcAft>
              <a:spcPct val="15000"/>
            </a:spcAft>
          </a:pPr>
          <a:endParaRPr lang="en-US" sz="3600" kern="1200" dirty="0">
            <a:cs typeface="Akhbar MT" pitchFamily="2" charset="-78"/>
          </a:endParaRPr>
        </a:p>
      </dsp:txBody>
      <dsp:txXfrm rot="-5400000">
        <a:off x="1252644" y="56783"/>
        <a:ext cx="7735309" cy="1049606"/>
      </dsp:txXfrm>
    </dsp:sp>
    <dsp:sp modelId="{BBBBA383-3DC0-4630-B333-AE63DFEEBE99}">
      <dsp:nvSpPr>
        <dsp:cNvPr id="0" name=""/>
        <dsp:cNvSpPr/>
      </dsp:nvSpPr>
      <dsp:spPr>
        <a:xfrm rot="5400000">
          <a:off x="-268423" y="1869228"/>
          <a:ext cx="1789490" cy="1252643"/>
        </a:xfrm>
        <a:prstGeom prst="chevron">
          <a:avLst/>
        </a:prstGeom>
        <a:gradFill rotWithShape="0">
          <a:gsLst>
            <a:gs pos="0">
              <a:schemeClr val="accent3">
                <a:hueOff val="0"/>
                <a:satOff val="0"/>
                <a:lumOff val="0"/>
                <a:alphaOff val="0"/>
                <a:tint val="96000"/>
                <a:lumMod val="102000"/>
              </a:schemeClr>
            </a:gs>
            <a:gs pos="100000">
              <a:schemeClr val="accent3">
                <a:hueOff val="0"/>
                <a:satOff val="0"/>
                <a:lumOff val="0"/>
                <a:alphaOff val="0"/>
                <a:shade val="88000"/>
                <a:lumMod val="94000"/>
              </a:schemeClr>
            </a:gs>
          </a:gsLst>
          <a:path path="circle">
            <a:fillToRect l="50000" t="100000" r="100000" b="50000"/>
          </a:path>
        </a:gradFill>
        <a:ln w="9525" cap="rnd" cmpd="sng" algn="ctr">
          <a:solidFill>
            <a:schemeClr val="accent3">
              <a:hueOff val="0"/>
              <a:satOff val="0"/>
              <a:lumOff val="0"/>
              <a:alphaOff val="0"/>
            </a:schemeClr>
          </a:solidFill>
          <a:prstDash val="solid"/>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ar-IQ" sz="1800" b="1" kern="1200" dirty="0">
              <a:solidFill>
                <a:schemeClr val="tx1"/>
              </a:solidFill>
            </a:rPr>
            <a:t>الجانب الثاني</a:t>
          </a:r>
          <a:endParaRPr lang="en-US" sz="1800" b="1" kern="1200" dirty="0">
            <a:solidFill>
              <a:schemeClr val="tx1"/>
            </a:solidFill>
          </a:endParaRPr>
        </a:p>
      </dsp:txBody>
      <dsp:txXfrm rot="-5400000">
        <a:off x="1" y="2227127"/>
        <a:ext cx="1252643" cy="536847"/>
      </dsp:txXfrm>
    </dsp:sp>
    <dsp:sp modelId="{30AB1E45-A79A-43ED-8A6C-6CB30924282F}">
      <dsp:nvSpPr>
        <dsp:cNvPr id="0" name=""/>
        <dsp:cNvSpPr/>
      </dsp:nvSpPr>
      <dsp:spPr>
        <a:xfrm rot="5400000">
          <a:off x="4567104" y="-1713656"/>
          <a:ext cx="1163168" cy="7792090"/>
        </a:xfrm>
        <a:prstGeom prst="round2SameRect">
          <a:avLst/>
        </a:prstGeom>
        <a:solidFill>
          <a:schemeClr val="lt1">
            <a:alpha val="90000"/>
            <a:hueOff val="0"/>
            <a:satOff val="0"/>
            <a:lumOff val="0"/>
            <a:alphaOff val="0"/>
          </a:schemeClr>
        </a:solidFill>
        <a:ln w="9525" cap="rnd" cmpd="sng" algn="ctr">
          <a:solidFill>
            <a:schemeClr val="accent3">
              <a:hueOff val="0"/>
              <a:satOff val="0"/>
              <a:lumOff val="0"/>
              <a:alphaOff val="0"/>
            </a:schemeClr>
          </a:solidFill>
          <a:prstDash val="solid"/>
        </a:ln>
        <a:effectLst>
          <a:reflection blurRad="12700" stA="26000" endPos="32000" dist="12700" dir="5400000" sy="-100000" rotWithShape="0"/>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84480" tIns="25400" rIns="25400" bIns="25400" numCol="1" spcCol="1270" anchor="ctr" anchorCtr="0">
          <a:noAutofit/>
        </a:bodyPr>
        <a:lstStyle/>
        <a:p>
          <a:pPr marL="285750" lvl="1" indent="-285750" algn="ctr" defTabSz="1778000">
            <a:lnSpc>
              <a:spcPct val="90000"/>
            </a:lnSpc>
            <a:spcBef>
              <a:spcPct val="0"/>
            </a:spcBef>
            <a:spcAft>
              <a:spcPct val="15000"/>
            </a:spcAft>
            <a:buChar char="•"/>
          </a:pPr>
          <a:r>
            <a:rPr lang="ar-IQ" sz="4000" b="1" kern="1200" dirty="0">
              <a:cs typeface="Akhbar MT" pitchFamily="2" charset="-78"/>
            </a:rPr>
            <a:t>كتقنية مقارنة</a:t>
          </a:r>
          <a:endParaRPr lang="en-US" sz="4000" kern="1200" dirty="0"/>
        </a:p>
      </dsp:txBody>
      <dsp:txXfrm rot="-5400000">
        <a:off x="1252644" y="1657585"/>
        <a:ext cx="7735309" cy="1049606"/>
      </dsp:txXfrm>
    </dsp:sp>
    <dsp:sp modelId="{F9618F83-60D4-4F74-9954-7D6BDFE42039}">
      <dsp:nvSpPr>
        <dsp:cNvPr id="0" name=""/>
        <dsp:cNvSpPr/>
      </dsp:nvSpPr>
      <dsp:spPr>
        <a:xfrm rot="5400000">
          <a:off x="-195419" y="3159599"/>
          <a:ext cx="1789490" cy="1252643"/>
        </a:xfrm>
        <a:prstGeom prst="chevron">
          <a:avLst/>
        </a:prstGeom>
        <a:gradFill rotWithShape="0">
          <a:gsLst>
            <a:gs pos="0">
              <a:schemeClr val="accent4">
                <a:hueOff val="0"/>
                <a:satOff val="0"/>
                <a:lumOff val="0"/>
                <a:alphaOff val="0"/>
                <a:tint val="96000"/>
                <a:lumMod val="102000"/>
              </a:schemeClr>
            </a:gs>
            <a:gs pos="100000">
              <a:schemeClr val="accent4">
                <a:hueOff val="0"/>
                <a:satOff val="0"/>
                <a:lumOff val="0"/>
                <a:alphaOff val="0"/>
                <a:shade val="88000"/>
                <a:lumMod val="94000"/>
              </a:schemeClr>
            </a:gs>
          </a:gsLst>
          <a:path path="circle">
            <a:fillToRect l="50000" t="100000" r="100000" b="50000"/>
          </a:path>
        </a:gradFill>
        <a:ln w="9525" cap="rnd" cmpd="sng" algn="ctr">
          <a:solidFill>
            <a:schemeClr val="accent4">
              <a:hueOff val="0"/>
              <a:satOff val="0"/>
              <a:lumOff val="0"/>
              <a:alphaOff val="0"/>
            </a:schemeClr>
          </a:solidFill>
          <a:prstDash val="solid"/>
        </a:ln>
        <a:effectLst>
          <a:reflection blurRad="12700" stA="26000" endPos="32000" dist="12700" dir="5400000" sy="-100000" rotWithShape="0"/>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ar-IQ" sz="1800" b="1" kern="1200" dirty="0">
              <a:solidFill>
                <a:schemeClr val="tx1"/>
              </a:solidFill>
            </a:rPr>
            <a:t>الجانب الثالث</a:t>
          </a:r>
          <a:endParaRPr lang="en-US" sz="1800" b="1" kern="1200" dirty="0">
            <a:solidFill>
              <a:schemeClr val="tx1"/>
            </a:solidFill>
          </a:endParaRPr>
        </a:p>
      </dsp:txBody>
      <dsp:txXfrm rot="-5400000">
        <a:off x="73005" y="3517498"/>
        <a:ext cx="1252643" cy="536847"/>
      </dsp:txXfrm>
    </dsp:sp>
    <dsp:sp modelId="{2408A289-7313-4CE7-B0A3-BA51D321E18B}">
      <dsp:nvSpPr>
        <dsp:cNvPr id="0" name=""/>
        <dsp:cNvSpPr/>
      </dsp:nvSpPr>
      <dsp:spPr>
        <a:xfrm rot="5400000">
          <a:off x="4567104" y="-89357"/>
          <a:ext cx="1163168" cy="7792090"/>
        </a:xfrm>
        <a:prstGeom prst="round2SameRect">
          <a:avLst/>
        </a:prstGeom>
        <a:solidFill>
          <a:schemeClr val="lt1">
            <a:alpha val="90000"/>
            <a:hueOff val="0"/>
            <a:satOff val="0"/>
            <a:lumOff val="0"/>
            <a:alphaOff val="0"/>
          </a:schemeClr>
        </a:solidFill>
        <a:ln w="9525" cap="rnd" cmpd="sng" algn="ctr">
          <a:solidFill>
            <a:schemeClr val="accent4">
              <a:hueOff val="0"/>
              <a:satOff val="0"/>
              <a:lumOff val="0"/>
              <a:alphaOff val="0"/>
            </a:schemeClr>
          </a:solidFill>
          <a:prstDash val="solid"/>
        </a:ln>
        <a:effectLst>
          <a:reflection blurRad="12700" stA="26000" endPos="32000" dist="12700" dir="5400000" sy="-100000" rotWithShape="0"/>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84480" tIns="25400" rIns="25400" bIns="25400" numCol="1" spcCol="1270" anchor="ctr" anchorCtr="0">
          <a:noAutofit/>
        </a:bodyPr>
        <a:lstStyle/>
        <a:p>
          <a:pPr marL="285750" lvl="1" indent="0" algn="l" defTabSz="1289050">
            <a:lnSpc>
              <a:spcPct val="90000"/>
            </a:lnSpc>
            <a:spcBef>
              <a:spcPct val="0"/>
            </a:spcBef>
            <a:spcAft>
              <a:spcPct val="15000"/>
            </a:spcAft>
            <a:buChar char="•"/>
          </a:pPr>
          <a:endParaRPr lang="en-US" sz="2000" kern="1200" dirty="0">
            <a:cs typeface="Akhbar MT" pitchFamily="2" charset="-78"/>
          </a:endParaRPr>
        </a:p>
        <a:p>
          <a:pPr marL="0" marR="0" lvl="0" indent="0" algn="ctr" defTabSz="914400" eaLnBrk="1" fontAlgn="auto" latinLnBrk="0" hangingPunct="1">
            <a:lnSpc>
              <a:spcPct val="100000"/>
            </a:lnSpc>
            <a:spcBef>
              <a:spcPct val="0"/>
            </a:spcBef>
            <a:spcAft>
              <a:spcPts val="0"/>
            </a:spcAft>
            <a:buClrTx/>
            <a:buSzTx/>
            <a:buFontTx/>
            <a:buNone/>
            <a:tabLst/>
            <a:defRPr/>
          </a:pPr>
          <a:r>
            <a:rPr lang="ar-IQ" sz="4000" b="1" kern="1200" dirty="0">
              <a:cs typeface="Akhbar MT" pitchFamily="2" charset="-78"/>
            </a:rPr>
            <a:t>كتقنية للتطوير</a:t>
          </a:r>
          <a:endParaRPr lang="en-US" sz="4000" b="1" kern="1200" dirty="0">
            <a:cs typeface="Akhbar MT" pitchFamily="2" charset="-78"/>
          </a:endParaRPr>
        </a:p>
        <a:p>
          <a:pPr marL="285750" lvl="1" indent="0" algn="l" defTabSz="1289050">
            <a:lnSpc>
              <a:spcPct val="90000"/>
            </a:lnSpc>
            <a:spcBef>
              <a:spcPct val="0"/>
            </a:spcBef>
            <a:spcAft>
              <a:spcPct val="15000"/>
            </a:spcAft>
          </a:pPr>
          <a:endParaRPr lang="en-US" sz="2000" kern="1200" dirty="0"/>
        </a:p>
      </dsp:txBody>
      <dsp:txXfrm rot="-5400000">
        <a:off x="1252644" y="3281884"/>
        <a:ext cx="7735309" cy="104960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D804C3-9508-438C-95FF-4149C435C196}" type="datetimeFigureOut">
              <a:rPr lang="en-US" smtClean="0"/>
              <a:t>25/12/27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B51ABA-7CF9-4F0A-A310-C95366798C0D}" type="slidenum">
              <a:rPr lang="en-US" smtClean="0"/>
              <a:t>‹#›</a:t>
            </a:fld>
            <a:endParaRPr lang="en-US"/>
          </a:p>
        </p:txBody>
      </p:sp>
    </p:spTree>
    <p:extLst>
      <p:ext uri="{BB962C8B-B14F-4D97-AF65-F5344CB8AC3E}">
        <p14:creationId xmlns:p14="http://schemas.microsoft.com/office/powerpoint/2010/main" val="1255713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1030564-3638-497E-AA53-042CD19D64A9}" type="datetimeFigureOut">
              <a:rPr lang="en-US" smtClean="0"/>
              <a:t>25/12/27</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1047879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030564-3638-497E-AA53-042CD19D64A9}" type="datetimeFigureOut">
              <a:rPr lang="en-US" smtClean="0"/>
              <a:t>25/12/27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553335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30564-3638-497E-AA53-042CD19D64A9}" type="datetimeFigureOut">
              <a:rPr lang="en-US" smtClean="0"/>
              <a:t>25/12/27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24415038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30564-3638-497E-AA53-042CD19D64A9}" type="datetimeFigureOut">
              <a:rPr lang="en-US" smtClean="0"/>
              <a:t>25/12/27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2711461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30564-3638-497E-AA53-042CD19D64A9}" type="datetimeFigureOut">
              <a:rPr lang="en-US" smtClean="0"/>
              <a:t>25/12/27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19167202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30564-3638-497E-AA53-042CD19D64A9}" type="datetimeFigureOut">
              <a:rPr lang="en-US" smtClean="0"/>
              <a:t>25/12/27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3634002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30564-3638-497E-AA53-042CD19D64A9}" type="datetimeFigureOut">
              <a:rPr lang="en-US" smtClean="0"/>
              <a:t>25/12/27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21136934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30564-3638-497E-AA53-042CD19D64A9}" type="datetimeFigureOut">
              <a:rPr lang="en-US" smtClean="0"/>
              <a:t>25/12/27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31373248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30564-3638-497E-AA53-042CD19D64A9}" type="datetimeFigureOut">
              <a:rPr lang="en-US" smtClean="0"/>
              <a:t>25/12/27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663704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30564-3638-497E-AA53-042CD19D64A9}" type="datetimeFigureOut">
              <a:rPr lang="en-US" smtClean="0"/>
              <a:t>25/12/27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3562113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30564-3638-497E-AA53-042CD19D64A9}" type="datetimeFigureOut">
              <a:rPr lang="en-US" smtClean="0"/>
              <a:t>25/12/27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3894271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1030564-3638-497E-AA53-042CD19D64A9}" type="datetimeFigureOut">
              <a:rPr lang="en-US" smtClean="0"/>
              <a:t>25/12/27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3326385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1030564-3638-497E-AA53-042CD19D64A9}" type="datetimeFigureOut">
              <a:rPr lang="en-US" smtClean="0"/>
              <a:t>25/12/27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184061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1030564-3638-497E-AA53-042CD19D64A9}" type="datetimeFigureOut">
              <a:rPr lang="en-US" smtClean="0"/>
              <a:t>25/12/27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1688023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030564-3638-497E-AA53-042CD19D64A9}" type="datetimeFigureOut">
              <a:rPr lang="en-US" smtClean="0"/>
              <a:t>25/12/27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2624005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030564-3638-497E-AA53-042CD19D64A9}" type="datetimeFigureOut">
              <a:rPr lang="en-US" smtClean="0"/>
              <a:t>25/12/27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4173672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030564-3638-497E-AA53-042CD19D64A9}" type="datetimeFigureOut">
              <a:rPr lang="en-US" smtClean="0"/>
              <a:t>25/12/27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1831260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1030564-3638-497E-AA53-042CD19D64A9}" type="datetimeFigureOut">
              <a:rPr lang="en-US" smtClean="0"/>
              <a:t>25/12/27</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BC9D4D3-0590-4E62-86B7-22FA1E30E237}" type="slidenum">
              <a:rPr lang="en-US" smtClean="0"/>
              <a:t>‹#›</a:t>
            </a:fld>
            <a:endParaRPr lang="en-US"/>
          </a:p>
        </p:txBody>
      </p:sp>
    </p:spTree>
    <p:extLst>
      <p:ext uri="{BB962C8B-B14F-4D97-AF65-F5344CB8AC3E}">
        <p14:creationId xmlns:p14="http://schemas.microsoft.com/office/powerpoint/2010/main" val="460473975"/>
      </p:ext>
    </p:extLst>
  </p:cSld>
  <p:clrMap bg1="lt1" tx1="dk1" bg2="lt2" tx2="dk2" accent1="accent1" accent2="accent2" accent3="accent3" accent4="accent4" accent5="accent5" accent6="accent6" hlink="hlink" folHlink="folHlink"/>
  <p:sldLayoutIdLst>
    <p:sldLayoutId id="2147484612" r:id="rId1"/>
    <p:sldLayoutId id="2147484613" r:id="rId2"/>
    <p:sldLayoutId id="2147484614" r:id="rId3"/>
    <p:sldLayoutId id="2147484615" r:id="rId4"/>
    <p:sldLayoutId id="2147484616" r:id="rId5"/>
    <p:sldLayoutId id="2147484617" r:id="rId6"/>
    <p:sldLayoutId id="2147484618" r:id="rId7"/>
    <p:sldLayoutId id="2147484619" r:id="rId8"/>
    <p:sldLayoutId id="2147484620" r:id="rId9"/>
    <p:sldLayoutId id="2147484621" r:id="rId10"/>
    <p:sldLayoutId id="2147484622" r:id="rId11"/>
    <p:sldLayoutId id="2147484623" r:id="rId12"/>
    <p:sldLayoutId id="2147484624" r:id="rId13"/>
    <p:sldLayoutId id="2147484625" r:id="rId14"/>
    <p:sldLayoutId id="2147484626" r:id="rId15"/>
    <p:sldLayoutId id="2147484627" r:id="rId16"/>
    <p:sldLayoutId id="2147484628"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C5219-C465-47E7-A6A6-2AEA8717DAF6}"/>
              </a:ext>
            </a:extLst>
          </p:cNvPr>
          <p:cNvSpPr>
            <a:spLocks noGrp="1"/>
          </p:cNvSpPr>
          <p:nvPr>
            <p:ph type="ctrTitle"/>
          </p:nvPr>
        </p:nvSpPr>
        <p:spPr>
          <a:xfrm>
            <a:off x="2554940" y="586293"/>
            <a:ext cx="9076765" cy="4281542"/>
          </a:xfrm>
        </p:spPr>
        <p:txBody>
          <a:bodyPr/>
          <a:lstStyle/>
          <a:p>
            <a:endParaRPr lang="en-US" dirty="0"/>
          </a:p>
        </p:txBody>
      </p:sp>
      <p:sp>
        <p:nvSpPr>
          <p:cNvPr id="3" name="Subtitle 2">
            <a:extLst>
              <a:ext uri="{FF2B5EF4-FFF2-40B4-BE49-F238E27FC236}">
                <a16:creationId xmlns:a16="http://schemas.microsoft.com/office/drawing/2014/main" id="{31BCE114-A9C0-4F35-928A-8420D8F66CB3}"/>
              </a:ext>
            </a:extLst>
          </p:cNvPr>
          <p:cNvSpPr>
            <a:spLocks noGrp="1"/>
          </p:cNvSpPr>
          <p:nvPr>
            <p:ph type="subTitle" idx="1"/>
          </p:nvPr>
        </p:nvSpPr>
        <p:spPr>
          <a:xfrm>
            <a:off x="6096000" y="5163671"/>
            <a:ext cx="5407023" cy="1600200"/>
          </a:xfrm>
        </p:spPr>
        <p:txBody>
          <a:bodyPr>
            <a:noAutofit/>
          </a:bodyPr>
          <a:lstStyle/>
          <a:p>
            <a:pPr algn="ctr" rtl="1"/>
            <a:r>
              <a:rPr lang="ar-IQ" sz="4000" b="1" dirty="0">
                <a:solidFill>
                  <a:srgbClr val="FF0000"/>
                </a:solidFill>
                <a:latin typeface="Arabic Typesetting" panose="03020402040406030203" pitchFamily="66" charset="-78"/>
                <a:cs typeface="Arabic Typesetting" panose="03020402040406030203" pitchFamily="66" charset="-78"/>
              </a:rPr>
              <a:t>الألعاب الحربية والتخطيط الإستراتيجي : محاكاة المستقبل</a:t>
            </a:r>
            <a:endParaRPr lang="ar-IQ" sz="3600" b="1" dirty="0">
              <a:latin typeface="Arabic Typesetting" panose="03020402040406030203" pitchFamily="66" charset="-78"/>
              <a:cs typeface="Akhbar MT" pitchFamily="2" charset="-78"/>
            </a:endParaRPr>
          </a:p>
          <a:p>
            <a:pPr algn="ctr"/>
            <a:endParaRPr lang="ar-IQ" sz="3600" b="1" dirty="0">
              <a:latin typeface="Arabic Typesetting" panose="03020402040406030203" pitchFamily="66" charset="-78"/>
              <a:cs typeface="Akhbar MT" pitchFamily="2" charset="-78"/>
            </a:endParaRPr>
          </a:p>
        </p:txBody>
      </p:sp>
      <p:pic>
        <p:nvPicPr>
          <p:cNvPr id="5" name="Picture 4">
            <a:extLst>
              <a:ext uri="{FF2B5EF4-FFF2-40B4-BE49-F238E27FC236}">
                <a16:creationId xmlns:a16="http://schemas.microsoft.com/office/drawing/2014/main" id="{6B5B016E-618A-4A7C-9180-6961A329D6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4940" y="205735"/>
            <a:ext cx="9624698" cy="4711560"/>
          </a:xfrm>
          <a:prstGeom prst="rect">
            <a:avLst/>
          </a:prstGeom>
        </p:spPr>
      </p:pic>
    </p:spTree>
    <p:extLst>
      <p:ext uri="{BB962C8B-B14F-4D97-AF65-F5344CB8AC3E}">
        <p14:creationId xmlns:p14="http://schemas.microsoft.com/office/powerpoint/2010/main" val="3358054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1D9467-3EFD-452E-8E4A-657BEC6525B1}"/>
              </a:ext>
            </a:extLst>
          </p:cNvPr>
          <p:cNvSpPr>
            <a:spLocks noGrp="1"/>
          </p:cNvSpPr>
          <p:nvPr>
            <p:ph idx="1"/>
          </p:nvPr>
        </p:nvSpPr>
        <p:spPr>
          <a:xfrm>
            <a:off x="1385048" y="1196788"/>
            <a:ext cx="10233211" cy="4594413"/>
          </a:xfrm>
        </p:spPr>
        <p:txBody>
          <a:bodyPr>
            <a:normAutofit/>
          </a:bodyPr>
          <a:lstStyle/>
          <a:p>
            <a:pPr marL="0" indent="0" algn="just" rtl="1">
              <a:buNone/>
            </a:pPr>
            <a:r>
              <a:rPr lang="ar-IQ" b="1" u="sng" dirty="0">
                <a:latin typeface="Simplified Arabic" panose="02020603050405020304" pitchFamily="18" charset="-78"/>
                <a:cs typeface="Simplified Arabic" panose="02020603050405020304" pitchFamily="18" charset="-78"/>
              </a:rPr>
              <a:t>الجزيئة </a:t>
            </a:r>
            <a:r>
              <a:rPr lang="ar-IQ" b="1" u="sng" dirty="0" err="1">
                <a:latin typeface="Simplified Arabic" panose="02020603050405020304" pitchFamily="18" charset="-78"/>
                <a:cs typeface="Simplified Arabic" panose="02020603050405020304" pitchFamily="18" charset="-78"/>
              </a:rPr>
              <a:t>الرابعه</a:t>
            </a:r>
            <a:r>
              <a:rPr lang="ar-IQ" b="1" dirty="0">
                <a:latin typeface="Simplified Arabic" panose="02020603050405020304" pitchFamily="18" charset="-78"/>
                <a:cs typeface="Simplified Arabic" panose="02020603050405020304" pitchFamily="18" charset="-78"/>
              </a:rPr>
              <a:t> :</a:t>
            </a:r>
            <a:r>
              <a:rPr lang="ar-IQ" dirty="0">
                <a:solidFill>
                  <a:srgbClr val="231F20"/>
                </a:solidFill>
                <a:latin typeface="Simplified Arabic" panose="02020603050405020304" pitchFamily="18" charset="-78"/>
                <a:cs typeface="Simplified Arabic" panose="02020603050405020304" pitchFamily="18" charset="-78"/>
              </a:rPr>
              <a:t>ن</a:t>
            </a:r>
            <a:r>
              <a:rPr lang="ar-IQ" b="0" i="0" u="none" strike="noStrike" baseline="0" dirty="0">
                <a:solidFill>
                  <a:srgbClr val="231F20"/>
                </a:solidFill>
                <a:latin typeface="Simplified Arabic" panose="02020603050405020304" pitchFamily="18" charset="-78"/>
                <a:cs typeface="Simplified Arabic" panose="02020603050405020304" pitchFamily="18" charset="-78"/>
              </a:rPr>
              <a:t>ُجادل </a:t>
            </a:r>
            <a:r>
              <a:rPr lang="ar-IQ" b="1" i="0" u="none" strike="noStrike" baseline="0" dirty="0">
                <a:solidFill>
                  <a:srgbClr val="231F20"/>
                </a:solidFill>
                <a:latin typeface="Simplified Arabic" panose="02020603050405020304" pitchFamily="18" charset="-78"/>
                <a:cs typeface="Simplified Arabic" panose="02020603050405020304" pitchFamily="18" charset="-78"/>
              </a:rPr>
              <a:t>بان </a:t>
            </a:r>
            <a:r>
              <a:rPr lang="ar-IQ" b="0" i="0" u="none" strike="noStrike" baseline="0" dirty="0">
                <a:solidFill>
                  <a:srgbClr val="231F20"/>
                </a:solidFill>
                <a:latin typeface="Simplified Arabic" panose="02020603050405020304" pitchFamily="18" charset="-78"/>
                <a:cs typeface="Simplified Arabic" panose="02020603050405020304" pitchFamily="18" charset="-78"/>
              </a:rPr>
              <a:t>الصدى الثقافي والسياسي لألعاب الحرب لا يُفهم جيدًا إذا نُظر إليه على أنه ترويج مباشر للقيم العسكرية من أعلى إلى أسفل.</a:t>
            </a:r>
            <a:r>
              <a:rPr lang="ar-IQ" b="1" dirty="0">
                <a:latin typeface="Simplified Arabic" panose="02020603050405020304" pitchFamily="18" charset="-78"/>
                <a:cs typeface="Simplified Arabic" panose="02020603050405020304" pitchFamily="18" charset="-78"/>
              </a:rPr>
              <a:t> </a:t>
            </a:r>
            <a:r>
              <a:rPr lang="ar-IQ" b="0" i="0" u="none" strike="noStrike" baseline="0" dirty="0">
                <a:solidFill>
                  <a:srgbClr val="231F20"/>
                </a:solidFill>
                <a:latin typeface="Simplified Arabic" panose="02020603050405020304" pitchFamily="18" charset="-78"/>
                <a:cs typeface="Simplified Arabic" panose="02020603050405020304" pitchFamily="18" charset="-78"/>
              </a:rPr>
              <a:t>يُبرز </a:t>
            </a:r>
            <a:r>
              <a:rPr lang="ar-IQ" b="1" i="0" u="none" strike="noStrike" baseline="0" dirty="0" err="1">
                <a:solidFill>
                  <a:srgbClr val="231F20"/>
                </a:solidFill>
                <a:latin typeface="Simplified Arabic" panose="02020603050405020304" pitchFamily="18" charset="-78"/>
                <a:cs typeface="Simplified Arabic" panose="02020603050405020304" pitchFamily="18" charset="-78"/>
              </a:rPr>
              <a:t>ماكسورلي</a:t>
            </a:r>
            <a:r>
              <a:rPr lang="ar-IQ" b="0" i="0" u="none" strike="noStrike" baseline="0" dirty="0">
                <a:solidFill>
                  <a:srgbClr val="231F20"/>
                </a:solidFill>
                <a:latin typeface="Simplified Arabic" panose="02020603050405020304" pitchFamily="18" charset="-78"/>
                <a:cs typeface="Simplified Arabic" panose="02020603050405020304" pitchFamily="18" charset="-78"/>
              </a:rPr>
              <a:t> الروابط بين فهم لخصوصية هذه الوسيلة وإعادة تشكيل الذاتية السياسية الحالية من منظور </a:t>
            </a:r>
            <a:r>
              <a:rPr lang="ar-IQ" b="1" i="0" u="none" strike="noStrike" baseline="0" dirty="0">
                <a:solidFill>
                  <a:srgbClr val="231F20"/>
                </a:solidFill>
                <a:latin typeface="Simplified Arabic" panose="02020603050405020304" pitchFamily="18" charset="-78"/>
                <a:cs typeface="Simplified Arabic" panose="02020603050405020304" pitchFamily="18" charset="-78"/>
              </a:rPr>
              <a:t>"المرونة</a:t>
            </a:r>
            <a:r>
              <a:rPr lang="ar-IQ" b="0" i="0" u="none" strike="noStrike" baseline="0" dirty="0">
                <a:solidFill>
                  <a:srgbClr val="231F20"/>
                </a:solidFill>
                <a:latin typeface="Simplified Arabic" panose="02020603050405020304" pitchFamily="18" charset="-78"/>
                <a:cs typeface="Simplified Arabic" panose="02020603050405020304" pitchFamily="18" charset="-78"/>
              </a:rPr>
              <a:t>". وباعتبارها مبدأً أساسيًا في الحوكمة المعاصرة، ترفض فكرة المرونة الأفكار الحداثية حول الإنسان والعالم الذي يعيش فيه: فبدلًا من أن يكون العالم المعقد خاضعًا للتدخل البشري والسيطرة، فإنه يُشكل مخاطر مستمرة، مما يتطلب أفرادًا مرنين قادرين على التكيف مع المخاطر، بدلًا من مقاومتها أو السعي للسيطرة عليها من خلال التفاعل مع الأعمال الحديثة حول التصميم </a:t>
            </a:r>
            <a:r>
              <a:rPr lang="ar-IQ" dirty="0">
                <a:solidFill>
                  <a:srgbClr val="231F20"/>
                </a:solidFill>
                <a:latin typeface="Simplified Arabic" panose="02020603050405020304" pitchFamily="18" charset="-78"/>
                <a:cs typeface="Simplified Arabic" panose="02020603050405020304" pitchFamily="18" charset="-78"/>
              </a:rPr>
              <a:t>ا</a:t>
            </a:r>
            <a:r>
              <a:rPr lang="ar-IQ" b="0" i="0" u="none" strike="noStrike" baseline="0" dirty="0">
                <a:solidFill>
                  <a:srgbClr val="231F20"/>
                </a:solidFill>
                <a:latin typeface="Simplified Arabic" panose="02020603050405020304" pitchFamily="18" charset="-78"/>
                <a:cs typeface="Simplified Arabic" panose="02020603050405020304" pitchFamily="18" charset="-78"/>
              </a:rPr>
              <a:t>لعاطفي والظواهر المجسدة للعب، يقوم </a:t>
            </a:r>
            <a:r>
              <a:rPr lang="ar-IQ" b="1" i="0" u="none" strike="noStrike" baseline="0" dirty="0" err="1">
                <a:solidFill>
                  <a:srgbClr val="231F20"/>
                </a:solidFill>
                <a:latin typeface="Simplified Arabic" panose="02020603050405020304" pitchFamily="18" charset="-78"/>
                <a:cs typeface="Simplified Arabic" panose="02020603050405020304" pitchFamily="18" charset="-78"/>
              </a:rPr>
              <a:t>ماكسورلي</a:t>
            </a:r>
            <a:r>
              <a:rPr lang="ar-IQ" b="0" i="0" u="none" strike="noStrike" baseline="0" dirty="0">
                <a:solidFill>
                  <a:srgbClr val="231F20"/>
                </a:solidFill>
                <a:latin typeface="Simplified Arabic" panose="02020603050405020304" pitchFamily="18" charset="-78"/>
                <a:cs typeface="Simplified Arabic" panose="02020603050405020304" pitchFamily="18" charset="-78"/>
              </a:rPr>
              <a:t> بفحص "</a:t>
            </a:r>
            <a:r>
              <a:rPr lang="ar-IQ" b="1" i="0" u="none" strike="noStrike" baseline="0" dirty="0">
                <a:solidFill>
                  <a:srgbClr val="231F20"/>
                </a:solidFill>
                <a:latin typeface="Simplified Arabic" panose="02020603050405020304" pitchFamily="18" charset="-78"/>
                <a:cs typeface="Simplified Arabic" panose="02020603050405020304" pitchFamily="18" charset="-78"/>
              </a:rPr>
              <a:t>الصدى المتبادل</a:t>
            </a:r>
            <a:r>
              <a:rPr lang="ar-IQ" b="0" i="0" u="none" strike="noStrike" baseline="0" dirty="0">
                <a:solidFill>
                  <a:srgbClr val="231F20"/>
                </a:solidFill>
                <a:latin typeface="Simplified Arabic" panose="02020603050405020304" pitchFamily="18" charset="-78"/>
                <a:cs typeface="Simplified Arabic" panose="02020603050405020304" pitchFamily="18" charset="-78"/>
              </a:rPr>
              <a:t>" بين ألعاب الحرب والذاتية </a:t>
            </a:r>
            <a:r>
              <a:rPr lang="ar-IQ" b="1" i="0" u="none" strike="noStrike" baseline="0" dirty="0">
                <a:solidFill>
                  <a:srgbClr val="231F20"/>
                </a:solidFill>
                <a:latin typeface="Simplified Arabic" panose="02020603050405020304" pitchFamily="18" charset="-78"/>
                <a:cs typeface="Simplified Arabic" panose="02020603050405020304" pitchFamily="18" charset="-78"/>
              </a:rPr>
              <a:t>"المرنة</a:t>
            </a:r>
            <a:r>
              <a:rPr lang="ar-IQ" b="0" i="0" u="none" strike="noStrike" baseline="0" dirty="0">
                <a:solidFill>
                  <a:srgbClr val="231F20"/>
                </a:solidFill>
                <a:latin typeface="Simplified Arabic" panose="02020603050405020304" pitchFamily="18" charset="-78"/>
                <a:cs typeface="Simplified Arabic" panose="02020603050405020304" pitchFamily="18" charset="-78"/>
              </a:rPr>
              <a:t>"، عبر أبعاد </a:t>
            </a:r>
            <a:r>
              <a:rPr lang="ar-IQ" b="1" i="0" u="none" strike="noStrike" baseline="0" dirty="0">
                <a:solidFill>
                  <a:srgbClr val="231F20"/>
                </a:solidFill>
                <a:latin typeface="Simplified Arabic" panose="02020603050405020304" pitchFamily="18" charset="-78"/>
                <a:cs typeface="Simplified Arabic" panose="02020603050405020304" pitchFamily="18" charset="-78"/>
              </a:rPr>
              <a:t>التأثير السياسي والفاعلية السياسية والخيال السياسي.</a:t>
            </a:r>
            <a:endParaRPr lang="ar-IQ" b="1"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845999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3622ABE6-7320-4423-B98E-27DDCB390F24}"/>
              </a:ext>
            </a:extLst>
          </p:cNvPr>
          <p:cNvSpPr txBox="1">
            <a:spLocks/>
          </p:cNvSpPr>
          <p:nvPr/>
        </p:nvSpPr>
        <p:spPr>
          <a:xfrm>
            <a:off x="1438835" y="1547738"/>
            <a:ext cx="9226548" cy="4274838"/>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rtl="1">
              <a:buFont typeface="Arial" panose="020B0604020202020204" pitchFamily="34" charset="0"/>
              <a:buNone/>
            </a:pPr>
            <a:r>
              <a:rPr lang="ar-IQ" sz="2400" b="1" u="sng" dirty="0">
                <a:ln w="0"/>
                <a:latin typeface="Simplified Arabic" panose="02020603050405020304" pitchFamily="18" charset="-78"/>
                <a:cs typeface="Simplified Arabic" panose="02020603050405020304" pitchFamily="18" charset="-78"/>
              </a:rPr>
              <a:t>الجزيئة الخامسة: </a:t>
            </a:r>
            <a:r>
              <a:rPr lang="ar-IQ" sz="2400" dirty="0">
                <a:ln w="0"/>
                <a:latin typeface="Simplified Arabic" panose="02020603050405020304" pitchFamily="18" charset="-78"/>
                <a:cs typeface="Simplified Arabic" panose="02020603050405020304" pitchFamily="18" charset="-78"/>
              </a:rPr>
              <a:t>ترتبط العاب الحرب ونظرية الألعاب ب </a:t>
            </a:r>
            <a:r>
              <a:rPr lang="ar-IQ" sz="2400" b="1" dirty="0">
                <a:ln w="0"/>
                <a:latin typeface="Simplified Arabic" panose="02020603050405020304" pitchFamily="18" charset="-78"/>
                <a:cs typeface="Simplified Arabic" panose="02020603050405020304" pitchFamily="18" charset="-78"/>
              </a:rPr>
              <a:t>مفهوم التفاعل الإستراتيجي </a:t>
            </a:r>
            <a:r>
              <a:rPr lang="ar-IQ" sz="2400" dirty="0">
                <a:ln w="0"/>
                <a:latin typeface="Simplified Arabic" panose="02020603050405020304" pitchFamily="18" charset="-78"/>
                <a:cs typeface="Simplified Arabic" panose="02020603050405020304" pitchFamily="18" charset="-78"/>
              </a:rPr>
              <a:t>: وتحديداً فكرة انهُ عندما يكون صناع القرار مترابطين ، فان النتائج تنجم عن مزيج من الخيارات التي اتخذها كل صانع القرار ، وبالتالي لا يستطيع أي</a:t>
            </a:r>
            <a:r>
              <a:rPr lang="ar-IQ" sz="2400" b="1" dirty="0">
                <a:ln w="0"/>
                <a:latin typeface="Simplified Arabic" panose="02020603050405020304" pitchFamily="18" charset="-78"/>
                <a:cs typeface="Simplified Arabic" panose="02020603050405020304" pitchFamily="18" charset="-78"/>
              </a:rPr>
              <a:t> طرف </a:t>
            </a:r>
            <a:r>
              <a:rPr lang="ar-IQ" sz="2400" dirty="0">
                <a:ln w="0"/>
                <a:latin typeface="Simplified Arabic" panose="02020603050405020304" pitchFamily="18" charset="-78"/>
                <a:cs typeface="Simplified Arabic" panose="02020603050405020304" pitchFamily="18" charset="-78"/>
              </a:rPr>
              <a:t>تحديد مصيره بمفرده، لذلك لديه مصلحة في فهم قرارات الاخرين وتوقعها والتأثير فيها .</a:t>
            </a:r>
          </a:p>
          <a:p>
            <a:pPr marL="0" indent="0" algn="r">
              <a:buFont typeface="Arial" panose="020B0604020202020204" pitchFamily="34" charset="0"/>
              <a:buNone/>
            </a:pPr>
            <a:br>
              <a:rPr lang="ar-IQ" sz="4000" b="1" dirty="0">
                <a:ln w="0"/>
                <a:solidFill>
                  <a:schemeClr val="accent1"/>
                </a:solidFill>
                <a:effectLst>
                  <a:outerShdw blurRad="50800" dist="38100" dir="2700000" algn="tl" rotWithShape="0">
                    <a:prstClr val="black">
                      <a:alpha val="40000"/>
                    </a:prstClr>
                  </a:outerShdw>
                </a:effectLst>
              </a:rPr>
            </a:br>
            <a:endParaRPr lang="en-US" sz="4000" b="1" dirty="0"/>
          </a:p>
        </p:txBody>
      </p:sp>
    </p:spTree>
    <p:extLst>
      <p:ext uri="{BB962C8B-B14F-4D97-AF65-F5344CB8AC3E}">
        <p14:creationId xmlns:p14="http://schemas.microsoft.com/office/powerpoint/2010/main" val="2541607501"/>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DDE067-E3A4-40CD-8BAB-159E0243C0CB}"/>
              </a:ext>
            </a:extLst>
          </p:cNvPr>
          <p:cNvSpPr>
            <a:spLocks noGrp="1"/>
          </p:cNvSpPr>
          <p:nvPr>
            <p:ph idx="1"/>
          </p:nvPr>
        </p:nvSpPr>
        <p:spPr>
          <a:xfrm>
            <a:off x="1389529" y="1116107"/>
            <a:ext cx="9412941" cy="5136776"/>
          </a:xfrm>
        </p:spPr>
        <p:txBody>
          <a:bodyPr>
            <a:noAutofit/>
          </a:bodyPr>
          <a:lstStyle/>
          <a:p>
            <a:pPr marL="0" indent="0" algn="just" rtl="1">
              <a:buNone/>
            </a:pPr>
            <a:endParaRPr lang="ar-IQ" b="1" u="sng"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endParaRPr lang="ar-IQ" b="1" u="sng"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endParaRPr lang="ar-IQ" b="1" u="sng"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r>
              <a:rPr lang="ar-IQ" b="1" u="sng" dirty="0">
                <a:solidFill>
                  <a:schemeClr val="tx1">
                    <a:lumMod val="85000"/>
                    <a:lumOff val="15000"/>
                  </a:schemeClr>
                </a:solidFill>
                <a:latin typeface="Simplified Arabic" panose="02020603050405020304" pitchFamily="18" charset="-78"/>
                <a:cs typeface="Simplified Arabic" panose="02020603050405020304" pitchFamily="18" charset="-78"/>
              </a:rPr>
              <a:t>ا</a:t>
            </a:r>
            <a:r>
              <a:rPr lang="ar-IQ" sz="2400" b="1" u="sng" dirty="0">
                <a:solidFill>
                  <a:schemeClr val="tx1">
                    <a:lumMod val="85000"/>
                    <a:lumOff val="15000"/>
                  </a:schemeClr>
                </a:solidFill>
                <a:latin typeface="Simplified Arabic" panose="02020603050405020304" pitchFamily="18" charset="-78"/>
                <a:cs typeface="Simplified Arabic" panose="02020603050405020304" pitchFamily="18" charset="-78"/>
              </a:rPr>
              <a:t>لجزيئة السادسة</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 : تضم هذهِ الجزيئة ما قاله </a:t>
            </a:r>
            <a:r>
              <a:rPr lang="ar-IQ" sz="2400" b="1" dirty="0">
                <a:solidFill>
                  <a:schemeClr val="tx1">
                    <a:lumMod val="85000"/>
                    <a:lumOff val="15000"/>
                  </a:schemeClr>
                </a:solidFill>
                <a:latin typeface="Simplified Arabic" panose="02020603050405020304" pitchFamily="18" charset="-78"/>
                <a:cs typeface="Simplified Arabic" panose="02020603050405020304" pitchFamily="18" charset="-78"/>
              </a:rPr>
              <a:t>صن </a:t>
            </a:r>
            <a:r>
              <a:rPr lang="ar-IQ" sz="2400" b="1" dirty="0" err="1">
                <a:solidFill>
                  <a:schemeClr val="tx1">
                    <a:lumMod val="85000"/>
                    <a:lumOff val="15000"/>
                  </a:schemeClr>
                </a:solidFill>
                <a:latin typeface="Simplified Arabic" panose="02020603050405020304" pitchFamily="18" charset="-78"/>
                <a:cs typeface="Simplified Arabic" panose="02020603050405020304" pitchFamily="18" charset="-78"/>
              </a:rPr>
              <a:t>زو</a:t>
            </a:r>
            <a:r>
              <a:rPr lang="ar-IQ" sz="2400" b="1" dirty="0">
                <a:solidFill>
                  <a:schemeClr val="tx1">
                    <a:lumMod val="85000"/>
                    <a:lumOff val="15000"/>
                  </a:schemeClr>
                </a:solidFill>
                <a:latin typeface="Simplified Arabic" panose="02020603050405020304" pitchFamily="18" charset="-78"/>
                <a:cs typeface="Simplified Arabic" panose="02020603050405020304" pitchFamily="18" charset="-78"/>
              </a:rPr>
              <a:t> </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 </a:t>
            </a:r>
            <a:r>
              <a:rPr lang="ar-IQ" sz="2400" b="1" dirty="0">
                <a:solidFill>
                  <a:schemeClr val="tx1">
                    <a:lumMod val="85000"/>
                    <a:lumOff val="15000"/>
                  </a:schemeClr>
                </a:solidFill>
                <a:latin typeface="Simplified Arabic" panose="02020603050405020304" pitchFamily="18" charset="-78"/>
                <a:cs typeface="Simplified Arabic" panose="02020603050405020304" pitchFamily="18" charset="-78"/>
              </a:rPr>
              <a:t>القائد العظيم يتقدم بالجيوش من دون قتال ، ويسيطر على الأماكن من دون ان يحاصرها ، ويطيح بالأمم من دون حملات عسكرية طويلة </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 وايضاً ما قاله </a:t>
            </a:r>
            <a:r>
              <a:rPr lang="ar-IQ" sz="2400" b="1" dirty="0">
                <a:solidFill>
                  <a:schemeClr val="tx1">
                    <a:lumMod val="85000"/>
                    <a:lumOff val="15000"/>
                  </a:schemeClr>
                </a:solidFill>
                <a:latin typeface="Simplified Arabic" panose="02020603050405020304" pitchFamily="18" charset="-78"/>
                <a:cs typeface="Simplified Arabic" panose="02020603050405020304" pitchFamily="18" charset="-78"/>
              </a:rPr>
              <a:t>ليدل هارت </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عن " </a:t>
            </a:r>
            <a:r>
              <a:rPr lang="ar-IQ" sz="2400" b="1" dirty="0">
                <a:solidFill>
                  <a:schemeClr val="tx1">
                    <a:lumMod val="85000"/>
                    <a:lumOff val="15000"/>
                  </a:schemeClr>
                </a:solidFill>
                <a:latin typeface="Simplified Arabic" panose="02020603050405020304" pitchFamily="18" charset="-78"/>
                <a:cs typeface="Simplified Arabic" panose="02020603050405020304" pitchFamily="18" charset="-78"/>
              </a:rPr>
              <a:t>الكمال الإستراتيجي الذي يعني الوصول الى نتيجة حاسمة من دون خوض معركة حقيقية </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 . من جهة أخرى ، فان اخلاق الحكمة عند </a:t>
            </a:r>
            <a:r>
              <a:rPr lang="ar-IQ" sz="2400" b="1" dirty="0">
                <a:solidFill>
                  <a:schemeClr val="tx1">
                    <a:lumMod val="85000"/>
                    <a:lumOff val="15000"/>
                  </a:schemeClr>
                </a:solidFill>
                <a:latin typeface="Simplified Arabic" panose="02020603050405020304" pitchFamily="18" charset="-78"/>
                <a:cs typeface="Simplified Arabic" panose="02020603050405020304" pitchFamily="18" charset="-78"/>
              </a:rPr>
              <a:t>آرون</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 تنبع ايضاً من الإستراتيجية غير المباشرة : " </a:t>
            </a:r>
            <a:r>
              <a:rPr lang="ar-IQ" sz="2400" b="1" dirty="0">
                <a:solidFill>
                  <a:schemeClr val="tx1">
                    <a:lumMod val="85000"/>
                    <a:lumOff val="15000"/>
                  </a:schemeClr>
                </a:solidFill>
                <a:latin typeface="Simplified Arabic" panose="02020603050405020304" pitchFamily="18" charset="-78"/>
                <a:cs typeface="Simplified Arabic" panose="02020603050405020304" pitchFamily="18" charset="-78"/>
              </a:rPr>
              <a:t>كبح جماح التصعيد الى اقصى درجة </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 وان تكون هنالك " </a:t>
            </a:r>
            <a:r>
              <a:rPr lang="ar-IQ" sz="2400" b="1" dirty="0">
                <a:solidFill>
                  <a:schemeClr val="tx1">
                    <a:lumMod val="85000"/>
                    <a:lumOff val="15000"/>
                  </a:schemeClr>
                </a:solidFill>
                <a:latin typeface="Simplified Arabic" panose="02020603050405020304" pitchFamily="18" charset="-78"/>
                <a:cs typeface="Simplified Arabic" panose="02020603050405020304" pitchFamily="18" charset="-78"/>
              </a:rPr>
              <a:t>اهداف يمكن الوصول اليها من دون تحقيق النصر الكامل </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 . والدفاع في كلمة واحدة عن " </a:t>
            </a:r>
            <a:r>
              <a:rPr lang="ar-IQ" sz="2400" b="1" dirty="0">
                <a:solidFill>
                  <a:schemeClr val="tx1">
                    <a:lumMod val="85000"/>
                    <a:lumOff val="15000"/>
                  </a:schemeClr>
                </a:solidFill>
                <a:latin typeface="Simplified Arabic" panose="02020603050405020304" pitchFamily="18" charset="-78"/>
                <a:cs typeface="Simplified Arabic" panose="02020603050405020304" pitchFamily="18" charset="-78"/>
              </a:rPr>
              <a:t>الإستراتيجية المعتدلة</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 " وهذه الأخيرة لديها ثلاثة اهداف بما في ذلك " البقاء الأخلاقي من خلال الحفاظ على الحضارة الليبرالية ". وبذلك تدمج " </a:t>
            </a:r>
            <a:r>
              <a:rPr lang="ar-IQ" sz="2400" b="1" dirty="0">
                <a:solidFill>
                  <a:schemeClr val="tx1">
                    <a:lumMod val="85000"/>
                    <a:lumOff val="15000"/>
                  </a:schemeClr>
                </a:solidFill>
                <a:latin typeface="Simplified Arabic" panose="02020603050405020304" pitchFamily="18" charset="-78"/>
                <a:cs typeface="Simplified Arabic" panose="02020603050405020304" pitchFamily="18" charset="-78"/>
              </a:rPr>
              <a:t>العاب الحرب</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 البعد الأخلاقي بالكامل في الفعل الإستراتيجي . </a:t>
            </a:r>
          </a:p>
          <a:p>
            <a:pPr marL="0" indent="0" algn="just" rtl="1">
              <a:buNone/>
            </a:pPr>
            <a:endParaRPr lang="ar-IQ"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endParaRPr lang="ar-IQ"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endParaRPr lang="ar-IQ" sz="2400"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endParaRPr lang="ar-IQ"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endParaRPr lang="ar-IQ" sz="2400"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endParaRPr lang="en-US" sz="2400" dirty="0">
              <a:solidFill>
                <a:schemeClr val="tx1">
                  <a:lumMod val="85000"/>
                  <a:lumOff val="15000"/>
                </a:schemeClr>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857865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BBAF9E9-9CC6-4F09-85AA-14FFA1CD74F9}"/>
              </a:ext>
            </a:extLst>
          </p:cNvPr>
          <p:cNvSpPr>
            <a:spLocks noGrp="1"/>
          </p:cNvSpPr>
          <p:nvPr>
            <p:ph idx="1"/>
          </p:nvPr>
        </p:nvSpPr>
        <p:spPr>
          <a:xfrm>
            <a:off x="1484310" y="1250577"/>
            <a:ext cx="10018713" cy="4540624"/>
          </a:xfrm>
        </p:spPr>
        <p:txBody>
          <a:bodyPr>
            <a:normAutofit fontScale="92500"/>
          </a:bodyPr>
          <a:lstStyle/>
          <a:p>
            <a:pPr marL="0" indent="0" algn="just" rtl="1">
              <a:buNone/>
            </a:pPr>
            <a:endParaRPr lang="ar-IQ" b="1" u="sng"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r>
              <a:rPr lang="ar-IQ" sz="2600" b="1" u="sng" dirty="0">
                <a:solidFill>
                  <a:schemeClr val="tx1">
                    <a:lumMod val="85000"/>
                    <a:lumOff val="15000"/>
                  </a:schemeClr>
                </a:solidFill>
                <a:latin typeface="Simplified Arabic" panose="02020603050405020304" pitchFamily="18" charset="-78"/>
                <a:cs typeface="Simplified Arabic" panose="02020603050405020304" pitchFamily="18" charset="-78"/>
              </a:rPr>
              <a:t>الجزيئة </a:t>
            </a:r>
            <a:r>
              <a:rPr lang="ar-IQ" sz="2600" b="1" u="sng" dirty="0" err="1">
                <a:solidFill>
                  <a:schemeClr val="tx1">
                    <a:lumMod val="85000"/>
                    <a:lumOff val="15000"/>
                  </a:schemeClr>
                </a:solidFill>
                <a:latin typeface="Simplified Arabic" panose="02020603050405020304" pitchFamily="18" charset="-78"/>
                <a:cs typeface="Simplified Arabic" panose="02020603050405020304" pitchFamily="18" charset="-78"/>
              </a:rPr>
              <a:t>السابعه</a:t>
            </a:r>
            <a:r>
              <a:rPr lang="ar-IQ" sz="2400" b="1" u="sng" dirty="0">
                <a:solidFill>
                  <a:schemeClr val="tx1">
                    <a:lumMod val="85000"/>
                    <a:lumOff val="15000"/>
                  </a:schemeClr>
                </a:solidFill>
                <a:latin typeface="Simplified Arabic" panose="02020603050405020304" pitchFamily="18" charset="-78"/>
                <a:cs typeface="Simplified Arabic" panose="02020603050405020304" pitchFamily="18" charset="-78"/>
              </a:rPr>
              <a:t>:</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 ان الدراسات المستقبلية لم تكن لتتطور لولا تطور مسارات ومناهج التحليل الإستراتيجي وادراك العاملين فيه للوقائع القادمة عبر تشخيص ديناميكية تطورها ضبطاً لمتغيراتها او ملاحقة </a:t>
            </a:r>
            <a:r>
              <a:rPr lang="ar-IQ" sz="2400" dirty="0" err="1">
                <a:solidFill>
                  <a:schemeClr val="tx1">
                    <a:lumMod val="85000"/>
                    <a:lumOff val="15000"/>
                  </a:schemeClr>
                </a:solidFill>
                <a:latin typeface="Simplified Arabic" panose="02020603050405020304" pitchFamily="18" charset="-78"/>
                <a:cs typeface="Simplified Arabic" panose="02020603050405020304" pitchFamily="18" charset="-78"/>
              </a:rPr>
              <a:t>لمآلاتها</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 بعيداً ، ومن نتاج تلك المسارات ما اشار اليه</a:t>
            </a:r>
            <a:r>
              <a:rPr lang="ar-IQ" sz="2400" b="1" u="sng" dirty="0">
                <a:solidFill>
                  <a:schemeClr val="tx1">
                    <a:lumMod val="85000"/>
                    <a:lumOff val="15000"/>
                  </a:schemeClr>
                </a:solidFill>
                <a:latin typeface="Simplified Arabic" panose="02020603050405020304" pitchFamily="18" charset="-78"/>
                <a:cs typeface="Simplified Arabic" panose="02020603050405020304" pitchFamily="18" charset="-78"/>
              </a:rPr>
              <a:t>" </a:t>
            </a:r>
            <a:r>
              <a:rPr lang="ar-IQ" sz="2400" b="1" dirty="0">
                <a:solidFill>
                  <a:schemeClr val="tx1">
                    <a:lumMod val="85000"/>
                    <a:lumOff val="15000"/>
                  </a:schemeClr>
                </a:solidFill>
                <a:latin typeface="Simplified Arabic" panose="02020603050405020304" pitchFamily="18" charset="-78"/>
                <a:cs typeface="Simplified Arabic" panose="02020603050405020304" pitchFamily="18" charset="-78"/>
              </a:rPr>
              <a:t>جيمس </a:t>
            </a:r>
            <a:r>
              <a:rPr lang="ar-IQ" sz="2400" b="1" dirty="0" err="1">
                <a:solidFill>
                  <a:schemeClr val="tx1">
                    <a:lumMod val="85000"/>
                    <a:lumOff val="15000"/>
                  </a:schemeClr>
                </a:solidFill>
                <a:latin typeface="Simplified Arabic" panose="02020603050405020304" pitchFamily="18" charset="-78"/>
                <a:cs typeface="Simplified Arabic" panose="02020603050405020304" pitchFamily="18" charset="-78"/>
              </a:rPr>
              <a:t>روزناو</a:t>
            </a:r>
            <a:r>
              <a:rPr lang="ar-IQ" sz="2400" b="1" dirty="0">
                <a:solidFill>
                  <a:schemeClr val="tx1">
                    <a:lumMod val="85000"/>
                    <a:lumOff val="15000"/>
                  </a:schemeClr>
                </a:solidFill>
                <a:latin typeface="Simplified Arabic" panose="02020603050405020304" pitchFamily="18" charset="-78"/>
                <a:cs typeface="Simplified Arabic" panose="02020603050405020304" pitchFamily="18" charset="-78"/>
              </a:rPr>
              <a:t> </a:t>
            </a:r>
            <a:r>
              <a:rPr lang="ar-IQ" sz="2400" b="1" u="sng" dirty="0">
                <a:solidFill>
                  <a:schemeClr val="tx1">
                    <a:lumMod val="85000"/>
                    <a:lumOff val="15000"/>
                  </a:schemeClr>
                </a:solidFill>
                <a:latin typeface="Simplified Arabic" panose="02020603050405020304" pitchFamily="18" charset="-78"/>
                <a:cs typeface="Simplified Arabic" panose="02020603050405020304" pitchFamily="18" charset="-78"/>
              </a:rPr>
              <a:t>" </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بأن البشرية تركت عصر السياسة الدولية خلفها ، فقد بدأ الان عصر السياسة الدولية الذي يجب فيه على ممثلي الدولة القومية ان يتقسموا المشهد والقوة مع، المنظمات الدولية ، الشركات المتعدية الجنسيات والفواعل الأخرى ، بكل ما يعنيه ذلك من ميل نحو التوزيع المتعدد للمراكز ، ذلك التوقع الذي سرعان ما شكل أولى مقتربات المستقبل المنظور في بداية القرن الحادي والعشرين  .</a:t>
            </a:r>
          </a:p>
          <a:p>
            <a:pPr marL="0" indent="0" algn="just" rtl="1">
              <a:buNone/>
            </a:pPr>
            <a:r>
              <a:rPr lang="ar-IQ" dirty="0">
                <a:solidFill>
                  <a:schemeClr val="tx1">
                    <a:lumMod val="85000"/>
                    <a:lumOff val="15000"/>
                  </a:schemeClr>
                </a:solidFill>
                <a:latin typeface="Simplified Arabic" panose="02020603050405020304" pitchFamily="18" charset="-78"/>
                <a:cs typeface="Simplified Arabic" panose="02020603050405020304" pitchFamily="18" charset="-78"/>
              </a:rPr>
              <a:t>كما واعانت </a:t>
            </a:r>
            <a:r>
              <a:rPr lang="ar-IQ" b="1" dirty="0">
                <a:solidFill>
                  <a:schemeClr val="tx1">
                    <a:lumMod val="85000"/>
                    <a:lumOff val="15000"/>
                  </a:schemeClr>
                </a:solidFill>
                <a:latin typeface="Simplified Arabic" panose="02020603050405020304" pitchFamily="18" charset="-78"/>
                <a:cs typeface="Simplified Arabic" panose="02020603050405020304" pitchFamily="18" charset="-78"/>
              </a:rPr>
              <a:t>مناهج التحليل الإستراتيجي </a:t>
            </a:r>
            <a:r>
              <a:rPr lang="ar-IQ" dirty="0">
                <a:solidFill>
                  <a:schemeClr val="tx1">
                    <a:lumMod val="85000"/>
                    <a:lumOff val="15000"/>
                  </a:schemeClr>
                </a:solidFill>
                <a:latin typeface="Simplified Arabic" panose="02020603050405020304" pitchFamily="18" charset="-78"/>
                <a:cs typeface="Simplified Arabic" panose="02020603050405020304" pitchFamily="18" charset="-78"/>
              </a:rPr>
              <a:t>، التطور الذي لاح الدراسات المستقبلية عبر تركيزها على </a:t>
            </a:r>
            <a:r>
              <a:rPr lang="ar-IQ" dirty="0" err="1">
                <a:solidFill>
                  <a:schemeClr val="tx1">
                    <a:lumMod val="85000"/>
                    <a:lumOff val="15000"/>
                  </a:schemeClr>
                </a:solidFill>
                <a:latin typeface="Simplified Arabic" panose="02020603050405020304" pitchFamily="18" charset="-78"/>
                <a:cs typeface="Simplified Arabic" panose="02020603050405020304" pitchFamily="18" charset="-78"/>
              </a:rPr>
              <a:t>تمازجية</a:t>
            </a:r>
            <a:r>
              <a:rPr lang="ar-IQ" dirty="0">
                <a:solidFill>
                  <a:schemeClr val="tx1">
                    <a:lumMod val="85000"/>
                    <a:lumOff val="15000"/>
                  </a:schemeClr>
                </a:solidFill>
                <a:latin typeface="Simplified Arabic" panose="02020603050405020304" pitchFamily="18" charset="-78"/>
                <a:cs typeface="Simplified Arabic" panose="02020603050405020304" pitchFamily="18" charset="-78"/>
              </a:rPr>
              <a:t> أدائها التحليلي بين خبرة الماضي ومعطيات الحاضر وماهي الصورة المتوقعة في المستقبل . وهذا ما درجت عليه مراكز البحوث الإستراتيجية على حد سواء وهي تبحث عن تشكيل المستقبلات الأمنه للنظام الدولي ، دولاً وشعوباً.</a:t>
            </a:r>
          </a:p>
          <a:p>
            <a:pPr marL="0" indent="0" algn="just" rtl="1">
              <a:buNone/>
            </a:pP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تقليصاً للفجوة بين " </a:t>
            </a:r>
            <a:r>
              <a:rPr lang="ar-IQ" sz="2400" b="1" dirty="0">
                <a:solidFill>
                  <a:schemeClr val="tx1">
                    <a:lumMod val="85000"/>
                    <a:lumOff val="15000"/>
                  </a:schemeClr>
                </a:solidFill>
                <a:latin typeface="Simplified Arabic" panose="02020603050405020304" pitchFamily="18" charset="-78"/>
                <a:cs typeface="Simplified Arabic" panose="02020603050405020304" pitchFamily="18" charset="-78"/>
              </a:rPr>
              <a:t>التحدي ، التهديد ، العدو </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 </a:t>
            </a:r>
            <a:r>
              <a:rPr lang="ar-IQ" sz="2400" b="1" i="1" dirty="0">
                <a:solidFill>
                  <a:schemeClr val="tx1">
                    <a:lumMod val="85000"/>
                    <a:lumOff val="15000"/>
                  </a:schemeClr>
                </a:solidFill>
                <a:latin typeface="Simplified Arabic" panose="02020603050405020304" pitchFamily="18" charset="-78"/>
                <a:cs typeface="Simplified Arabic" panose="02020603050405020304" pitchFamily="18" charset="-78"/>
              </a:rPr>
              <a:t>و</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 </a:t>
            </a:r>
            <a:r>
              <a:rPr lang="ar-IQ" sz="2400" b="1" dirty="0">
                <a:solidFill>
                  <a:schemeClr val="tx1">
                    <a:lumMod val="85000"/>
                    <a:lumOff val="15000"/>
                  </a:schemeClr>
                </a:solidFill>
                <a:latin typeface="Simplified Arabic" panose="02020603050405020304" pitchFamily="18" charset="-78"/>
                <a:cs typeface="Simplified Arabic" panose="02020603050405020304" pitchFamily="18" charset="-78"/>
              </a:rPr>
              <a:t>الاستجابة</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 ".</a:t>
            </a:r>
          </a:p>
          <a:p>
            <a:pPr marL="0" indent="0" algn="just" rtl="1">
              <a:buNone/>
            </a:pPr>
            <a:endParaRPr lang="ar-IQ"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buNone/>
            </a:pPr>
            <a:endParaRPr lang="en-US"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107346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A07930-5CFF-4975-BEB5-0B3F50D7BFEE}"/>
              </a:ext>
            </a:extLst>
          </p:cNvPr>
          <p:cNvSpPr>
            <a:spLocks noGrp="1"/>
          </p:cNvSpPr>
          <p:nvPr>
            <p:ph idx="1"/>
          </p:nvPr>
        </p:nvSpPr>
        <p:spPr>
          <a:xfrm>
            <a:off x="1432906" y="457200"/>
            <a:ext cx="9326188" cy="5432612"/>
          </a:xfrm>
        </p:spPr>
        <p:txBody>
          <a:bodyPr>
            <a:normAutofit/>
          </a:bodyPr>
          <a:lstStyle/>
          <a:p>
            <a:pPr marL="0" indent="0" algn="just" rtl="1">
              <a:buNone/>
            </a:pPr>
            <a:endParaRPr lang="ar-IQ" b="1" u="sng"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endParaRPr lang="ar-IQ" b="1" u="sng"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endParaRPr lang="ar-IQ" b="1" u="sng"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endParaRPr lang="ar-IQ" b="1" u="sng"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r>
              <a:rPr lang="ar-IQ" b="1" u="sng" dirty="0">
                <a:solidFill>
                  <a:schemeClr val="tx1">
                    <a:lumMod val="85000"/>
                    <a:lumOff val="15000"/>
                  </a:schemeClr>
                </a:solidFill>
                <a:latin typeface="Simplified Arabic" panose="02020603050405020304" pitchFamily="18" charset="-78"/>
                <a:cs typeface="Simplified Arabic" panose="02020603050405020304" pitchFamily="18" charset="-78"/>
              </a:rPr>
              <a:t>الجزيئة </a:t>
            </a:r>
            <a:r>
              <a:rPr lang="ar-IQ" b="1" u="sng" dirty="0" err="1">
                <a:solidFill>
                  <a:schemeClr val="tx1">
                    <a:lumMod val="85000"/>
                    <a:lumOff val="15000"/>
                  </a:schemeClr>
                </a:solidFill>
                <a:latin typeface="Simplified Arabic" panose="02020603050405020304" pitchFamily="18" charset="-78"/>
                <a:cs typeface="Simplified Arabic" panose="02020603050405020304" pitchFamily="18" charset="-78"/>
              </a:rPr>
              <a:t>الثامنه</a:t>
            </a:r>
            <a:r>
              <a:rPr lang="ar-IQ" b="1" u="sng" dirty="0">
                <a:solidFill>
                  <a:schemeClr val="tx1">
                    <a:lumMod val="85000"/>
                    <a:lumOff val="15000"/>
                  </a:schemeClr>
                </a:solidFill>
                <a:latin typeface="Simplified Arabic" panose="02020603050405020304" pitchFamily="18" charset="-78"/>
                <a:cs typeface="Simplified Arabic" panose="02020603050405020304" pitchFamily="18" charset="-78"/>
              </a:rPr>
              <a:t>:</a:t>
            </a:r>
            <a:r>
              <a:rPr lang="ar-IQ" sz="1800" b="0" i="0" u="none" strike="noStrike" baseline="0" dirty="0">
                <a:solidFill>
                  <a:srgbClr val="231F20"/>
                </a:solidFill>
                <a:latin typeface="NotoSans-Regular"/>
              </a:rPr>
              <a:t> </a:t>
            </a:r>
            <a:r>
              <a:rPr lang="ar-IQ" b="0" i="0" u="none" strike="noStrike" baseline="0" dirty="0">
                <a:solidFill>
                  <a:srgbClr val="231F20"/>
                </a:solidFill>
                <a:latin typeface="Simplified Arabic" panose="02020603050405020304" pitchFamily="18" charset="-78"/>
                <a:cs typeface="Simplified Arabic" panose="02020603050405020304" pitchFamily="18" charset="-78"/>
              </a:rPr>
              <a:t>في الواقع، أن الألعاب مُلائمةٌ بشكلٍ خاص لاستكشاف أفكار التغيير التاريخي، لأنها تُعنى بالتفاعل بين البنية والفاعلية والظروف الطارئة (</a:t>
            </a:r>
            <a:r>
              <a:rPr lang="ar-IQ" b="1" i="0" u="none" strike="noStrike" baseline="0" dirty="0">
                <a:solidFill>
                  <a:srgbClr val="231F20"/>
                </a:solidFill>
                <a:latin typeface="Simplified Arabic" panose="02020603050405020304" pitchFamily="18" charset="-78"/>
                <a:cs typeface="Simplified Arabic" panose="02020603050405020304" pitchFamily="18" charset="-78"/>
              </a:rPr>
              <a:t>وهو بلا شك سببٌ رئيسيٌّ لارتباط التخطيط الاستراتيجي العسكري بالألعاب منذ زمنٍ طويل</a:t>
            </a:r>
            <a:r>
              <a:rPr lang="ar-IQ" b="0" i="0" u="none" strike="noStrike" baseline="0" dirty="0">
                <a:solidFill>
                  <a:srgbClr val="231F20"/>
                </a:solidFill>
                <a:latin typeface="Simplified Arabic" panose="02020603050405020304" pitchFamily="18" charset="-78"/>
                <a:cs typeface="Simplified Arabic" panose="02020603050405020304" pitchFamily="18" charset="-78"/>
              </a:rPr>
              <a:t>).كونها تُوجد</a:t>
            </a:r>
            <a:r>
              <a:rPr lang="ar-IQ" sz="1800" b="0" i="0" u="none" strike="noStrike" baseline="0" dirty="0">
                <a:solidFill>
                  <a:srgbClr val="231F20"/>
                </a:solidFill>
                <a:latin typeface="NotoSans-Regular"/>
              </a:rPr>
              <a:t> </a:t>
            </a:r>
            <a:r>
              <a:rPr lang="ar-IQ" b="0" i="0" u="none" strike="noStrike" baseline="0" dirty="0">
                <a:solidFill>
                  <a:srgbClr val="231F20"/>
                </a:solidFill>
                <a:latin typeface="Simplified Arabic" panose="02020603050405020304" pitchFamily="18" charset="-78"/>
                <a:cs typeface="Simplified Arabic" panose="02020603050405020304" pitchFamily="18" charset="-78"/>
              </a:rPr>
              <a:t>بيئات واقعية مستوحاة من أحداث تاريخية.</a:t>
            </a:r>
          </a:p>
          <a:p>
            <a:pPr marL="0" indent="0" algn="just" rtl="1">
              <a:buNone/>
            </a:pPr>
            <a:r>
              <a:rPr lang="ar-IQ" b="0" i="0" u="none" strike="noStrike" baseline="0" dirty="0">
                <a:solidFill>
                  <a:srgbClr val="231F20"/>
                </a:solidFill>
                <a:latin typeface="Simplified Arabic" panose="02020603050405020304" pitchFamily="18" charset="-78"/>
                <a:cs typeface="Simplified Arabic" panose="02020603050405020304" pitchFamily="18" charset="-78"/>
              </a:rPr>
              <a:t>وبالاستناد إلى مفهوم "</a:t>
            </a:r>
            <a:r>
              <a:rPr lang="ar-IQ" b="1" i="0" u="none" strike="noStrike" baseline="0" dirty="0">
                <a:solidFill>
                  <a:srgbClr val="231F20"/>
                </a:solidFill>
                <a:latin typeface="Simplified Arabic" panose="02020603050405020304" pitchFamily="18" charset="-78"/>
                <a:cs typeface="Simplified Arabic" panose="02020603050405020304" pitchFamily="18" charset="-78"/>
              </a:rPr>
              <a:t>الهيمنة </a:t>
            </a:r>
            <a:r>
              <a:rPr lang="ar-IQ" b="1" i="0" u="none" strike="noStrike" baseline="0" dirty="0" err="1">
                <a:solidFill>
                  <a:srgbClr val="231F20"/>
                </a:solidFill>
                <a:latin typeface="Simplified Arabic" panose="02020603050405020304" pitchFamily="18" charset="-78"/>
                <a:cs typeface="Simplified Arabic" panose="02020603050405020304" pitchFamily="18" charset="-78"/>
              </a:rPr>
              <a:t>الذاكرية</a:t>
            </a:r>
            <a:r>
              <a:rPr lang="ar-IQ" b="0" i="0" u="none" strike="noStrike" baseline="0" dirty="0">
                <a:solidFill>
                  <a:srgbClr val="231F20"/>
                </a:solidFill>
                <a:latin typeface="Simplified Arabic" panose="02020603050405020304" pitchFamily="18" charset="-78"/>
                <a:cs typeface="Simplified Arabic" panose="02020603050405020304" pitchFamily="18" charset="-78"/>
              </a:rPr>
              <a:t>" </a:t>
            </a:r>
            <a:r>
              <a:rPr lang="ar-IQ" i="0" u="none" strike="noStrike" baseline="0" dirty="0">
                <a:solidFill>
                  <a:srgbClr val="231F20"/>
                </a:solidFill>
                <a:latin typeface="Simplified Arabic" panose="02020603050405020304" pitchFamily="18" charset="-78"/>
                <a:cs typeface="Simplified Arabic" panose="02020603050405020304" pitchFamily="18" charset="-78"/>
              </a:rPr>
              <a:t>ل</a:t>
            </a:r>
            <a:r>
              <a:rPr lang="ar-IQ" b="1" i="0" u="none" strike="noStrike" baseline="0" dirty="0">
                <a:solidFill>
                  <a:srgbClr val="231F20"/>
                </a:solidFill>
                <a:latin typeface="Simplified Arabic" panose="02020603050405020304" pitchFamily="18" charset="-78"/>
                <a:cs typeface="Simplified Arabic" panose="02020603050405020304" pitchFamily="18" charset="-78"/>
              </a:rPr>
              <a:t> </a:t>
            </a:r>
            <a:r>
              <a:rPr lang="ar-IQ" b="1" i="0" u="none" strike="noStrike" baseline="0" dirty="0" err="1">
                <a:solidFill>
                  <a:srgbClr val="231F20"/>
                </a:solidFill>
                <a:latin typeface="Simplified Arabic" panose="02020603050405020304" pitchFamily="18" charset="-78"/>
                <a:cs typeface="Simplified Arabic" panose="02020603050405020304" pitchFamily="18" charset="-78"/>
              </a:rPr>
              <a:t>مولدن</a:t>
            </a:r>
            <a:r>
              <a:rPr lang="ar-IQ" b="1" i="0" u="none" strike="noStrike" baseline="0" dirty="0">
                <a:solidFill>
                  <a:srgbClr val="231F20"/>
                </a:solidFill>
                <a:latin typeface="Simplified Arabic" panose="02020603050405020304" pitchFamily="18" charset="-78"/>
                <a:cs typeface="Simplified Arabic" panose="02020603050405020304" pitchFamily="18" charset="-78"/>
              </a:rPr>
              <a:t> </a:t>
            </a:r>
            <a:r>
              <a:rPr lang="ar-IQ" b="0" i="0" u="none" strike="noStrike" baseline="0" dirty="0">
                <a:solidFill>
                  <a:srgbClr val="231F20"/>
                </a:solidFill>
                <a:latin typeface="Simplified Arabic" panose="02020603050405020304" pitchFamily="18" charset="-78"/>
                <a:cs typeface="Simplified Arabic" panose="02020603050405020304" pitchFamily="18" charset="-78"/>
              </a:rPr>
              <a:t>، يتتبع العوامل الهيكلية التي تُشكّل كيفية تمثيل الحرب والتاريخ في ألعاب الفيديو، وكيفية تذكرهما من خلالها.</a:t>
            </a:r>
            <a:r>
              <a:rPr lang="ar-IQ" sz="1800" b="0" i="0" u="none" strike="noStrike" baseline="0" dirty="0">
                <a:solidFill>
                  <a:srgbClr val="231F20"/>
                </a:solidFill>
                <a:latin typeface="NotoSans-Regular"/>
              </a:rPr>
              <a:t> </a:t>
            </a:r>
            <a:r>
              <a:rPr lang="ar-IQ" b="0" i="0" u="none" strike="noStrike" baseline="0" dirty="0">
                <a:solidFill>
                  <a:srgbClr val="231F20"/>
                </a:solidFill>
                <a:latin typeface="Simplified Arabic" panose="02020603050405020304" pitchFamily="18" charset="-78"/>
                <a:cs typeface="Simplified Arabic" panose="02020603050405020304" pitchFamily="18" charset="-78"/>
              </a:rPr>
              <a:t>ويجادل بأن تفضيل التاريخ الوطني يعني أن تصوير الحرب غالباً ما يميل إلى التقليل من شأن أو تجاهل أهمية الطابع العابر للحدود للصراع، والذي يشمل التحالفات بدلاً من الدول المنفرد.</a:t>
            </a:r>
          </a:p>
          <a:p>
            <a:pPr marL="0" indent="0" algn="just" rtl="1">
              <a:buNone/>
            </a:pPr>
            <a:endParaRPr lang="ar-IQ" b="0" i="0" u="none" strike="noStrike" baseline="0" dirty="0">
              <a:solidFill>
                <a:srgbClr val="231F20"/>
              </a:solidFill>
              <a:latin typeface="Simplified Arabic" panose="02020603050405020304" pitchFamily="18" charset="-78"/>
              <a:cs typeface="Simplified Arabic" panose="02020603050405020304" pitchFamily="18" charset="-78"/>
            </a:endParaRPr>
          </a:p>
          <a:p>
            <a:pPr marL="0" indent="0" algn="l">
              <a:buNone/>
            </a:pPr>
            <a:endParaRPr lang="ar-IQ" sz="1800" dirty="0">
              <a:solidFill>
                <a:srgbClr val="231F20"/>
              </a:solidFill>
              <a:latin typeface="NotoSans-Regular"/>
              <a:cs typeface="Simplified Arabic" panose="02020603050405020304" pitchFamily="18" charset="-78"/>
            </a:endParaRPr>
          </a:p>
          <a:p>
            <a:pPr marL="0" indent="0" algn="l">
              <a:buNone/>
            </a:pPr>
            <a:endParaRPr lang="ar-IQ" sz="1800" b="1" u="sng" dirty="0">
              <a:solidFill>
                <a:srgbClr val="231F20"/>
              </a:solidFill>
              <a:latin typeface="NotoSans-Regular"/>
              <a:cs typeface="Simplified Arabic" panose="02020603050405020304" pitchFamily="18" charset="-78"/>
            </a:endParaRPr>
          </a:p>
          <a:p>
            <a:pPr marL="0" indent="0" algn="l">
              <a:buNone/>
            </a:pPr>
            <a:endParaRPr lang="ar-IQ" sz="1800" b="1" u="sng" dirty="0">
              <a:solidFill>
                <a:srgbClr val="231F20"/>
              </a:solidFill>
              <a:latin typeface="NotoSans-Regular"/>
              <a:cs typeface="Simplified Arabic" panose="02020603050405020304" pitchFamily="18" charset="-78"/>
            </a:endParaRPr>
          </a:p>
          <a:p>
            <a:pPr marL="0" indent="0" algn="l">
              <a:buNone/>
            </a:pPr>
            <a:endParaRPr lang="ar-IQ" sz="1800" b="1" u="sng" dirty="0">
              <a:solidFill>
                <a:srgbClr val="231F20"/>
              </a:solidFill>
              <a:latin typeface="NotoSans-Regular"/>
              <a:cs typeface="Simplified Arabic" panose="02020603050405020304" pitchFamily="18" charset="-78"/>
            </a:endParaRPr>
          </a:p>
          <a:p>
            <a:pPr marL="0" indent="0" algn="l">
              <a:buNone/>
            </a:pPr>
            <a:endParaRPr lang="ar-IQ" sz="1800" b="1" u="sng" dirty="0">
              <a:solidFill>
                <a:srgbClr val="231F20"/>
              </a:solidFill>
              <a:latin typeface="NotoSans-Regular"/>
              <a:cs typeface="Simplified Arabic" panose="02020603050405020304" pitchFamily="18" charset="-78"/>
            </a:endParaRPr>
          </a:p>
          <a:p>
            <a:pPr marL="0" indent="0" algn="l">
              <a:buNone/>
            </a:pPr>
            <a:endParaRPr lang="ar-IQ" b="1" u="sng" dirty="0">
              <a:solidFill>
                <a:schemeClr val="tx1">
                  <a:lumMod val="85000"/>
                  <a:lumOff val="15000"/>
                </a:schemeClr>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623818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0DBFD8-4BD4-44DE-BA67-BADD9FC5DC3E}"/>
              </a:ext>
            </a:extLst>
          </p:cNvPr>
          <p:cNvSpPr>
            <a:spLocks noGrp="1"/>
          </p:cNvSpPr>
          <p:nvPr>
            <p:ph idx="1"/>
          </p:nvPr>
        </p:nvSpPr>
        <p:spPr>
          <a:xfrm>
            <a:off x="1492624" y="1062318"/>
            <a:ext cx="9474106" cy="4679576"/>
          </a:xfrm>
        </p:spPr>
        <p:txBody>
          <a:bodyPr>
            <a:normAutofit lnSpcReduction="10000"/>
          </a:bodyPr>
          <a:lstStyle/>
          <a:p>
            <a:pPr marL="0" indent="0" algn="just" rtl="1">
              <a:buNone/>
            </a:pPr>
            <a:r>
              <a:rPr lang="ar-IQ" sz="2400" b="1" u="sng" dirty="0">
                <a:latin typeface="Simplified Arabic" panose="02020603050405020304" pitchFamily="18" charset="-78"/>
                <a:cs typeface="Simplified Arabic" panose="02020603050405020304" pitchFamily="18" charset="-78"/>
              </a:rPr>
              <a:t>الجزيئة التاسعة :</a:t>
            </a:r>
            <a:r>
              <a:rPr lang="ar-IQ" sz="2600" dirty="0">
                <a:latin typeface="Simplified Arabic" panose="02020603050405020304" pitchFamily="18" charset="-78"/>
                <a:cs typeface="Simplified Arabic" panose="02020603050405020304" pitchFamily="18" charset="-78"/>
              </a:rPr>
              <a:t>توجد فجوة بين النماذج والألعاب المصممة لدعم تطوير المفاهيم، والاستحواذ، وهندسة النظم، وتصميمات البنية، والتدريب، وتحليل العمليات المحددة للقوات الصديقة والمعادية في الواقع بكل تعقيداتها التنظيمية والسلوكية. إن المفاهيم المجردة عن الحرب التي تُمكّن من التحليل واستخدام الرياضيات والحوسبة أكثر توافقًا مع التخطيط العسكري والابتكار في زمن السلم، حيث يستطيع المخططون والاستراتيجيون مواجهة طيف أوسع من التهديدات والفرص المجردة مقارنةً بزمن الحرب حيث يجب مواجهة الخصوم أثناء المعركة في أوقات وأماكن محددة، وبقدرات محددة. وكما أشار </a:t>
            </a:r>
            <a:r>
              <a:rPr lang="ar-IQ" sz="2600" b="1" dirty="0">
                <a:latin typeface="Simplified Arabic" panose="02020603050405020304" pitchFamily="18" charset="-78"/>
                <a:cs typeface="Simplified Arabic" panose="02020603050405020304" pitchFamily="18" charset="-78"/>
              </a:rPr>
              <a:t>غاري </a:t>
            </a:r>
            <a:r>
              <a:rPr lang="ar-IQ" sz="2600" b="1" dirty="0" err="1">
                <a:latin typeface="Simplified Arabic" panose="02020603050405020304" pitchFamily="18" charset="-78"/>
                <a:cs typeface="Simplified Arabic" panose="02020603050405020304" pitchFamily="18" charset="-78"/>
              </a:rPr>
              <a:t>بروير</a:t>
            </a:r>
            <a:r>
              <a:rPr lang="ar-IQ" sz="2600" b="1" dirty="0">
                <a:latin typeface="Simplified Arabic" panose="02020603050405020304" pitchFamily="18" charset="-78"/>
                <a:cs typeface="Simplified Arabic" panose="02020603050405020304" pitchFamily="18" charset="-78"/>
              </a:rPr>
              <a:t> ومارتن شوبيك </a:t>
            </a:r>
            <a:r>
              <a:rPr lang="ar-IQ" sz="2600" dirty="0">
                <a:latin typeface="Simplified Arabic" panose="02020603050405020304" pitchFamily="18" charset="-78"/>
                <a:cs typeface="Simplified Arabic" panose="02020603050405020304" pitchFamily="18" charset="-78"/>
              </a:rPr>
              <a:t>"</a:t>
            </a:r>
            <a:r>
              <a:rPr lang="ar-IQ" sz="2600" b="1" dirty="0">
                <a:latin typeface="Simplified Arabic" panose="02020603050405020304" pitchFamily="18" charset="-78"/>
                <a:cs typeface="Simplified Arabic" panose="02020603050405020304" pitchFamily="18" charset="-78"/>
              </a:rPr>
              <a:t>عند تطبيق الرياضيات على الشؤون الإنسانية، بما في ذلك الحرب، يجب عدم الخلط بين القدرة على حل النماذج والقدرة على صياغة النموذج الصحيح أو المناسب</a:t>
            </a:r>
            <a:r>
              <a:rPr lang="ar-IQ" sz="2600" dirty="0">
                <a:latin typeface="Simplified Arabic" panose="02020603050405020304" pitchFamily="18" charset="-78"/>
                <a:cs typeface="Simplified Arabic" panose="02020603050405020304" pitchFamily="18" charset="-78"/>
              </a:rPr>
              <a:t>" وعند النظر في تطبيقات الذكاء الاصطناعي في ألعاب الحرب، يبقى التحدي قائمًا حول كيفية ترجمة التمثيلات الرياضية أو الحاسوبية للتفاعل الاستراتيجي إلى مشاكل عسكرية ذات صلة.</a:t>
            </a:r>
            <a:endParaRPr lang="en-US" sz="26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449890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6FE2F8-DB2E-4DDB-A1CC-BDEE76A875E8}"/>
              </a:ext>
            </a:extLst>
          </p:cNvPr>
          <p:cNvSpPr>
            <a:spLocks noGrp="1"/>
          </p:cNvSpPr>
          <p:nvPr>
            <p:ph idx="1"/>
          </p:nvPr>
        </p:nvSpPr>
        <p:spPr>
          <a:xfrm>
            <a:off x="1869141" y="981636"/>
            <a:ext cx="10031506" cy="4867836"/>
          </a:xfrm>
        </p:spPr>
        <p:txBody>
          <a:bodyPr>
            <a:normAutofit/>
          </a:bodyPr>
          <a:lstStyle/>
          <a:p>
            <a:pPr marL="0" indent="0" algn="just" rtl="1">
              <a:buNone/>
            </a:pPr>
            <a:r>
              <a:rPr lang="ar-IQ" b="0" i="0" u="none" strike="noStrike" baseline="0" dirty="0">
                <a:solidFill>
                  <a:srgbClr val="231F20"/>
                </a:solidFill>
                <a:latin typeface="Simplified Arabic" panose="02020603050405020304" pitchFamily="18" charset="-78"/>
                <a:cs typeface="Simplified Arabic" panose="02020603050405020304" pitchFamily="18" charset="-78"/>
              </a:rPr>
              <a:t>يصف </a:t>
            </a:r>
            <a:r>
              <a:rPr lang="ar-IQ" b="1" i="0" u="none" strike="noStrike" baseline="0" dirty="0">
                <a:solidFill>
                  <a:srgbClr val="231F20"/>
                </a:solidFill>
                <a:latin typeface="Simplified Arabic" panose="02020603050405020304" pitchFamily="18" charset="-78"/>
                <a:cs typeface="Simplified Arabic" panose="02020603050405020304" pitchFamily="18" charset="-78"/>
              </a:rPr>
              <a:t>تمرينًا</a:t>
            </a:r>
            <a:r>
              <a:rPr lang="ar-IQ" b="1" dirty="0">
                <a:solidFill>
                  <a:srgbClr val="231F20"/>
                </a:solidFill>
                <a:latin typeface="Simplified Arabic" panose="02020603050405020304" pitchFamily="18" charset="-78"/>
                <a:cs typeface="Simplified Arabic" panose="02020603050405020304" pitchFamily="18" charset="-78"/>
              </a:rPr>
              <a:t> </a:t>
            </a:r>
            <a:r>
              <a:rPr lang="ar-IQ" b="1" i="0" u="none" strike="noStrike" baseline="0" dirty="0">
                <a:solidFill>
                  <a:srgbClr val="231F20"/>
                </a:solidFill>
                <a:latin typeface="Simplified Arabic" panose="02020603050405020304" pitchFamily="18" charset="-78"/>
                <a:cs typeface="Simplified Arabic" panose="02020603050405020304" pitchFamily="18" charset="-78"/>
              </a:rPr>
              <a:t>تعليميًا </a:t>
            </a:r>
            <a:r>
              <a:rPr lang="ar-IQ" b="0" i="0" u="none" strike="noStrike" baseline="0" dirty="0">
                <a:solidFill>
                  <a:srgbClr val="000000"/>
                </a:solidFill>
                <a:latin typeface="Simplified Arabic" panose="02020603050405020304" pitchFamily="18" charset="-78"/>
                <a:cs typeface="Simplified Arabic" panose="02020603050405020304" pitchFamily="18" charset="-78"/>
              </a:rPr>
              <a:t>بعنوان "</a:t>
            </a:r>
            <a:r>
              <a:rPr lang="ar-IQ" b="1" i="0" u="none" strike="noStrike" baseline="0" dirty="0">
                <a:solidFill>
                  <a:srgbClr val="231F20"/>
                </a:solidFill>
                <a:latin typeface="Simplified Arabic" panose="02020603050405020304" pitchFamily="18" charset="-78"/>
                <a:cs typeface="Simplified Arabic" panose="02020603050405020304" pitchFamily="18" charset="-78"/>
              </a:rPr>
              <a:t>المهمة زد: فرصة أخيرة"، </a:t>
            </a:r>
            <a:r>
              <a:rPr lang="ar-IQ" b="0" i="0" u="none" strike="noStrike" baseline="0" dirty="0">
                <a:solidFill>
                  <a:srgbClr val="231F20"/>
                </a:solidFill>
                <a:latin typeface="Simplified Arabic" panose="02020603050405020304" pitchFamily="18" charset="-78"/>
                <a:cs typeface="Simplified Arabic" panose="02020603050405020304" pitchFamily="18" charset="-78"/>
              </a:rPr>
              <a:t>يستغل توقعات المشاركين من ألعاب القتال التقليدية لتحفيز التفكير النقدي في أنماط التفكير التي تميز عادةً مواقف الصراع في العالم الحقيقي. </a:t>
            </a:r>
            <a:r>
              <a:rPr lang="ar-IQ" b="0" i="0" u="none" strike="noStrike" baseline="0" dirty="0">
                <a:solidFill>
                  <a:srgbClr val="000000"/>
                </a:solidFill>
                <a:latin typeface="Simplified Arabic" panose="02020603050405020304" pitchFamily="18" charset="-78"/>
                <a:cs typeface="Simplified Arabic" panose="02020603050405020304" pitchFamily="18" charset="-78"/>
              </a:rPr>
              <a:t>تقسم </a:t>
            </a:r>
            <a:r>
              <a:rPr lang="ar-IQ" b="0" i="0" u="none" strike="noStrike" baseline="0" dirty="0">
                <a:solidFill>
                  <a:srgbClr val="231F20"/>
                </a:solidFill>
                <a:latin typeface="Simplified Arabic" panose="02020603050405020304" pitchFamily="18" charset="-78"/>
                <a:cs typeface="Simplified Arabic" panose="02020603050405020304" pitchFamily="18" charset="-78"/>
              </a:rPr>
              <a:t>"</a:t>
            </a:r>
            <a:r>
              <a:rPr lang="ar-IQ" b="1" i="0" u="none" strike="noStrike" baseline="0" dirty="0">
                <a:solidFill>
                  <a:srgbClr val="231F20"/>
                </a:solidFill>
                <a:latin typeface="Simplified Arabic" panose="02020603050405020304" pitchFamily="18" charset="-78"/>
                <a:cs typeface="Simplified Arabic" panose="02020603050405020304" pitchFamily="18" charset="-78"/>
              </a:rPr>
              <a:t>المهمة زد</a:t>
            </a:r>
            <a:r>
              <a:rPr lang="ar-IQ" b="0" i="0" u="none" strike="noStrike" baseline="0" dirty="0">
                <a:solidFill>
                  <a:srgbClr val="231F20"/>
                </a:solidFill>
                <a:latin typeface="Simplified Arabic" panose="02020603050405020304" pitchFamily="18" charset="-78"/>
                <a:cs typeface="Simplified Arabic" panose="02020603050405020304" pitchFamily="18" charset="-78"/>
              </a:rPr>
              <a:t>" المشاركين إلى فرق تمثل طليعة دولهم، مُرسلة للاستيطان على كوكب جديد. لكل فريق مهمة منفصلة، غير معروفة للفرق الأخرى، ولكن على الرغم من إمكانية إنجاز جميع المهام بشكل تعاوني وعدم وجود تعليمات للتنافس، فقد أظهرت التجربة أن الفرق تنخرط دائمًا في المنافسة وتفسر السيناريو على أنه لعبة محصلتها صفر.</a:t>
            </a:r>
            <a:endParaRPr lang="en-US" baseline="30000" dirty="0">
              <a:effectLst/>
              <a:latin typeface="Simplified Arabic" panose="02020603050405020304" pitchFamily="18" charset="-78"/>
              <a:ea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585043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44EB1-87FE-492B-9CDE-69AB090BDB9B}"/>
              </a:ext>
            </a:extLst>
          </p:cNvPr>
          <p:cNvSpPr>
            <a:spLocks noGrp="1"/>
          </p:cNvSpPr>
          <p:nvPr>
            <p:ph type="title"/>
          </p:nvPr>
        </p:nvSpPr>
        <p:spPr>
          <a:xfrm>
            <a:off x="1680882" y="0"/>
            <a:ext cx="9889377" cy="5876365"/>
          </a:xfrm>
        </p:spPr>
        <p:txBody>
          <a:bodyPr>
            <a:normAutofit fontScale="90000"/>
          </a:bodyPr>
          <a:lstStyle/>
          <a:p>
            <a:pPr marL="742950" indent="-742950">
              <a:buFont typeface="+mj-lt"/>
              <a:buAutoNum type="arabicParenR"/>
            </a:pPr>
            <a:br>
              <a:rPr lang="ar-IQ" dirty="0">
                <a:cs typeface="Akhbar MT" pitchFamily="2" charset="-78"/>
              </a:rPr>
            </a:br>
            <a:r>
              <a:rPr lang="ar-IQ" dirty="0">
                <a:cs typeface="Akhbar MT" pitchFamily="2" charset="-78"/>
              </a:rPr>
              <a:t>                                                                           </a:t>
            </a:r>
            <a:br>
              <a:rPr lang="ar-IQ" dirty="0">
                <a:cs typeface="Akhbar MT" pitchFamily="2" charset="-78"/>
              </a:rPr>
            </a:br>
            <a:br>
              <a:rPr lang="ar-IQ" dirty="0">
                <a:cs typeface="Akhbar MT" pitchFamily="2" charset="-78"/>
              </a:rPr>
            </a:br>
            <a:br>
              <a:rPr lang="ar-IQ" dirty="0">
                <a:cs typeface="Akhbar MT" pitchFamily="2" charset="-78"/>
              </a:rPr>
            </a:br>
            <a:br>
              <a:rPr lang="ar-IQ" dirty="0">
                <a:cs typeface="Akhbar MT" pitchFamily="2" charset="-78"/>
              </a:rPr>
            </a:br>
            <a:br>
              <a:rPr lang="ar-IQ" dirty="0">
                <a:cs typeface="Akhbar MT" pitchFamily="2" charset="-78"/>
              </a:rPr>
            </a:br>
            <a:r>
              <a:rPr lang="ar-IQ" i="1" u="sng" dirty="0">
                <a:latin typeface="Simplified Arabic" panose="02020603050405020304" pitchFamily="18" charset="-78"/>
                <a:cs typeface="Simplified Arabic" panose="02020603050405020304" pitchFamily="18" charset="-78"/>
              </a:rPr>
              <a:t>نماذج لألعاب حربية :</a:t>
            </a:r>
            <a:br>
              <a:rPr lang="ar-IQ" dirty="0">
                <a:cs typeface="Akhbar MT" pitchFamily="2" charset="-78"/>
              </a:rPr>
            </a:br>
            <a:br>
              <a:rPr lang="ar-IQ" sz="1800" b="0" u="none" strike="noStrike" baseline="0" dirty="0">
                <a:solidFill>
                  <a:srgbClr val="4D4D4D"/>
                </a:solidFill>
                <a:latin typeface="HelveticaNeueLTStd-Lt"/>
              </a:rPr>
            </a:br>
            <a:r>
              <a:rPr lang="ar-IQ" sz="2800" b="0" u="none" strike="noStrike" baseline="0" dirty="0">
                <a:solidFill>
                  <a:srgbClr val="4D4D4D"/>
                </a:solidFill>
                <a:latin typeface="Simplified Arabic" panose="02020603050405020304" pitchFamily="18" charset="-78"/>
                <a:cs typeface="Simplified Arabic" panose="02020603050405020304" pitchFamily="18" charset="-78"/>
              </a:rPr>
              <a:t>    (</a:t>
            </a:r>
            <a:r>
              <a:rPr lang="ar-IQ" sz="2800" b="1" u="none" strike="noStrike" baseline="0" dirty="0">
                <a:solidFill>
                  <a:srgbClr val="FF0000"/>
                </a:solidFill>
                <a:latin typeface="Simplified Arabic" panose="02020603050405020304" pitchFamily="18" charset="-78"/>
                <a:cs typeface="Simplified Arabic" panose="02020603050405020304" pitchFamily="18" charset="-78"/>
              </a:rPr>
              <a:t>1</a:t>
            </a:r>
            <a:r>
              <a:rPr lang="en-US" sz="2700" u="none" strike="noStrike" baseline="0" dirty="0">
                <a:latin typeface="HelveticaNeueLTStd-Lt"/>
              </a:rPr>
              <a:t>Wargaming Climate Change</a:t>
            </a:r>
            <a:r>
              <a:rPr lang="ar-IQ" sz="2700" u="none" strike="noStrike" baseline="0" dirty="0">
                <a:latin typeface="HelveticaNeueLTStd-Lt"/>
              </a:rPr>
              <a:t>.</a:t>
            </a:r>
            <a:br>
              <a:rPr lang="ar-IQ" sz="2700" u="none" strike="noStrike" baseline="0" dirty="0">
                <a:latin typeface="HelveticaNeueLTStd-Lt"/>
              </a:rPr>
            </a:br>
            <a:br>
              <a:rPr lang="ar-IQ" sz="2700" u="none" strike="noStrike" baseline="0" dirty="0">
                <a:solidFill>
                  <a:srgbClr val="4D4D4D"/>
                </a:solidFill>
                <a:latin typeface="HelveticaNeueLTStd-Lt"/>
              </a:rPr>
            </a:br>
            <a:r>
              <a:rPr lang="ar-IQ" sz="2700" u="none" strike="noStrike" baseline="0" dirty="0">
                <a:solidFill>
                  <a:srgbClr val="4D4D4D"/>
                </a:solidFill>
                <a:latin typeface="HelveticaNeueLTStd-Lt"/>
              </a:rPr>
              <a:t>  (</a:t>
            </a:r>
            <a:r>
              <a:rPr lang="ar-IQ" sz="2700" b="1" u="none" strike="noStrike" baseline="0" dirty="0">
                <a:solidFill>
                  <a:srgbClr val="FF0000"/>
                </a:solidFill>
                <a:latin typeface="HelveticaNeueLTStd-Lt"/>
              </a:rPr>
              <a:t>2</a:t>
            </a:r>
            <a:r>
              <a:rPr lang="en-US" sz="2700" i="1" dirty="0">
                <a:solidFill>
                  <a:srgbClr val="161400"/>
                </a:solidFill>
                <a:effectLst/>
                <a:latin typeface="monument"/>
              </a:rPr>
              <a:t>Rising Tide</a:t>
            </a:r>
            <a:r>
              <a:rPr lang="ar-IQ" sz="2700" dirty="0">
                <a:solidFill>
                  <a:srgbClr val="161400"/>
                </a:solidFill>
                <a:latin typeface="monument"/>
              </a:rPr>
              <a:t>:</a:t>
            </a:r>
            <a:r>
              <a:rPr lang="en-US" sz="2700" dirty="0">
                <a:solidFill>
                  <a:srgbClr val="161400"/>
                </a:solidFill>
                <a:effectLst/>
                <a:latin typeface="monument"/>
              </a:rPr>
              <a:t>Designing a Game of International Economic Competition</a:t>
            </a:r>
            <a:r>
              <a:rPr lang="ar-IQ" sz="2700" dirty="0">
                <a:solidFill>
                  <a:srgbClr val="161400"/>
                </a:solidFill>
                <a:latin typeface="monument"/>
              </a:rPr>
              <a:t>.</a:t>
            </a:r>
            <a:br>
              <a:rPr lang="ar-IQ" sz="2700" dirty="0">
                <a:solidFill>
                  <a:srgbClr val="161400"/>
                </a:solidFill>
                <a:latin typeface="monument"/>
              </a:rPr>
            </a:br>
            <a:br>
              <a:rPr lang="en-US" sz="2700" dirty="0">
                <a:solidFill>
                  <a:srgbClr val="161400"/>
                </a:solidFill>
                <a:effectLst/>
                <a:latin typeface="monument"/>
              </a:rPr>
            </a:br>
            <a:r>
              <a:rPr lang="ar-IQ" sz="2700" dirty="0">
                <a:solidFill>
                  <a:srgbClr val="161400"/>
                </a:solidFill>
                <a:effectLst/>
                <a:latin typeface="monument"/>
              </a:rPr>
              <a:t>   (</a:t>
            </a:r>
            <a:r>
              <a:rPr lang="ar-IQ" sz="2700" b="1" dirty="0">
                <a:solidFill>
                  <a:srgbClr val="FF0000"/>
                </a:solidFill>
                <a:effectLst/>
                <a:latin typeface="monument"/>
              </a:rPr>
              <a:t>3</a:t>
            </a:r>
            <a:r>
              <a:rPr lang="en-US" sz="2700" u="none" strike="noStrike" baseline="0" dirty="0">
                <a:solidFill>
                  <a:srgbClr val="1A1A1A"/>
                </a:solidFill>
                <a:latin typeface="HelveticaNeueLTStd-Lt"/>
              </a:rPr>
              <a:t>Tsunami</a:t>
            </a:r>
            <a:r>
              <a:rPr lang="ar-IQ" sz="2700" u="none" strike="noStrike" baseline="0" dirty="0">
                <a:solidFill>
                  <a:srgbClr val="1A1A1A"/>
                </a:solidFill>
                <a:latin typeface="HelveticaNeueLTStd-Lt"/>
              </a:rPr>
              <a:t>: </a:t>
            </a:r>
            <a:r>
              <a:rPr lang="en-US" sz="2700" u="none" strike="noStrike" baseline="0" dirty="0">
                <a:latin typeface="AJensonPro-Regular"/>
              </a:rPr>
              <a:t>AGI’s impact on geopolitics</a:t>
            </a:r>
            <a:r>
              <a:rPr lang="ar-IQ" sz="2700" u="none" strike="noStrike" baseline="0" dirty="0">
                <a:solidFill>
                  <a:srgbClr val="1A1A1A"/>
                </a:solidFill>
                <a:latin typeface="HelveticaNeueLTStd-Lt"/>
              </a:rPr>
              <a:t> .</a:t>
            </a:r>
            <a:br>
              <a:rPr lang="ar-IQ" sz="2700" u="none" strike="noStrike" baseline="0" dirty="0">
                <a:solidFill>
                  <a:srgbClr val="1A1A1A"/>
                </a:solidFill>
                <a:latin typeface="HelveticaNeueLTStd-Lt"/>
              </a:rPr>
            </a:br>
            <a:r>
              <a:rPr lang="ar-IQ" sz="2700" u="none" strike="noStrike" baseline="0" dirty="0">
                <a:solidFill>
                  <a:srgbClr val="1A1A1A"/>
                </a:solidFill>
                <a:latin typeface="HelveticaNeueLTStd-Lt"/>
              </a:rPr>
              <a:t> </a:t>
            </a:r>
            <a:br>
              <a:rPr lang="ar-IQ" sz="2700" u="none" strike="noStrike" baseline="0" dirty="0">
                <a:solidFill>
                  <a:srgbClr val="1A1A1A"/>
                </a:solidFill>
                <a:latin typeface="HelveticaNeueLTStd-Lt"/>
              </a:rPr>
            </a:br>
            <a:r>
              <a:rPr lang="ar-IQ" sz="2700" u="none" strike="noStrike" baseline="0" dirty="0">
                <a:solidFill>
                  <a:srgbClr val="1A1A1A"/>
                </a:solidFill>
                <a:latin typeface="HelveticaNeueLTStd-Lt"/>
              </a:rPr>
              <a:t>  (</a:t>
            </a:r>
            <a:r>
              <a:rPr lang="ar-IQ" sz="2700" b="1" u="none" strike="noStrike" baseline="0" dirty="0">
                <a:solidFill>
                  <a:srgbClr val="FF0000"/>
                </a:solidFill>
                <a:latin typeface="HelveticaNeueLTStd-Lt"/>
              </a:rPr>
              <a:t>4</a:t>
            </a:r>
            <a:r>
              <a:rPr lang="en-US" sz="2700" i="1" u="none" strike="noStrike" baseline="0" dirty="0" err="1">
                <a:latin typeface="HelveticaNeueLTStd-BdIt"/>
              </a:rPr>
              <a:t>Paratus</a:t>
            </a:r>
            <a:r>
              <a:rPr lang="en-US" sz="2700" i="1" u="none" strike="noStrike" baseline="0" dirty="0">
                <a:latin typeface="HelveticaNeueLTStd-BdIt"/>
              </a:rPr>
              <a:t> </a:t>
            </a:r>
            <a:r>
              <a:rPr lang="en-US" sz="2700" i="1" u="none" strike="noStrike" baseline="0" dirty="0" err="1">
                <a:latin typeface="HelveticaNeueLTStd-BdIt"/>
              </a:rPr>
              <a:t>Futurum</a:t>
            </a:r>
            <a:r>
              <a:rPr lang="ar-IQ" sz="2700" i="1" u="none" strike="noStrike" baseline="0" dirty="0">
                <a:latin typeface="HelveticaNeueLTStd-BdIt"/>
              </a:rPr>
              <a:t> :</a:t>
            </a:r>
            <a:r>
              <a:rPr lang="en-US" sz="2700" i="0" u="none" strike="noStrike" baseline="0" dirty="0">
                <a:latin typeface="HelveticaNeueLTStd-Roman"/>
              </a:rPr>
              <a:t>Strategic Game Primes the</a:t>
            </a:r>
            <a:r>
              <a:rPr lang="ar-IQ" sz="2700" i="0" u="none" strike="noStrike" baseline="0" dirty="0">
                <a:latin typeface="HelveticaNeueLTStd-Roman"/>
              </a:rPr>
              <a:t> </a:t>
            </a:r>
            <a:r>
              <a:rPr lang="en-US" sz="2700" i="0" u="none" strike="noStrike" baseline="0" dirty="0">
                <a:latin typeface="HelveticaNeueLTStd-Roman"/>
              </a:rPr>
              <a:t>U.S. Coast Guard for the Future</a:t>
            </a:r>
            <a:r>
              <a:rPr lang="ar-IQ" sz="2700" i="0" u="none" strike="noStrike" baseline="0" dirty="0">
                <a:latin typeface="HelveticaNeueLTStd-Roman"/>
              </a:rPr>
              <a:t>.</a:t>
            </a:r>
            <a:br>
              <a:rPr lang="ar-IQ" sz="2700" i="0" u="none" strike="noStrike" baseline="0" dirty="0">
                <a:latin typeface="HelveticaNeueLTStd-Roman"/>
              </a:rPr>
            </a:br>
            <a:br>
              <a:rPr lang="ar-IQ" sz="2700" i="0" u="none" strike="noStrike" baseline="0" dirty="0">
                <a:latin typeface="HelveticaNeueLTStd-Roman"/>
              </a:rPr>
            </a:br>
            <a:r>
              <a:rPr lang="ar-IQ" sz="2700" i="0" u="none" strike="noStrike" baseline="0" dirty="0">
                <a:latin typeface="HelveticaNeueLTStd-Roman"/>
              </a:rPr>
              <a:t>    (</a:t>
            </a:r>
            <a:r>
              <a:rPr lang="ar-IQ" sz="2700" b="1" i="0" u="none" strike="noStrike" baseline="0" dirty="0">
                <a:solidFill>
                  <a:srgbClr val="FF0000"/>
                </a:solidFill>
                <a:latin typeface="HelveticaNeueLTStd-Roman"/>
              </a:rPr>
              <a:t>5</a:t>
            </a:r>
            <a:r>
              <a:rPr lang="en-US" sz="2700" b="1" i="0" u="none" strike="noStrike" baseline="0" dirty="0">
                <a:solidFill>
                  <a:srgbClr val="381F00"/>
                </a:solidFill>
                <a:latin typeface="BellMTStd-SemiBold"/>
              </a:rPr>
              <a:t>HE</a:t>
            </a:r>
            <a:r>
              <a:rPr lang="en-US" sz="2700" b="1" i="0" u="none" strike="noStrike" baseline="0" dirty="0">
                <a:solidFill>
                  <a:srgbClr val="880000"/>
                </a:solidFill>
                <a:latin typeface="BellMTStd-SemiBold"/>
              </a:rPr>
              <a:t>D</a:t>
            </a:r>
            <a:r>
              <a:rPr lang="en-US" sz="2700" b="1" i="0" u="none" strike="noStrike" baseline="0" dirty="0">
                <a:solidFill>
                  <a:srgbClr val="381F00"/>
                </a:solidFill>
                <a:latin typeface="BellMTStd-SemiBold"/>
              </a:rPr>
              <a:t>GEMONY</a:t>
            </a:r>
            <a:r>
              <a:rPr lang="ar-IQ" sz="2700" b="1" i="0" u="none" strike="noStrike" baseline="0" dirty="0">
                <a:solidFill>
                  <a:srgbClr val="381F00"/>
                </a:solidFill>
                <a:latin typeface="BellMTStd-SemiBold"/>
              </a:rPr>
              <a:t> </a:t>
            </a:r>
            <a:r>
              <a:rPr lang="ar-IQ" sz="2700" b="1" i="0" u="none" strike="noStrike" baseline="0" dirty="0">
                <a:latin typeface="BellMTStd-SemiBold"/>
              </a:rPr>
              <a:t>:</a:t>
            </a:r>
            <a:r>
              <a:rPr lang="en-US" sz="2700" b="1" i="0" u="none" strike="noStrike" baseline="0" dirty="0">
                <a:latin typeface="BellMT"/>
              </a:rPr>
              <a:t> A GAME </a:t>
            </a:r>
            <a:r>
              <a:rPr lang="en-US" sz="2700" b="1" i="1" u="none" strike="noStrike" baseline="0" dirty="0">
                <a:latin typeface="BellMTItalic"/>
              </a:rPr>
              <a:t>o f </a:t>
            </a:r>
            <a:r>
              <a:rPr lang="en-US" sz="2700" b="1" i="0" u="none" strike="noStrike" baseline="0" dirty="0">
                <a:latin typeface="BellMT"/>
              </a:rPr>
              <a:t>STRATEGIC CHOICES</a:t>
            </a:r>
            <a:br>
              <a:rPr lang="en-US" sz="2700" i="0" u="none" strike="noStrike" baseline="0" dirty="0">
                <a:latin typeface="HelveticaNeueLTStd-Roman"/>
              </a:rPr>
            </a:br>
            <a:br>
              <a:rPr lang="en-US" sz="2700" i="1" u="none" strike="noStrike" baseline="0" dirty="0">
                <a:latin typeface="HelveticaNeueLTStd-BdIt"/>
              </a:rPr>
            </a:br>
            <a:br>
              <a:rPr lang="ar-IQ" dirty="0">
                <a:cs typeface="Akhbar MT" pitchFamily="2" charset="-78"/>
              </a:rPr>
            </a:br>
            <a:br>
              <a:rPr lang="ar-IQ" dirty="0">
                <a:cs typeface="Akhbar MT" pitchFamily="2" charset="-78"/>
              </a:rPr>
            </a:br>
            <a:br>
              <a:rPr lang="ar-IQ" dirty="0">
                <a:cs typeface="Akhbar MT" pitchFamily="2" charset="-78"/>
              </a:rPr>
            </a:br>
            <a:br>
              <a:rPr lang="ar-IQ" dirty="0">
                <a:cs typeface="Akhbar MT" pitchFamily="2" charset="-78"/>
              </a:rPr>
            </a:br>
            <a:br>
              <a:rPr lang="ar-IQ" dirty="0">
                <a:cs typeface="Akhbar MT" pitchFamily="2" charset="-78"/>
              </a:rPr>
            </a:br>
            <a:br>
              <a:rPr lang="ar-IQ" dirty="0">
                <a:cs typeface="Akhbar MT" pitchFamily="2" charset="-78"/>
              </a:rPr>
            </a:br>
            <a:endParaRPr lang="en-US" dirty="0">
              <a:cs typeface="Akhbar MT" pitchFamily="2" charset="-78"/>
            </a:endParaRPr>
          </a:p>
        </p:txBody>
      </p:sp>
    </p:spTree>
    <p:extLst>
      <p:ext uri="{BB962C8B-B14F-4D97-AF65-F5344CB8AC3E}">
        <p14:creationId xmlns:p14="http://schemas.microsoft.com/office/powerpoint/2010/main" val="27498254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موسيقى_للمونتاج_خلفية_BackSound_Cinematic_free_Download">
            <a:hlinkClick r:id="" action="ppaction://media"/>
          </p:cNvPr>
          <p:cNvPicPr>
            <a:picLocks noGrp="1" noChangeAspect="1"/>
          </p:cNvPicPr>
          <p:nvPr>
            <p:ph idx="1"/>
            <a:audioFile r:link="rId2"/>
            <p:extLst>
              <p:ext uri="{DAA4B4D4-6D71-4841-9C94-3DE7FCFB9230}">
                <p14:media xmlns:p14="http://schemas.microsoft.com/office/powerpoint/2010/main" r:embed="rId1"/>
              </p:ext>
            </p:extLst>
          </p:nvPr>
        </p:nvPicPr>
        <p:blipFill>
          <a:blip r:embed="rId4"/>
          <a:stretch>
            <a:fillRect/>
          </a:stretch>
        </p:blipFill>
        <p:spPr>
          <a:xfrm>
            <a:off x="6189663" y="3924300"/>
            <a:ext cx="609600" cy="609600"/>
          </a:xfrm>
        </p:spPr>
      </p:pic>
      <p:sp>
        <p:nvSpPr>
          <p:cNvPr id="5" name="Flowchart: Punched Tape 4">
            <a:extLst>
              <a:ext uri="{FF2B5EF4-FFF2-40B4-BE49-F238E27FC236}">
                <a16:creationId xmlns:a16="http://schemas.microsoft.com/office/drawing/2014/main" id="{11CC9003-1B03-45B3-B32F-98D6368A11BE}"/>
              </a:ext>
            </a:extLst>
          </p:cNvPr>
          <p:cNvSpPr/>
          <p:nvPr/>
        </p:nvSpPr>
        <p:spPr>
          <a:xfrm>
            <a:off x="3160058" y="2070847"/>
            <a:ext cx="6615953" cy="2736476"/>
          </a:xfrm>
          <a:prstGeom prst="flowChartPunchedTape">
            <a:avLst/>
          </a:prstGeom>
          <a:solidFill>
            <a:schemeClr val="accent3">
              <a:lumMod val="60000"/>
              <a:lumOff val="40000"/>
            </a:schemeClr>
          </a:solidFill>
          <a:ln>
            <a:solidFill>
              <a:schemeClr val="accent2"/>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r>
              <a:rPr lang="ar-IQ" sz="4000" i="1" dirty="0">
                <a:solidFill>
                  <a:schemeClr val="tx1">
                    <a:lumMod val="95000"/>
                    <a:lumOff val="5000"/>
                  </a:schemeClr>
                </a:solidFill>
                <a:latin typeface="Andalus" panose="02020603050405020304" pitchFamily="18" charset="-78"/>
                <a:cs typeface="Andalus" panose="02020603050405020304" pitchFamily="18" charset="-78"/>
              </a:rPr>
              <a:t>شكرا ًلحسن الاستماع </a:t>
            </a:r>
            <a:endParaRPr lang="en-US" sz="4000" i="1" dirty="0">
              <a:solidFill>
                <a:schemeClr val="tx1">
                  <a:lumMod val="95000"/>
                  <a:lumOff val="5000"/>
                </a:schemeClr>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33844932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092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15A67F-5ADC-47AF-85D4-2F547276E4DC}"/>
              </a:ext>
            </a:extLst>
          </p:cNvPr>
          <p:cNvSpPr>
            <a:spLocks noGrp="1"/>
          </p:cNvSpPr>
          <p:nvPr>
            <p:ph idx="1"/>
          </p:nvPr>
        </p:nvSpPr>
        <p:spPr>
          <a:xfrm>
            <a:off x="1425387" y="726140"/>
            <a:ext cx="10170461" cy="5620871"/>
          </a:xfrm>
        </p:spPr>
        <p:txBody>
          <a:bodyPr>
            <a:normAutofit lnSpcReduction="10000"/>
          </a:bodyPr>
          <a:lstStyle/>
          <a:p>
            <a:pPr marL="0" indent="0" algn="just" rtl="1">
              <a:buNone/>
            </a:pPr>
            <a:r>
              <a:rPr lang="ar-IQ" sz="3200" b="1" dirty="0">
                <a:solidFill>
                  <a:schemeClr val="tx1"/>
                </a:solidFill>
                <a:latin typeface="Simplified Arabic" panose="02020603050405020304" pitchFamily="18" charset="-78"/>
                <a:cs typeface="Simplified Arabic" panose="02020603050405020304" pitchFamily="18" charset="-78"/>
              </a:rPr>
              <a:t> </a:t>
            </a:r>
            <a:r>
              <a:rPr lang="ar-IQ" b="1" i="0" u="sng" strike="noStrike" baseline="0" dirty="0">
                <a:solidFill>
                  <a:srgbClr val="231F20"/>
                </a:solidFill>
                <a:latin typeface="Simplified Arabic" panose="02020603050405020304" pitchFamily="18" charset="-78"/>
                <a:cs typeface="Simplified Arabic" panose="02020603050405020304" pitchFamily="18" charset="-78"/>
              </a:rPr>
              <a:t>تستند استفساراتنا إلى قناعة راسخة</a:t>
            </a:r>
            <a:r>
              <a:rPr lang="en-US" b="1" i="0" u="sng" strike="noStrike" baseline="0" dirty="0">
                <a:solidFill>
                  <a:srgbClr val="231F20"/>
                </a:solidFill>
                <a:latin typeface="Simplified Arabic" panose="02020603050405020304" pitchFamily="18" charset="-78"/>
                <a:cs typeface="Simplified Arabic" panose="02020603050405020304" pitchFamily="18" charset="-78"/>
              </a:rPr>
              <a:t> </a:t>
            </a:r>
            <a:r>
              <a:rPr lang="en-US" sz="1800" b="0" i="0" u="none" strike="noStrike" baseline="0" dirty="0">
                <a:solidFill>
                  <a:srgbClr val="231F20"/>
                </a:solidFill>
                <a:latin typeface="NotoSans-Regular"/>
              </a:rPr>
              <a:t>:</a:t>
            </a:r>
          </a:p>
          <a:p>
            <a:pPr marL="0" indent="0" algn="just" rtl="1">
              <a:buNone/>
            </a:pPr>
            <a:r>
              <a:rPr lang="ar-IQ" sz="2800" b="1" u="sng" dirty="0">
                <a:latin typeface="Simplified Arabic" panose="02020603050405020304" pitchFamily="18" charset="-78"/>
                <a:cs typeface="Simplified Arabic" panose="02020603050405020304" pitchFamily="18" charset="-78"/>
              </a:rPr>
              <a:t>اولاً: الكليات </a:t>
            </a:r>
            <a:r>
              <a:rPr lang="ar-IQ" sz="2800" b="1" u="sng" dirty="0">
                <a:solidFill>
                  <a:schemeClr val="tx1"/>
                </a:solidFill>
                <a:latin typeface="Simplified Arabic" panose="02020603050405020304" pitchFamily="18" charset="-78"/>
                <a:cs typeface="Simplified Arabic" panose="02020603050405020304" pitchFamily="18" charset="-78"/>
              </a:rPr>
              <a:t>:" </a:t>
            </a:r>
            <a:r>
              <a:rPr lang="ar-IQ" sz="2800" b="1" dirty="0">
                <a:solidFill>
                  <a:schemeClr val="tx1"/>
                </a:solidFill>
                <a:latin typeface="Simplified Arabic" panose="02020603050405020304" pitchFamily="18" charset="-78"/>
                <a:cs typeface="Simplified Arabic" panose="02020603050405020304" pitchFamily="18" charset="-78"/>
              </a:rPr>
              <a:t>فأن توقعاتنا للمستقبل مستمدة من نماذجنا العقلية لكيفية اشتغال العالم، وكل حدث يعد فرصة للتعلم منهُ ، وتحسين تلك النماذج </a:t>
            </a:r>
            <a:r>
              <a:rPr lang="ar-IQ" sz="2800" dirty="0">
                <a:solidFill>
                  <a:schemeClr val="tx1"/>
                </a:solidFill>
                <a:latin typeface="Simplified Arabic" panose="02020603050405020304" pitchFamily="18" charset="-78"/>
                <a:cs typeface="Simplified Arabic" panose="02020603050405020304" pitchFamily="18" charset="-78"/>
              </a:rPr>
              <a:t>".</a:t>
            </a:r>
          </a:p>
          <a:p>
            <a:pPr marL="0" indent="0" algn="just" rtl="1">
              <a:buNone/>
            </a:pPr>
            <a:r>
              <a:rPr lang="ar-IQ" sz="2800" dirty="0">
                <a:solidFill>
                  <a:schemeClr val="tx1"/>
                </a:solidFill>
                <a:latin typeface="Simplified Arabic" panose="02020603050405020304" pitchFamily="18" charset="-78"/>
                <a:cs typeface="Simplified Arabic" panose="02020603050405020304" pitchFamily="18" charset="-78"/>
              </a:rPr>
              <a:t>اما </a:t>
            </a:r>
            <a:r>
              <a:rPr lang="ar-IQ" sz="2800" b="1" dirty="0">
                <a:solidFill>
                  <a:schemeClr val="tx1"/>
                </a:solidFill>
                <a:latin typeface="Simplified Arabic" panose="02020603050405020304" pitchFamily="18" charset="-78"/>
                <a:cs typeface="Simplified Arabic" panose="02020603050405020304" pitchFamily="18" charset="-78"/>
              </a:rPr>
              <a:t>ماثي</a:t>
            </a:r>
            <a:r>
              <a:rPr lang="ar-IQ" sz="2800" b="1" dirty="0">
                <a:latin typeface="Simplified Arabic" panose="02020603050405020304" pitchFamily="18" charset="-78"/>
                <a:cs typeface="Simplified Arabic" panose="02020603050405020304" pitchFamily="18" charset="-78"/>
              </a:rPr>
              <a:t>و توماس باين </a:t>
            </a:r>
            <a:r>
              <a:rPr lang="ar-IQ" sz="2800" dirty="0">
                <a:latin typeface="Simplified Arabic" panose="02020603050405020304" pitchFamily="18" charset="-78"/>
                <a:cs typeface="Simplified Arabic" panose="02020603050405020304" pitchFamily="18" charset="-78"/>
              </a:rPr>
              <a:t>كتب يقول " </a:t>
            </a:r>
            <a:r>
              <a:rPr lang="ar-IQ" sz="2800" b="1" dirty="0">
                <a:latin typeface="Simplified Arabic" panose="02020603050405020304" pitchFamily="18" charset="-78"/>
                <a:cs typeface="Simplified Arabic" panose="02020603050405020304" pitchFamily="18" charset="-78"/>
              </a:rPr>
              <a:t>ان فعل اللعب مرتبط دائماً ارتباطاً وثيقاً بالقوى المادية القائمة ، وان جدلية معقدة متطورة باستمرار تربط العالم المادي بعالم اللعب الافتراضي </a:t>
            </a:r>
            <a:r>
              <a:rPr lang="ar-IQ" sz="2800" dirty="0">
                <a:latin typeface="Simplified Arabic" panose="02020603050405020304" pitchFamily="18" charset="-78"/>
                <a:cs typeface="Simplified Arabic" panose="02020603050405020304" pitchFamily="18" charset="-78"/>
              </a:rPr>
              <a:t>" .  بهذين الاقتباسين تشكلت :</a:t>
            </a:r>
          </a:p>
          <a:p>
            <a:pPr marL="0" indent="0" algn="just" rtl="1">
              <a:buNone/>
            </a:pPr>
            <a:r>
              <a:rPr lang="ar-IQ" sz="2800" b="1" u="sng" dirty="0">
                <a:latin typeface="Simplified Arabic" panose="02020603050405020304" pitchFamily="18" charset="-78"/>
                <a:cs typeface="Simplified Arabic" panose="02020603050405020304" pitchFamily="18" charset="-78"/>
              </a:rPr>
              <a:t>ثانياً: جزيئيات ورشتنا:</a:t>
            </a:r>
            <a:endParaRPr lang="en-US" sz="2800" b="1" u="sng" dirty="0">
              <a:latin typeface="Simplified Arabic" panose="02020603050405020304" pitchFamily="18" charset="-78"/>
              <a:cs typeface="Simplified Arabic" panose="02020603050405020304" pitchFamily="18" charset="-78"/>
            </a:endParaRPr>
          </a:p>
          <a:p>
            <a:pPr marL="0" indent="0" algn="just" rtl="1">
              <a:buNone/>
            </a:pPr>
            <a:r>
              <a:rPr lang="ar-IQ" b="1" u="sng" dirty="0">
                <a:latin typeface="Simplified Arabic" panose="02020603050405020304" pitchFamily="18" charset="-78"/>
                <a:cs typeface="Simplified Arabic" panose="02020603050405020304" pitchFamily="18" charset="-78"/>
              </a:rPr>
              <a:t>الجزيئة الأولى : </a:t>
            </a:r>
            <a:r>
              <a:rPr lang="ar-IQ" dirty="0">
                <a:latin typeface="Simplified Arabic" panose="02020603050405020304" pitchFamily="18" charset="-78"/>
                <a:cs typeface="Simplified Arabic" panose="02020603050405020304" pitchFamily="18" charset="-78"/>
              </a:rPr>
              <a:t>على مر السنين ، تحاكي الألعاب الحربية اهم الأنشطة البشرية الا وهو حالة الصراع بكل عوامله ونوعياتهُ " </a:t>
            </a:r>
            <a:r>
              <a:rPr lang="ar-IQ" b="1" dirty="0">
                <a:latin typeface="Simplified Arabic" panose="02020603050405020304" pitchFamily="18" charset="-78"/>
                <a:cs typeface="Simplified Arabic" panose="02020603050405020304" pitchFamily="18" charset="-78"/>
              </a:rPr>
              <a:t>حرب ، حملة ، معركة ، مبارزة </a:t>
            </a:r>
            <a:r>
              <a:rPr lang="ar-IQ" dirty="0">
                <a:latin typeface="Simplified Arabic" panose="02020603050405020304" pitchFamily="18" charset="-78"/>
                <a:cs typeface="Simplified Arabic" panose="02020603050405020304" pitchFamily="18" charset="-78"/>
              </a:rPr>
              <a:t>" ، إضافة الى ذلك فان الحد الأدنى من المتطلبات المتمثلة في</a:t>
            </a:r>
            <a:r>
              <a:rPr lang="en-US" dirty="0">
                <a:latin typeface="Simplified Arabic" panose="02020603050405020304" pitchFamily="18" charset="-78"/>
                <a:cs typeface="Simplified Arabic" panose="02020603050405020304" pitchFamily="18" charset="-78"/>
              </a:rPr>
              <a:t>:</a:t>
            </a:r>
            <a:r>
              <a:rPr lang="ar-IQ" dirty="0">
                <a:latin typeface="Simplified Arabic" panose="02020603050405020304" pitchFamily="18" charset="-78"/>
                <a:cs typeface="Simplified Arabic" panose="02020603050405020304" pitchFamily="18" charset="-78"/>
              </a:rPr>
              <a:t> وجود طرفين ، نزاع مفتعل ، وعدد قليل من القواعد " </a:t>
            </a:r>
            <a:r>
              <a:rPr lang="ar-IQ" b="1" dirty="0">
                <a:latin typeface="Simplified Arabic" panose="02020603050405020304" pitchFamily="18" charset="-78"/>
                <a:cs typeface="Simplified Arabic" panose="02020603050405020304" pitchFamily="18" charset="-78"/>
              </a:rPr>
              <a:t>بعضها قد يكون قرارات تعسفية من قبل حكم </a:t>
            </a:r>
            <a:r>
              <a:rPr lang="ar-IQ" dirty="0">
                <a:latin typeface="Simplified Arabic" panose="02020603050405020304" pitchFamily="18" charset="-78"/>
                <a:cs typeface="Simplified Arabic" panose="02020603050405020304" pitchFamily="18" charset="-78"/>
              </a:rPr>
              <a:t>" يُمكن تلبيتها بسهولة .</a:t>
            </a:r>
          </a:p>
          <a:p>
            <a:pPr marL="0" indent="0" algn="ctr" rtl="1">
              <a:buNone/>
            </a:pPr>
            <a:r>
              <a:rPr lang="ar-IQ" sz="2000" b="1" dirty="0">
                <a:solidFill>
                  <a:schemeClr val="tx1"/>
                </a:solidFill>
                <a:latin typeface="Simplified Arabic" panose="02020603050405020304" pitchFamily="18" charset="-78"/>
                <a:cs typeface="Simplified Arabic" panose="02020603050405020304" pitchFamily="18" charset="-78"/>
              </a:rPr>
              <a:t>الجدول رقم (1) أربعة نماذج أولية للألعاب </a:t>
            </a:r>
          </a:p>
          <a:p>
            <a:pPr marL="0" indent="0" algn="r">
              <a:buNone/>
            </a:pPr>
            <a:endParaRPr lang="ar-IQ" sz="1800" b="1" i="0" u="none" strike="noStrike" baseline="0" dirty="0">
              <a:solidFill>
                <a:srgbClr val="231F20"/>
              </a:solidFill>
              <a:latin typeface="Simplified Arabic" panose="02020603050405020304" pitchFamily="18" charset="-78"/>
              <a:cs typeface="Simplified Arabic" panose="02020603050405020304" pitchFamily="18" charset="-78"/>
            </a:endParaRPr>
          </a:p>
        </p:txBody>
      </p:sp>
      <p:sp>
        <p:nvSpPr>
          <p:cNvPr id="4" name="Subtitle 2">
            <a:extLst>
              <a:ext uri="{FF2B5EF4-FFF2-40B4-BE49-F238E27FC236}">
                <a16:creationId xmlns:a16="http://schemas.microsoft.com/office/drawing/2014/main" id="{2AAA2FA7-AFBD-4AE5-B1DE-8C655F978712}"/>
              </a:ext>
            </a:extLst>
          </p:cNvPr>
          <p:cNvSpPr txBox="1">
            <a:spLocks/>
          </p:cNvSpPr>
          <p:nvPr/>
        </p:nvSpPr>
        <p:spPr>
          <a:xfrm>
            <a:off x="2451849" y="3429000"/>
            <a:ext cx="9144000" cy="1655762"/>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algn="ctr" rtl="1"/>
            <a:endParaRPr lang="en-US" sz="3200"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4213619672"/>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1ACAFC-87EC-4B66-957E-3C6D2582251D}"/>
              </a:ext>
            </a:extLst>
          </p:cNvPr>
          <p:cNvSpPr>
            <a:spLocks noGrp="1"/>
          </p:cNvSpPr>
          <p:nvPr>
            <p:ph idx="1"/>
          </p:nvPr>
        </p:nvSpPr>
        <p:spPr>
          <a:xfrm>
            <a:off x="1129553" y="887506"/>
            <a:ext cx="9424147" cy="5123329"/>
          </a:xfrm>
        </p:spPr>
        <p:txBody>
          <a:bodyPr/>
          <a:lstStyle/>
          <a:p>
            <a:pPr marL="0" indent="0">
              <a:buNone/>
            </a:pPr>
            <a:endParaRPr lang="ar-IQ" dirty="0"/>
          </a:p>
          <a:p>
            <a:pPr marL="0" indent="0">
              <a:buNone/>
            </a:pPr>
            <a:endParaRPr lang="ar-IQ" dirty="0"/>
          </a:p>
          <a:p>
            <a:pPr marL="0" indent="0">
              <a:buNone/>
            </a:pPr>
            <a:endParaRPr lang="ar-IQ" dirty="0"/>
          </a:p>
          <a:p>
            <a:pPr marL="0" indent="0" algn="ctr">
              <a:buNone/>
            </a:pPr>
            <a:endParaRPr lang="en-US" dirty="0"/>
          </a:p>
        </p:txBody>
      </p:sp>
      <p:sp>
        <p:nvSpPr>
          <p:cNvPr id="5" name="TextBox 4">
            <a:extLst>
              <a:ext uri="{FF2B5EF4-FFF2-40B4-BE49-F238E27FC236}">
                <a16:creationId xmlns:a16="http://schemas.microsoft.com/office/drawing/2014/main" id="{E7A44CBB-712F-4A04-8C1F-95772CE36A66}"/>
              </a:ext>
            </a:extLst>
          </p:cNvPr>
          <p:cNvSpPr txBox="1"/>
          <p:nvPr/>
        </p:nvSpPr>
        <p:spPr>
          <a:xfrm>
            <a:off x="753034" y="1358153"/>
            <a:ext cx="11335871" cy="1077667"/>
          </a:xfrm>
          <a:prstGeom prst="rect">
            <a:avLst/>
          </a:prstGeom>
          <a:noFill/>
        </p:spPr>
        <p:txBody>
          <a:bodyPr wrap="square">
            <a:spAutoFit/>
          </a:bodyPr>
          <a:lstStyle/>
          <a:p>
            <a:pPr marL="457200" marR="0" algn="ctr" rtl="1">
              <a:lnSpc>
                <a:spcPct val="107000"/>
              </a:lnSpc>
              <a:spcBef>
                <a:spcPts val="0"/>
              </a:spcBef>
              <a:spcAft>
                <a:spcPts val="800"/>
              </a:spcAft>
            </a:pPr>
            <a:endParaRPr lang="en-US" sz="2000" dirty="0">
              <a:latin typeface="Simplified Arabic" panose="02020603050405020304" pitchFamily="18" charset="-78"/>
              <a:ea typeface="Calibri" panose="020F0502020204030204" pitchFamily="34" charset="0"/>
              <a:cs typeface="Simplified Arabic" panose="02020603050405020304" pitchFamily="18" charset="-78"/>
            </a:endParaRPr>
          </a:p>
          <a:p>
            <a:pPr marL="457200" marR="0" algn="ctr" rtl="1">
              <a:lnSpc>
                <a:spcPct val="107000"/>
              </a:lnSpc>
              <a:spcBef>
                <a:spcPts val="0"/>
              </a:spcBef>
              <a:spcAft>
                <a:spcPts val="800"/>
              </a:spcAft>
            </a:pPr>
            <a:endParaRPr lang="en-US" sz="1400" dirty="0">
              <a:effectLst/>
              <a:latin typeface="Calibri" panose="020F0502020204030204" pitchFamily="34" charset="0"/>
              <a:ea typeface="Calibri" panose="020F0502020204030204" pitchFamily="34" charset="0"/>
              <a:cs typeface="Simplified Arabic" panose="02020603050405020304" pitchFamily="18" charset="-78"/>
            </a:endParaRPr>
          </a:p>
          <a:p>
            <a:pPr marL="457200" marR="0" algn="ctr" rtl="1">
              <a:lnSpc>
                <a:spcPct val="107000"/>
              </a:lnSpc>
              <a:spcBef>
                <a:spcPts val="0"/>
              </a:spcBef>
              <a:spcAft>
                <a:spcPts val="800"/>
              </a:spcAft>
            </a:pP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915B6BEB-8173-4EEE-AA62-4563C7396123}"/>
              </a:ext>
            </a:extLst>
          </p:cNvPr>
          <p:cNvPicPr/>
          <p:nvPr/>
        </p:nvPicPr>
        <p:blipFill>
          <a:blip r:embed="rId2"/>
          <a:stretch>
            <a:fillRect/>
          </a:stretch>
        </p:blipFill>
        <p:spPr>
          <a:xfrm>
            <a:off x="2057400" y="847165"/>
            <a:ext cx="7879976" cy="5163671"/>
          </a:xfrm>
          <a:prstGeom prst="rect">
            <a:avLst/>
          </a:prstGeom>
        </p:spPr>
      </p:pic>
    </p:spTree>
    <p:extLst>
      <p:ext uri="{BB962C8B-B14F-4D97-AF65-F5344CB8AC3E}">
        <p14:creationId xmlns:p14="http://schemas.microsoft.com/office/powerpoint/2010/main" val="28233045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DB116-ECF0-483F-86EE-E634C829BD33}"/>
              </a:ext>
            </a:extLst>
          </p:cNvPr>
          <p:cNvSpPr>
            <a:spLocks noGrp="1"/>
          </p:cNvSpPr>
          <p:nvPr>
            <p:ph type="title"/>
          </p:nvPr>
        </p:nvSpPr>
        <p:spPr>
          <a:xfrm>
            <a:off x="1484311" y="685800"/>
            <a:ext cx="10018713" cy="6172200"/>
          </a:xfrm>
        </p:spPr>
        <p:txBody>
          <a:bodyPr>
            <a:normAutofit/>
          </a:bodyPr>
          <a:lstStyle/>
          <a:p>
            <a:pPr algn="r" rtl="1"/>
            <a:r>
              <a:rPr lang="ar-IQ" sz="2400" b="1" u="sng" dirty="0">
                <a:latin typeface="Simplified Arabic" panose="02020603050405020304" pitchFamily="18" charset="-78"/>
                <a:cs typeface="Simplified Arabic" panose="02020603050405020304" pitchFamily="18" charset="-78"/>
              </a:rPr>
              <a:t>الجزيئة الثانية :</a:t>
            </a:r>
            <a:r>
              <a:rPr lang="ar-IQ" sz="2400" b="1" dirty="0">
                <a:latin typeface="Simplified Arabic" panose="02020603050405020304" pitchFamily="18" charset="-78"/>
                <a:cs typeface="Simplified Arabic" panose="02020603050405020304" pitchFamily="18" charset="-78"/>
              </a:rPr>
              <a:t>تتضمن :اولاً: </a:t>
            </a:r>
            <a:r>
              <a:rPr lang="ar-IQ" sz="2400" dirty="0">
                <a:latin typeface="Simplified Arabic" panose="02020603050405020304" pitchFamily="18" charset="-78"/>
                <a:cs typeface="Simplified Arabic" panose="02020603050405020304" pitchFamily="18" charset="-78"/>
              </a:rPr>
              <a:t>بينما لا يكون للحرب </a:t>
            </a:r>
            <a:r>
              <a:rPr lang="ar-IQ" sz="2400" b="1" dirty="0">
                <a:latin typeface="Simplified Arabic" panose="02020603050405020304" pitchFamily="18" charset="-78"/>
                <a:cs typeface="Simplified Arabic" panose="02020603050405020304" pitchFamily="18" charset="-78"/>
              </a:rPr>
              <a:t>معنى</a:t>
            </a:r>
            <a:r>
              <a:rPr lang="ar-IQ" sz="2400" dirty="0">
                <a:latin typeface="Simplified Arabic" panose="02020603050405020304" pitchFamily="18" charset="-78"/>
                <a:cs typeface="Simplified Arabic" panose="02020603050405020304" pitchFamily="18" charset="-78"/>
              </a:rPr>
              <a:t> إلا بقدر ما هي استمرار للسياسة، فإن وجود الألعاب بحد ذاته يعتمد على عدم كون ذلك هو الحال. الألعاب، </a:t>
            </a:r>
            <a:r>
              <a:rPr lang="ar-IQ" sz="2400" b="1" dirty="0">
                <a:latin typeface="Simplified Arabic" panose="02020603050405020304" pitchFamily="18" charset="-78"/>
                <a:cs typeface="Simplified Arabic" panose="02020603050405020304" pitchFamily="18" charset="-78"/>
              </a:rPr>
              <a:t>بعبارة أخرى</a:t>
            </a:r>
            <a:r>
              <a:rPr lang="ar-IQ" sz="2400" dirty="0">
                <a:latin typeface="Simplified Arabic" panose="02020603050405020304" pitchFamily="18" charset="-78"/>
                <a:cs typeface="Simplified Arabic" panose="02020603050405020304" pitchFamily="18" charset="-78"/>
              </a:rPr>
              <a:t>، حتى تلك التي تتضمن عوامل سياسية، تمتلك نوعًا معينًا من الاستقلالية التي لا تمتلكها الحرب ولا يمكنها امتلاكها. </a:t>
            </a:r>
            <a:r>
              <a:rPr lang="ar-IQ" sz="2400" b="1" dirty="0">
                <a:latin typeface="Simplified Arabic" panose="02020603050405020304" pitchFamily="18" charset="-78"/>
                <a:cs typeface="Simplified Arabic" panose="02020603050405020304" pitchFamily="18" charset="-78"/>
              </a:rPr>
              <a:t>ثانيًا</a:t>
            </a:r>
            <a:r>
              <a:rPr lang="ar-IQ" sz="2400" dirty="0">
                <a:latin typeface="Simplified Arabic" panose="02020603050405020304" pitchFamily="18" charset="-78"/>
                <a:cs typeface="Simplified Arabic" panose="02020603050405020304" pitchFamily="18" charset="-78"/>
              </a:rPr>
              <a:t>، تختلف الألعاب عن الحرب في أنها تخضع لقيود مصطنعة للغاية: مثل تلك التي تحكم مكان إقامتها، وطريقة لعبها، وقبل كل شيء، مدتها و/أو الشروط التي يجب أن تنتهي بموجبها. في الأساس، يمكن أن تتخذ هذه القيود شكلين:</a:t>
            </a:r>
            <a:br>
              <a:rPr lang="ar-IQ" sz="24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r>
              <a:rPr lang="ar-IQ" sz="2400" u="sng" dirty="0">
                <a:latin typeface="Simplified Arabic" panose="02020603050405020304" pitchFamily="18" charset="-78"/>
                <a:cs typeface="Simplified Arabic" panose="02020603050405020304" pitchFamily="18" charset="-78"/>
              </a:rPr>
              <a:t>ا</a:t>
            </a:r>
            <a:r>
              <a:rPr lang="ar-IQ" sz="2400" b="1" u="sng" dirty="0">
                <a:latin typeface="Simplified Arabic" panose="02020603050405020304" pitchFamily="18" charset="-78"/>
                <a:cs typeface="Simplified Arabic" panose="02020603050405020304" pitchFamily="18" charset="-78"/>
              </a:rPr>
              <a:t>لأول:</a:t>
            </a:r>
            <a:r>
              <a:rPr lang="ar-IQ" sz="2400" u="sng" dirty="0">
                <a:latin typeface="Simplified Arabic" panose="02020603050405020304" pitchFamily="18" charset="-78"/>
                <a:cs typeface="Simplified Arabic" panose="02020603050405020304" pitchFamily="18" charset="-78"/>
              </a:rPr>
              <a:t> </a:t>
            </a:r>
            <a:r>
              <a:rPr lang="ar-IQ" sz="2400" dirty="0">
                <a:latin typeface="Simplified Arabic" panose="02020603050405020304" pitchFamily="18" charset="-78"/>
                <a:cs typeface="Simplified Arabic" panose="02020603050405020304" pitchFamily="18" charset="-78"/>
              </a:rPr>
              <a:t>هو التظاهر، أي طريقة ما للإشارة إلى أن المواجهة غير واقعية.</a:t>
            </a:r>
            <a:br>
              <a:rPr lang="ar-IQ" sz="24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r>
              <a:rPr lang="ar-IQ" sz="2400" b="1" u="sng" dirty="0">
                <a:latin typeface="Simplified Arabic" panose="02020603050405020304" pitchFamily="18" charset="-78"/>
                <a:cs typeface="Simplified Arabic" panose="02020603050405020304" pitchFamily="18" charset="-78"/>
              </a:rPr>
              <a:t>الثاني</a:t>
            </a:r>
            <a:r>
              <a:rPr lang="ar-IQ" sz="2400" b="1" dirty="0">
                <a:latin typeface="Simplified Arabic" panose="02020603050405020304" pitchFamily="18" charset="-78"/>
                <a:cs typeface="Simplified Arabic" panose="02020603050405020304" pitchFamily="18" charset="-78"/>
              </a:rPr>
              <a:t>:</a:t>
            </a:r>
            <a:r>
              <a:rPr lang="ar-IQ" sz="2400" dirty="0">
                <a:latin typeface="Simplified Arabic" panose="02020603050405020304" pitchFamily="18" charset="-78"/>
                <a:cs typeface="Simplified Arabic" panose="02020603050405020304" pitchFamily="18" charset="-78"/>
              </a:rPr>
              <a:t> هو مجموعة من القواعد الرسمية، وغالبًا ما تكون مكتوبة.</a:t>
            </a:r>
            <a:br>
              <a:rPr lang="ar-IQ" sz="24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r>
              <a:rPr lang="ar-IQ" sz="2400" dirty="0">
                <a:latin typeface="Simplified Arabic" panose="02020603050405020304" pitchFamily="18" charset="-78"/>
                <a:cs typeface="Simplified Arabic" panose="02020603050405020304" pitchFamily="18" charset="-78"/>
              </a:rPr>
              <a:t>انطلاقاً من هذه المؤهلات، يستنتج" </a:t>
            </a:r>
            <a:r>
              <a:rPr lang="ar-IQ" sz="2400" b="1" dirty="0">
                <a:latin typeface="Simplified Arabic" panose="02020603050405020304" pitchFamily="18" charset="-78"/>
                <a:cs typeface="Simplified Arabic" panose="02020603050405020304" pitchFamily="18" charset="-78"/>
              </a:rPr>
              <a:t>فان</a:t>
            </a:r>
            <a:r>
              <a:rPr lang="ar-IQ" sz="2400" dirty="0">
                <a:latin typeface="Simplified Arabic" panose="02020603050405020304" pitchFamily="18" charset="-78"/>
                <a:cs typeface="Simplified Arabic" panose="02020603050405020304" pitchFamily="18" charset="-78"/>
              </a:rPr>
              <a:t> </a:t>
            </a:r>
            <a:r>
              <a:rPr lang="ar-IQ" sz="2400" b="1" dirty="0" err="1">
                <a:latin typeface="Simplified Arabic" panose="02020603050405020304" pitchFamily="18" charset="-78"/>
                <a:cs typeface="Simplified Arabic" panose="02020603050405020304" pitchFamily="18" charset="-78"/>
              </a:rPr>
              <a:t>كريفيلد</a:t>
            </a:r>
            <a:r>
              <a:rPr lang="ar-IQ" sz="2400" b="1" dirty="0">
                <a:latin typeface="Simplified Arabic" panose="02020603050405020304" pitchFamily="18" charset="-78"/>
                <a:cs typeface="Simplified Arabic" panose="02020603050405020304" pitchFamily="18" charset="-78"/>
              </a:rPr>
              <a:t>"</a:t>
            </a:r>
            <a:r>
              <a:rPr lang="ar-IQ" sz="2400" dirty="0">
                <a:latin typeface="Simplified Arabic" panose="02020603050405020304" pitchFamily="18" charset="-78"/>
                <a:cs typeface="Simplified Arabic" panose="02020603050405020304" pitchFamily="18" charset="-78"/>
              </a:rPr>
              <a:t> تعريفاً للعبة الحربية: باعتبارها </a:t>
            </a:r>
            <a:r>
              <a:rPr lang="ar-IQ" sz="2400" b="1" dirty="0">
                <a:latin typeface="Simplified Arabic" panose="02020603050405020304" pitchFamily="18" charset="-78"/>
                <a:cs typeface="Simplified Arabic" panose="02020603050405020304" pitchFamily="18" charset="-78"/>
              </a:rPr>
              <a:t>لعبة إستراتيجية</a:t>
            </a:r>
            <a:r>
              <a:rPr lang="ar-IQ" sz="2400" dirty="0">
                <a:latin typeface="Simplified Arabic" panose="02020603050405020304" pitchFamily="18" charset="-78"/>
                <a:cs typeface="Simplified Arabic" panose="02020603050405020304" pitchFamily="18" charset="-78"/>
              </a:rPr>
              <a:t>، أو "</a:t>
            </a:r>
            <a:r>
              <a:rPr lang="ar-IQ" sz="2400" b="1" dirty="0">
                <a:latin typeface="Simplified Arabic" panose="02020603050405020304" pitchFamily="18" charset="-78"/>
                <a:cs typeface="Simplified Arabic" panose="02020603050405020304" pitchFamily="18" charset="-78"/>
              </a:rPr>
              <a:t>فن السعي لتحقيق أهدافك في مواجهة خصم يفكر ويتصرف</a:t>
            </a:r>
            <a:r>
              <a:rPr lang="ar-IQ" sz="2400" dirty="0">
                <a:latin typeface="Simplified Arabic" panose="02020603050405020304" pitchFamily="18" charset="-78"/>
                <a:cs typeface="Simplified Arabic" panose="02020603050405020304" pitchFamily="18" charset="-78"/>
              </a:rPr>
              <a:t>".</a:t>
            </a:r>
            <a:endParaRPr lang="en-US"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470836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1D546-DB8D-42A3-9536-AEBAA5549565}"/>
              </a:ext>
            </a:extLst>
          </p:cNvPr>
          <p:cNvSpPr>
            <a:spLocks noGrp="1"/>
          </p:cNvSpPr>
          <p:nvPr>
            <p:ph type="title"/>
          </p:nvPr>
        </p:nvSpPr>
        <p:spPr>
          <a:xfrm>
            <a:off x="1484311" y="685800"/>
            <a:ext cx="10018713" cy="5365376"/>
          </a:xfrm>
        </p:spPr>
        <p:txBody>
          <a:bodyPr>
            <a:normAutofit/>
          </a:bodyPr>
          <a:lstStyle/>
          <a:p>
            <a:pPr algn="just" rtl="1"/>
            <a:r>
              <a:rPr lang="ar-IQ" sz="2800" b="1" u="sng" dirty="0">
                <a:latin typeface="Simplified Arabic" panose="02020603050405020304" pitchFamily="18" charset="-78"/>
                <a:cs typeface="Simplified Arabic" panose="02020603050405020304" pitchFamily="18" charset="-78"/>
              </a:rPr>
              <a:t>الجزيئة الثالثة </a:t>
            </a:r>
            <a:r>
              <a:rPr lang="ar-IQ" sz="2800" dirty="0">
                <a:latin typeface="Simplified Arabic" panose="02020603050405020304" pitchFamily="18" charset="-78"/>
                <a:cs typeface="Simplified Arabic" panose="02020603050405020304" pitchFamily="18" charset="-78"/>
              </a:rPr>
              <a:t>:</a:t>
            </a:r>
            <a:r>
              <a:rPr lang="ar-IQ" sz="2700" dirty="0">
                <a:latin typeface="Simplified Arabic" panose="02020603050405020304" pitchFamily="18" charset="-78"/>
                <a:cs typeface="Simplified Arabic" panose="02020603050405020304" pitchFamily="18" charset="-78"/>
              </a:rPr>
              <a:t> تشير إلى وجود تناقض بين فكرة أن الألعاب تُشجع على النظرة العسكرية، وبين حالة عدم اليقين والارتباك الواضحة التي تُعاني منها الجيوش الغربية في حقبة ما بعد الحرب الباردة. ويُشير </a:t>
            </a:r>
            <a:r>
              <a:rPr lang="ar-IQ" sz="2700" b="1" dirty="0" err="1">
                <a:latin typeface="Simplified Arabic" panose="02020603050405020304" pitchFamily="18" charset="-78"/>
                <a:cs typeface="Simplified Arabic" panose="02020603050405020304" pitchFamily="18" charset="-78"/>
              </a:rPr>
              <a:t>هاموند</a:t>
            </a:r>
            <a:r>
              <a:rPr lang="ar-IQ" sz="2700" dirty="0">
                <a:latin typeface="Simplified Arabic" panose="02020603050405020304" pitchFamily="18" charset="-78"/>
                <a:cs typeface="Simplified Arabic" panose="02020603050405020304" pitchFamily="18" charset="-78"/>
              </a:rPr>
              <a:t> إلى أن أحد المؤشرات الواضحة على ذلك هو رد الفعل على دعاية تنظيم الدولة الإسلامية، التي يُفهم على نطاق واسع أنها ذات قوة فريدة لأنها استغلت وأعادت توظيف منتجات ثقافية شعبية غربية، بما في ذلك ألعاب مثل: "</a:t>
            </a:r>
            <a:r>
              <a:rPr lang="en-US" sz="1800" b="1" i="1" u="none" strike="noStrike" baseline="0" dirty="0">
                <a:latin typeface="SabonLTStd-Italic"/>
              </a:rPr>
              <a:t>Call of Duty</a:t>
            </a:r>
            <a:r>
              <a:rPr lang="ar-IQ" sz="2700" dirty="0">
                <a:latin typeface="Simplified Arabic" panose="02020603050405020304" pitchFamily="18" charset="-78"/>
                <a:cs typeface="Simplified Arabic" panose="02020603050405020304" pitchFamily="18" charset="-78"/>
              </a:rPr>
              <a:t>" و"</a:t>
            </a:r>
            <a:r>
              <a:rPr lang="en-US" sz="1800" b="1" i="1" u="none" strike="noStrike" baseline="0" dirty="0">
                <a:latin typeface="SabonLTStd-Italic"/>
              </a:rPr>
              <a:t>Grand</a:t>
            </a:r>
            <a:r>
              <a:rPr lang="en-US" sz="1800" b="0" i="1" u="none" strike="noStrike" baseline="0" dirty="0">
                <a:latin typeface="SabonLTStd-Italic"/>
              </a:rPr>
              <a:t> </a:t>
            </a:r>
            <a:r>
              <a:rPr lang="en-US" sz="1800" b="1" i="1" u="none" strike="noStrike" baseline="0" dirty="0">
                <a:latin typeface="SabonLTStd-Italic"/>
              </a:rPr>
              <a:t>Theft Auto</a:t>
            </a:r>
            <a:r>
              <a:rPr lang="ar-IQ" sz="2700" dirty="0">
                <a:latin typeface="Simplified Arabic" panose="02020603050405020304" pitchFamily="18" charset="-78"/>
                <a:cs typeface="Simplified Arabic" panose="02020603050405020304" pitchFamily="18" charset="-78"/>
              </a:rPr>
              <a:t>" .إن ردة الفعل المتوترة، والصعوبات التي واجهتها حكومتا الولايات المتحدة وأوروبا </a:t>
            </a:r>
            <a:r>
              <a:rPr lang="ar-IQ" sz="2700" b="1" dirty="0">
                <a:latin typeface="Simplified Arabic" panose="02020603050405020304" pitchFamily="18" charset="-78"/>
                <a:cs typeface="Simplified Arabic" panose="02020603050405020304" pitchFamily="18" charset="-78"/>
              </a:rPr>
              <a:t>في صياغة سردية مضادة مقنعة، تدل على ضعف أيديولوجي يتفاقم بفعل التشابهات المتصورة بين الحرب وألعاب الفيديو. </a:t>
            </a:r>
            <a:r>
              <a:rPr lang="ar-IQ" sz="2700" dirty="0">
                <a:latin typeface="Simplified Arabic" panose="02020603050405020304" pitchFamily="18" charset="-78"/>
                <a:cs typeface="Simplified Arabic" panose="02020603050405020304" pitchFamily="18" charset="-78"/>
              </a:rPr>
              <a:t>فبينما تُسوَّق ألعاب الفيديو ذات الطابع الحربي غالبًا على أساس تشابهها "</a:t>
            </a:r>
            <a:r>
              <a:rPr lang="ar-IQ" sz="2700" b="1" dirty="0">
                <a:latin typeface="Simplified Arabic" panose="02020603050405020304" pitchFamily="18" charset="-78"/>
                <a:cs typeface="Simplified Arabic" panose="02020603050405020304" pitchFamily="18" charset="-78"/>
              </a:rPr>
              <a:t>الحقيقي</a:t>
            </a:r>
            <a:r>
              <a:rPr lang="ar-IQ" sz="2700" dirty="0">
                <a:latin typeface="Simplified Arabic" panose="02020603050405020304" pitchFamily="18" charset="-78"/>
                <a:cs typeface="Simplified Arabic" panose="02020603050405020304" pitchFamily="18" charset="-78"/>
              </a:rPr>
              <a:t>" مع الحرب الواقعية. لكنها في الوقت نفسه تُبرز الشعور بأن الحرب المعاصرة، إلى حد ما، غير واقعية.</a:t>
            </a:r>
            <a:endParaRPr lang="en-US" sz="27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3982828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51DD6-A6C9-4A84-9A3E-C676EBD79572}"/>
              </a:ext>
            </a:extLst>
          </p:cNvPr>
          <p:cNvSpPr>
            <a:spLocks noGrp="1"/>
          </p:cNvSpPr>
          <p:nvPr>
            <p:ph type="title"/>
          </p:nvPr>
        </p:nvSpPr>
        <p:spPr>
          <a:xfrm>
            <a:off x="1484311" y="672353"/>
            <a:ext cx="10591148" cy="5257800"/>
          </a:xfrm>
        </p:spPr>
        <p:txBody>
          <a:bodyPr>
            <a:normAutofit fontScale="90000"/>
          </a:bodyPr>
          <a:lstStyle/>
          <a:p>
            <a:pPr rtl="1"/>
            <a:br>
              <a:rPr lang="ar-IQ" sz="2400" b="1" u="sng" dirty="0">
                <a:solidFill>
                  <a:schemeClr val="tx1"/>
                </a:solidFill>
                <a:latin typeface="Simplified Arabic" panose="02020603050405020304" pitchFamily="18" charset="-78"/>
                <a:cs typeface="Simplified Arabic" panose="02020603050405020304" pitchFamily="18" charset="-78"/>
              </a:rPr>
            </a:br>
            <a:br>
              <a:rPr lang="ar-IQ" sz="2400" b="1" u="sng" dirty="0">
                <a:solidFill>
                  <a:schemeClr val="tx1"/>
                </a:solidFill>
                <a:latin typeface="Simplified Arabic" panose="02020603050405020304" pitchFamily="18" charset="-78"/>
                <a:cs typeface="Simplified Arabic" panose="02020603050405020304" pitchFamily="18" charset="-78"/>
              </a:rPr>
            </a:br>
            <a:br>
              <a:rPr lang="ar-IQ" sz="2400" b="1" u="sng" dirty="0">
                <a:solidFill>
                  <a:schemeClr val="tx1"/>
                </a:solidFill>
                <a:latin typeface="Simplified Arabic" panose="02020603050405020304" pitchFamily="18" charset="-78"/>
                <a:cs typeface="Simplified Arabic" panose="02020603050405020304" pitchFamily="18" charset="-78"/>
              </a:rPr>
            </a:br>
            <a:br>
              <a:rPr lang="ar-IQ" sz="2400" b="1" u="sng" dirty="0">
                <a:solidFill>
                  <a:schemeClr val="tx1"/>
                </a:solidFill>
                <a:latin typeface="Simplified Arabic" panose="02020603050405020304" pitchFamily="18" charset="-78"/>
                <a:cs typeface="Simplified Arabic" panose="02020603050405020304" pitchFamily="18" charset="-78"/>
              </a:rPr>
            </a:br>
            <a:br>
              <a:rPr lang="ar-IQ" sz="2400" b="1" u="sng" dirty="0">
                <a:solidFill>
                  <a:schemeClr val="tx1"/>
                </a:solidFill>
                <a:latin typeface="Simplified Arabic" panose="02020603050405020304" pitchFamily="18" charset="-78"/>
                <a:cs typeface="Simplified Arabic" panose="02020603050405020304" pitchFamily="18" charset="-78"/>
              </a:rPr>
            </a:br>
            <a:br>
              <a:rPr lang="ar-IQ" sz="2400" b="1" u="sng" dirty="0">
                <a:solidFill>
                  <a:schemeClr val="tx1"/>
                </a:solidFill>
                <a:latin typeface="Simplified Arabic" panose="02020603050405020304" pitchFamily="18" charset="-78"/>
                <a:cs typeface="Simplified Arabic" panose="02020603050405020304" pitchFamily="18" charset="-78"/>
              </a:rPr>
            </a:br>
            <a:br>
              <a:rPr lang="ar-IQ" sz="2400" b="1" u="sng" dirty="0">
                <a:solidFill>
                  <a:schemeClr val="tx1"/>
                </a:solidFill>
                <a:latin typeface="Simplified Arabic" panose="02020603050405020304" pitchFamily="18" charset="-78"/>
                <a:cs typeface="Simplified Arabic" panose="02020603050405020304" pitchFamily="18" charset="-78"/>
              </a:rPr>
            </a:br>
            <a:br>
              <a:rPr lang="ar-IQ" sz="2400" b="1" u="sng" dirty="0">
                <a:solidFill>
                  <a:schemeClr val="tx1"/>
                </a:solidFill>
                <a:latin typeface="Simplified Arabic" panose="02020603050405020304" pitchFamily="18" charset="-78"/>
                <a:cs typeface="Simplified Arabic" panose="02020603050405020304" pitchFamily="18" charset="-78"/>
              </a:rPr>
            </a:br>
            <a:br>
              <a:rPr lang="ar-IQ" sz="2400" b="1" u="sng" dirty="0">
                <a:solidFill>
                  <a:schemeClr val="tx1"/>
                </a:solidFill>
                <a:latin typeface="Simplified Arabic" panose="02020603050405020304" pitchFamily="18" charset="-78"/>
                <a:cs typeface="Simplified Arabic" panose="02020603050405020304" pitchFamily="18" charset="-78"/>
              </a:rPr>
            </a:br>
            <a:br>
              <a:rPr lang="ar-IQ" sz="2400" b="1" u="sng" dirty="0">
                <a:solidFill>
                  <a:schemeClr val="tx1"/>
                </a:solidFill>
                <a:latin typeface="Simplified Arabic" panose="02020603050405020304" pitchFamily="18" charset="-78"/>
                <a:cs typeface="Simplified Arabic" panose="02020603050405020304" pitchFamily="18" charset="-78"/>
              </a:rPr>
            </a:br>
            <a:br>
              <a:rPr lang="ar-IQ" sz="2400" b="1" u="sng" dirty="0">
                <a:solidFill>
                  <a:schemeClr val="tx1"/>
                </a:solidFill>
                <a:latin typeface="Simplified Arabic" panose="02020603050405020304" pitchFamily="18" charset="-78"/>
                <a:cs typeface="Simplified Arabic" panose="02020603050405020304" pitchFamily="18" charset="-78"/>
              </a:rPr>
            </a:br>
            <a:br>
              <a:rPr lang="ar-IQ" sz="2400" b="1" u="sng" dirty="0">
                <a:solidFill>
                  <a:schemeClr val="tx1"/>
                </a:solidFill>
                <a:latin typeface="Simplified Arabic" panose="02020603050405020304" pitchFamily="18" charset="-78"/>
                <a:cs typeface="Simplified Arabic" panose="02020603050405020304" pitchFamily="18" charset="-78"/>
              </a:rPr>
            </a:br>
            <a:r>
              <a:rPr lang="ar-IQ" sz="3100" b="1" u="sng" dirty="0">
                <a:solidFill>
                  <a:schemeClr val="tx1"/>
                </a:solidFill>
                <a:latin typeface="Simplified Arabic" panose="02020603050405020304" pitchFamily="18" charset="-78"/>
                <a:cs typeface="Simplified Arabic" panose="02020603050405020304" pitchFamily="18" charset="-78"/>
              </a:rPr>
              <a:t>الجزيئة الرابعة </a:t>
            </a:r>
            <a:r>
              <a:rPr lang="ar-IQ" sz="2400" b="1" dirty="0">
                <a:solidFill>
                  <a:schemeClr val="tx1"/>
                </a:solidFill>
                <a:latin typeface="Simplified Arabic" panose="02020603050405020304" pitchFamily="18" charset="-78"/>
                <a:cs typeface="Simplified Arabic" panose="02020603050405020304" pitchFamily="18" charset="-78"/>
              </a:rPr>
              <a:t>: </a:t>
            </a:r>
            <a:r>
              <a:rPr lang="ar-IQ" sz="2700" b="1" dirty="0">
                <a:latin typeface="Simplified Arabic" panose="02020603050405020304" pitchFamily="18" charset="-78"/>
                <a:cs typeface="Simplified Arabic" panose="02020603050405020304" pitchFamily="18" charset="-78"/>
              </a:rPr>
              <a:t>تصف لعبة الحرب ك: ""تجربة في التفاعل البشري"،</a:t>
            </a:r>
            <a:r>
              <a:rPr lang="ar-IQ" sz="2700" dirty="0">
                <a:latin typeface="Simplified Arabic" panose="02020603050405020304" pitchFamily="18" charset="-78"/>
                <a:cs typeface="Simplified Arabic" panose="02020603050405020304" pitchFamily="18" charset="-78"/>
              </a:rPr>
              <a:t> مما يوحي بأنه "</a:t>
            </a:r>
            <a:r>
              <a:rPr lang="ar-IQ" sz="2700" b="1" dirty="0">
                <a:latin typeface="Simplified Arabic" panose="02020603050405020304" pitchFamily="18" charset="-78"/>
                <a:cs typeface="Simplified Arabic" panose="02020603050405020304" pitchFamily="18" charset="-78"/>
              </a:rPr>
              <a:t>بدون لاعبين بشريين، قد يكون هذا نموذجًا، لكن لا توجد لعبة</a:t>
            </a:r>
            <a:r>
              <a:rPr lang="ar-IQ" sz="2700" dirty="0">
                <a:latin typeface="Simplified Arabic" panose="02020603050405020304" pitchFamily="18" charset="-78"/>
                <a:cs typeface="Simplified Arabic" panose="02020603050405020304" pitchFamily="18" charset="-78"/>
              </a:rPr>
              <a:t>". يثير هذا الأمر تساؤلات مثيرة للاهتمام حول الذكاء الاصطناعي وإمكانية الإبداع والاستدلال الاستنباطي وتبني المنطق المتناقض للاستراتيجية التنافسية في اللعب غير البشري.</a:t>
            </a:r>
            <a:br>
              <a:rPr lang="ar-IQ" sz="2700" dirty="0">
                <a:latin typeface="Simplified Arabic" panose="02020603050405020304" pitchFamily="18" charset="-78"/>
                <a:cs typeface="Simplified Arabic" panose="02020603050405020304" pitchFamily="18" charset="-78"/>
              </a:rPr>
            </a:br>
            <a:br>
              <a:rPr lang="ar-IQ" sz="2700" dirty="0">
                <a:latin typeface="Simplified Arabic" panose="02020603050405020304" pitchFamily="18" charset="-78"/>
                <a:cs typeface="Simplified Arabic" panose="02020603050405020304" pitchFamily="18" charset="-78"/>
              </a:rPr>
            </a:br>
            <a:r>
              <a:rPr lang="ar-IQ" sz="2700" b="0" i="0" u="none" strike="noStrike" baseline="0" dirty="0">
                <a:latin typeface="Simplified Arabic" panose="02020603050405020304" pitchFamily="18" charset="-78"/>
                <a:cs typeface="Simplified Arabic" panose="02020603050405020304" pitchFamily="18" charset="-78"/>
              </a:rPr>
              <a:t>ومع ذلك، وبشكل أكثر إثارة للجدل، من الممكن أيضًا تُستخدم ألعاب الحرب لتوفير بيانات مفيدة في اختبار النظريات والفرضيات، مما يُسهم في تطوير فهم الخيارات الإستراتيجية المتاحة ومزاياها وعيوبها المحتملة.</a:t>
            </a:r>
            <a:br>
              <a:rPr lang="ar-IQ" sz="2700" b="0" i="0" u="none" strike="noStrike" baseline="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r>
              <a:rPr lang="ar-IQ" sz="2400" b="1" dirty="0">
                <a:latin typeface="Simplified Arabic" panose="02020603050405020304" pitchFamily="18" charset="-78"/>
                <a:cs typeface="Simplified Arabic" panose="02020603050405020304" pitchFamily="18" charset="-78"/>
              </a:rPr>
              <a:t>المخطط رقم (1</a:t>
            </a:r>
            <a:r>
              <a:rPr lang="ar-IQ" sz="2400" dirty="0">
                <a:latin typeface="Simplified Arabic" panose="02020603050405020304" pitchFamily="18" charset="-78"/>
                <a:cs typeface="Simplified Arabic" panose="02020603050405020304" pitchFamily="18" charset="-78"/>
              </a:rPr>
              <a:t>) </a:t>
            </a:r>
            <a:br>
              <a:rPr lang="ar-IQ" sz="24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br>
              <a:rPr lang="ar-IQ" sz="2400" dirty="0">
                <a:latin typeface="Simplified Arabic" panose="02020603050405020304" pitchFamily="18" charset="-78"/>
                <a:cs typeface="Simplified Arabic" panose="02020603050405020304" pitchFamily="18" charset="-78"/>
              </a:rPr>
            </a:br>
            <a:r>
              <a:rPr lang="ar-IQ" sz="2400" dirty="0">
                <a:latin typeface="Simplified Arabic" panose="02020603050405020304" pitchFamily="18" charset="-78"/>
                <a:cs typeface="Simplified Arabic" panose="02020603050405020304" pitchFamily="18" charset="-78"/>
              </a:rPr>
              <a:t> </a:t>
            </a:r>
            <a:endParaRPr lang="en-US" sz="27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518849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54FCBB-98B0-40B5-B447-0191D0283D18}"/>
              </a:ext>
            </a:extLst>
          </p:cNvPr>
          <p:cNvSpPr>
            <a:spLocks noGrp="1"/>
          </p:cNvSpPr>
          <p:nvPr>
            <p:ph idx="1"/>
          </p:nvPr>
        </p:nvSpPr>
        <p:spPr>
          <a:xfrm>
            <a:off x="1451579" y="712694"/>
            <a:ext cx="9603275" cy="5688106"/>
          </a:xfrm>
        </p:spPr>
        <p:txBody>
          <a:bodyPr>
            <a:normAutofit/>
          </a:bodyPr>
          <a:lstStyle/>
          <a:p>
            <a:pPr marL="0" indent="0" algn="just" rtl="1">
              <a:buNone/>
            </a:pPr>
            <a:endParaRPr lang="ar-IQ" sz="2600" b="1" u="sng" dirty="0">
              <a:cs typeface="+mj-cs"/>
            </a:endParaRPr>
          </a:p>
        </p:txBody>
      </p:sp>
      <p:graphicFrame>
        <p:nvGraphicFramePr>
          <p:cNvPr id="4" name="Diagram 3">
            <a:extLst>
              <a:ext uri="{FF2B5EF4-FFF2-40B4-BE49-F238E27FC236}">
                <a16:creationId xmlns:a16="http://schemas.microsoft.com/office/drawing/2014/main" id="{07F03D24-2F47-4018-B82B-4FDE1F6D7969}"/>
              </a:ext>
            </a:extLst>
          </p:cNvPr>
          <p:cNvGraphicFramePr/>
          <p:nvPr>
            <p:extLst>
              <p:ext uri="{D42A27DB-BD31-4B8C-83A1-F6EECF244321}">
                <p14:modId xmlns:p14="http://schemas.microsoft.com/office/powerpoint/2010/main" val="2375067994"/>
              </p:ext>
            </p:extLst>
          </p:nvPr>
        </p:nvGraphicFramePr>
        <p:xfrm>
          <a:off x="2178424" y="1062319"/>
          <a:ext cx="7207623" cy="48947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68058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74C18FD-AC55-4133-8022-01531DDCD117}"/>
              </a:ext>
            </a:extLst>
          </p:cNvPr>
          <p:cNvGraphicFramePr>
            <a:graphicFrameLocks noGrp="1"/>
          </p:cNvGraphicFramePr>
          <p:nvPr>
            <p:ph idx="1"/>
            <p:extLst>
              <p:ext uri="{D42A27DB-BD31-4B8C-83A1-F6EECF244321}">
                <p14:modId xmlns:p14="http://schemas.microsoft.com/office/powerpoint/2010/main" val="447173881"/>
              </p:ext>
            </p:extLst>
          </p:nvPr>
        </p:nvGraphicFramePr>
        <p:xfrm>
          <a:off x="1484313" y="800100"/>
          <a:ext cx="9044734" cy="4991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ontent Placeholder 2">
            <a:extLst>
              <a:ext uri="{FF2B5EF4-FFF2-40B4-BE49-F238E27FC236}">
                <a16:creationId xmlns:a16="http://schemas.microsoft.com/office/drawing/2014/main" id="{D60F7450-133B-45FA-8269-165F6FBA0C3C}"/>
              </a:ext>
            </a:extLst>
          </p:cNvPr>
          <p:cNvSpPr txBox="1">
            <a:spLocks/>
          </p:cNvSpPr>
          <p:nvPr/>
        </p:nvSpPr>
        <p:spPr>
          <a:xfrm>
            <a:off x="1420906" y="800100"/>
            <a:ext cx="10213975" cy="4545105"/>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rtl="1">
              <a:buFont typeface="Arial" panose="020B0604020202020204" pitchFamily="34" charset="0"/>
              <a:buNone/>
            </a:pPr>
            <a:endParaRPr lang="ar-IQ" sz="1800" b="1" dirty="0">
              <a:solidFill>
                <a:schemeClr val="bg1"/>
              </a:solidFill>
              <a:latin typeface="Simplified Arabic" panose="02020603050405020304" pitchFamily="18" charset="-78"/>
              <a:cs typeface="+mj-cs"/>
            </a:endParaRPr>
          </a:p>
        </p:txBody>
      </p:sp>
    </p:spTree>
    <p:extLst>
      <p:ext uri="{BB962C8B-B14F-4D97-AF65-F5344CB8AC3E}">
        <p14:creationId xmlns:p14="http://schemas.microsoft.com/office/powerpoint/2010/main" val="16236214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F28D4D-1485-413D-A356-B0C99FF661C7}"/>
              </a:ext>
            </a:extLst>
          </p:cNvPr>
          <p:cNvSpPr>
            <a:spLocks noGrp="1"/>
          </p:cNvSpPr>
          <p:nvPr>
            <p:ph idx="1"/>
          </p:nvPr>
        </p:nvSpPr>
        <p:spPr>
          <a:xfrm>
            <a:off x="1438835" y="363070"/>
            <a:ext cx="10367682" cy="5727339"/>
          </a:xfrm>
        </p:spPr>
        <p:txBody>
          <a:bodyPr>
            <a:normAutofit/>
          </a:bodyPr>
          <a:lstStyle/>
          <a:p>
            <a:pPr marL="0" indent="0" algn="just" rtl="1">
              <a:buNone/>
            </a:pPr>
            <a:r>
              <a:rPr lang="ar-IQ" b="1" dirty="0">
                <a:effectLst/>
                <a:latin typeface="Simplified Arabic" panose="02020603050405020304" pitchFamily="18" charset="-78"/>
                <a:ea typeface="Calibri" panose="020F0502020204030204" pitchFamily="34" charset="0"/>
                <a:cs typeface="Simplified Arabic" panose="02020603050405020304" pitchFamily="18" charset="-78"/>
              </a:rPr>
              <a:t>تتنوع المحصلات بين </a:t>
            </a:r>
            <a:r>
              <a:rPr lang="ar-IQ" dirty="0">
                <a:effectLst/>
                <a:latin typeface="Simplified Arabic" panose="02020603050405020304" pitchFamily="18" charset="-78"/>
                <a:ea typeface="Calibri" panose="020F0502020204030204" pitchFamily="34" charset="0"/>
                <a:cs typeface="Simplified Arabic" panose="02020603050405020304" pitchFamily="18" charset="-78"/>
              </a:rPr>
              <a:t>: كشف علاقات مهمه او فهم الوضع الراهن بشكل اعمق ، تغيير مفتوح ، او استخلاص استنتاجات حول التعديلات او </a:t>
            </a:r>
            <a:r>
              <a:rPr lang="ar-IQ" dirty="0" err="1">
                <a:effectLst/>
                <a:latin typeface="Simplified Arabic" panose="02020603050405020304" pitchFamily="18" charset="-78"/>
                <a:ea typeface="Calibri" panose="020F0502020204030204" pitchFamily="34" charset="0"/>
                <a:cs typeface="Simplified Arabic" panose="02020603050405020304" pitchFamily="18" charset="-78"/>
              </a:rPr>
              <a:t>التكييفات</a:t>
            </a:r>
            <a:r>
              <a:rPr lang="ar-IQ" dirty="0">
                <a:effectLst/>
                <a:latin typeface="Simplified Arabic" panose="02020603050405020304" pitchFamily="18" charset="-78"/>
                <a:ea typeface="Calibri" panose="020F0502020204030204" pitchFamily="34" charset="0"/>
                <a:cs typeface="Simplified Arabic" panose="02020603050405020304" pitchFamily="18" charset="-78"/>
              </a:rPr>
              <a:t> التي ينبغي اجراؤها لتحسين الخطة او السلاح .</a:t>
            </a:r>
          </a:p>
          <a:p>
            <a:pPr marL="0" indent="0" algn="just" rtl="1">
              <a:buNone/>
            </a:pPr>
            <a:r>
              <a:rPr lang="ar-IQ" dirty="0">
                <a:latin typeface="Simplified Arabic" panose="02020603050405020304" pitchFamily="18" charset="-78"/>
                <a:ea typeface="Calibri" panose="020F0502020204030204" pitchFamily="34" charset="0"/>
                <a:cs typeface="Simplified Arabic" panose="02020603050405020304" pitchFamily="18" charset="-78"/>
              </a:rPr>
              <a:t>ومن الاستخدامات المماثلة فحص المواقف لتحديد الخطط او العقائد او الأسلحة الجديدة التي قد تكون مطلوبة او مرغوبة.</a:t>
            </a:r>
            <a:endParaRPr lang="en-US" dirty="0">
              <a:latin typeface="Simplified Arabic" panose="02020603050405020304" pitchFamily="18" charset="-78"/>
              <a:ea typeface="Calibri" panose="020F0502020204030204" pitchFamily="34" charset="0"/>
              <a:cs typeface="Simplified Arabic" panose="02020603050405020304" pitchFamily="18" charset="-78"/>
            </a:endParaRPr>
          </a:p>
          <a:p>
            <a:pPr marL="0" indent="0" algn="just" rtl="1">
              <a:buNone/>
            </a:pPr>
            <a:r>
              <a:rPr lang="ar-IQ" dirty="0">
                <a:effectLst/>
                <a:latin typeface="Simplified Arabic" panose="02020603050405020304" pitchFamily="18" charset="-78"/>
                <a:ea typeface="Calibri" panose="020F0502020204030204" pitchFamily="34" charset="0"/>
                <a:cs typeface="Simplified Arabic" panose="02020603050405020304" pitchFamily="18" charset="-78"/>
              </a:rPr>
              <a:t>محصلة الجانب النظري </a:t>
            </a:r>
            <a:r>
              <a:rPr lang="ar-IQ" b="1" dirty="0">
                <a:effectLst/>
                <a:latin typeface="Simplified Arabic" panose="02020603050405020304" pitchFamily="18" charset="-78"/>
                <a:ea typeface="Calibri" panose="020F0502020204030204" pitchFamily="34" charset="0"/>
                <a:cs typeface="Simplified Arabic" panose="02020603050405020304" pitchFamily="18" charset="-78"/>
              </a:rPr>
              <a:t>للألعاب الحربية </a:t>
            </a:r>
            <a:r>
              <a:rPr lang="ar-IQ" dirty="0">
                <a:effectLst/>
                <a:latin typeface="Simplified Arabic" panose="02020603050405020304" pitchFamily="18" charset="-78"/>
                <a:ea typeface="Calibri" panose="020F0502020204030204" pitchFamily="34" charset="0"/>
                <a:cs typeface="Simplified Arabic" panose="02020603050405020304" pitchFamily="18" charset="-78"/>
              </a:rPr>
              <a:t>تنقلنا الى الجانب العملي " </a:t>
            </a:r>
            <a:r>
              <a:rPr lang="ar-IQ" b="1" dirty="0">
                <a:effectLst/>
                <a:latin typeface="Simplified Arabic" panose="02020603050405020304" pitchFamily="18" charset="-78"/>
                <a:ea typeface="Calibri" panose="020F0502020204030204" pitchFamily="34" charset="0"/>
                <a:cs typeface="Simplified Arabic" panose="02020603050405020304" pitchFamily="18" charset="-78"/>
              </a:rPr>
              <a:t>التخطيط الإستراتيجي، الإستراتيجية ، المستقبل</a:t>
            </a:r>
            <a:r>
              <a:rPr lang="ar-IQ" dirty="0">
                <a:effectLst/>
                <a:latin typeface="Simplified Arabic" panose="02020603050405020304" pitchFamily="18" charset="-78"/>
                <a:ea typeface="Calibri" panose="020F0502020204030204" pitchFamily="34" charset="0"/>
                <a:cs typeface="Simplified Arabic" panose="02020603050405020304" pitchFamily="18" charset="-78"/>
              </a:rPr>
              <a:t> ".</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355319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EB8F22"/>
      </a:accent1>
      <a:accent2>
        <a:srgbClr val="CD4223"/>
      </a:accent2>
      <a:accent3>
        <a:srgbClr val="A89374"/>
      </a:accent3>
      <a:accent4>
        <a:srgbClr val="83AA67"/>
      </a:accent4>
      <a:accent5>
        <a:srgbClr val="4FA9C1"/>
      </a:accent5>
      <a:accent6>
        <a:srgbClr val="9390AF"/>
      </a:accent6>
      <a:hlink>
        <a:srgbClr val="EC7220"/>
      </a:hlink>
      <a:folHlink>
        <a:srgbClr val="F09355"/>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EBEC8F79-A447-43FC-8E81-85E8468AF3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Parallax</Template>
  <TotalTime>2713</TotalTime>
  <Words>1641</Words>
  <Application>Microsoft Office PowerPoint</Application>
  <PresentationFormat>Widescreen</PresentationFormat>
  <Paragraphs>61</Paragraphs>
  <Slides>18</Slides>
  <Notes>0</Notes>
  <HiddenSlides>0</HiddenSlides>
  <MMClips>1</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18</vt:i4>
      </vt:variant>
    </vt:vector>
  </HeadingPairs>
  <TitlesOfParts>
    <vt:vector size="36" baseType="lpstr">
      <vt:lpstr>AJensonPro-Regular</vt:lpstr>
      <vt:lpstr>Akhbar MT</vt:lpstr>
      <vt:lpstr>Andalus</vt:lpstr>
      <vt:lpstr>Arabic Typesetting</vt:lpstr>
      <vt:lpstr>Arial</vt:lpstr>
      <vt:lpstr>BellMT</vt:lpstr>
      <vt:lpstr>BellMTItalic</vt:lpstr>
      <vt:lpstr>BellMTStd-SemiBold</vt:lpstr>
      <vt:lpstr>Calibri</vt:lpstr>
      <vt:lpstr>Corbel</vt:lpstr>
      <vt:lpstr>HelveticaNeueLTStd-BdIt</vt:lpstr>
      <vt:lpstr>HelveticaNeueLTStd-Lt</vt:lpstr>
      <vt:lpstr>HelveticaNeueLTStd-Roman</vt:lpstr>
      <vt:lpstr>monument</vt:lpstr>
      <vt:lpstr>NotoSans-Regular</vt:lpstr>
      <vt:lpstr>SabonLTStd-Italic</vt:lpstr>
      <vt:lpstr>Simplified Arabic</vt:lpstr>
      <vt:lpstr>Parallax</vt:lpstr>
      <vt:lpstr>PowerPoint Presentation</vt:lpstr>
      <vt:lpstr>PowerPoint Presentation</vt:lpstr>
      <vt:lpstr>PowerPoint Presentation</vt:lpstr>
      <vt:lpstr>الجزيئة الثانية :تتضمن :اولاً: بينما لا يكون للحرب معنى إلا بقدر ما هي استمرار للسياسة، فإن وجود الألعاب بحد ذاته يعتمد على عدم كون ذلك هو الحال. الألعاب، بعبارة أخرى، حتى تلك التي تتضمن عوامل سياسية، تمتلك نوعًا معينًا من الاستقلالية التي لا تمتلكها الحرب ولا يمكنها امتلاكها. ثانيًا، تختلف الألعاب عن الحرب في أنها تخضع لقيود مصطنعة للغاية: مثل تلك التي تحكم مكان إقامتها، وطريقة لعبها، وقبل كل شيء، مدتها و/أو الشروط التي يجب أن تنتهي بموجبها. في الأساس، يمكن أن تتخذ هذه القيود شكلين:  الأول: هو التظاهر، أي طريقة ما للإشارة إلى أن المواجهة غير واقعية.  الثاني: هو مجموعة من القواعد الرسمية، وغالبًا ما تكون مكتوبة.  انطلاقاً من هذه المؤهلات، يستنتج" فان كريفيلد" تعريفاً للعبة الحربية: باعتبارها لعبة إستراتيجية، أو "فن السعي لتحقيق أهدافك في مواجهة خصم يفكر ويتصرف".</vt:lpstr>
      <vt:lpstr>الجزيئة الثالثة : تشير إلى وجود تناقض بين فكرة أن الألعاب تُشجع على النظرة العسكرية، وبين حالة عدم اليقين والارتباك الواضحة التي تُعاني منها الجيوش الغربية في حقبة ما بعد الحرب الباردة. ويُشير هاموند إلى أن أحد المؤشرات الواضحة على ذلك هو رد الفعل على دعاية تنظيم الدولة الإسلامية، التي يُفهم على نطاق واسع أنها ذات قوة فريدة لأنها استغلت وأعادت توظيف منتجات ثقافية شعبية غربية، بما في ذلك ألعاب مثل: "Call of Duty" و"Grand Theft Auto" .إن ردة الفعل المتوترة، والصعوبات التي واجهتها حكومتا الولايات المتحدة وأوروبا في صياغة سردية مضادة مقنعة، تدل على ضعف أيديولوجي يتفاقم بفعل التشابهات المتصورة بين الحرب وألعاب الفيديو. فبينما تُسوَّق ألعاب الفيديو ذات الطابع الحربي غالبًا على أساس تشابهها "الحقيقي" مع الحرب الواقعية. لكنها في الوقت نفسه تُبرز الشعور بأن الحرب المعاصرة، إلى حد ما، غير واقعية.</vt:lpstr>
      <vt:lpstr>            الجزيئة الرابعة : تصف لعبة الحرب ك: ""تجربة في التفاعل البشري"، مما يوحي بأنه "بدون لاعبين بشريين، قد يكون هذا نموذجًا، لكن لا توجد لعبة". يثير هذا الأمر تساؤلات مثيرة للاهتمام حول الذكاء الاصطناعي وإمكانية الإبداع والاستدلال الاستنباطي وتبني المنطق المتناقض للاستراتيجية التنافسية في اللعب غير البشري.  ومع ذلك، وبشكل أكثر إثارة للجدل، من الممكن أيضًا تُستخدم ألعاب الحرب لتوفير بيانات مفيدة في اختبار النظريات والفرضيات، مما يُسهم في تطوير فهم الخيارات الإستراتيجية المتاحة ومزاياها وعيوبها المحتملة.   المخطط رقم (1)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نماذج لألعاب حربية :      (1Wargaming Climate Change.    (2Rising Tide:Designing a Game of International Economic Competition.     (3Tsunami: AGI’s impact on geopolitics .     (4Paratus Futurum :Strategic Game Primes the U.S. Coast Guard for the Future.      (5HEDGEMONY : A GAME o f STRATEGIC CHOICES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Vete 4</dc:creator>
  <cp:lastModifiedBy>Vete 4</cp:lastModifiedBy>
  <cp:revision>367</cp:revision>
  <dcterms:created xsi:type="dcterms:W3CDTF">2024-11-20T10:31:55Z</dcterms:created>
  <dcterms:modified xsi:type="dcterms:W3CDTF">2025-12-27T18:52:14Z</dcterms:modified>
</cp:coreProperties>
</file>