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4611" r:id="rId1"/>
  </p:sldMasterIdLst>
  <p:notesMasterIdLst>
    <p:notesMasterId r:id="rId20"/>
  </p:notesMasterIdLst>
  <p:sldIdLst>
    <p:sldId id="294" r:id="rId2"/>
    <p:sldId id="257" r:id="rId3"/>
    <p:sldId id="288" r:id="rId4"/>
    <p:sldId id="287" r:id="rId5"/>
    <p:sldId id="278" r:id="rId6"/>
    <p:sldId id="289" r:id="rId7"/>
    <p:sldId id="259" r:id="rId8"/>
    <p:sldId id="291" r:id="rId9"/>
    <p:sldId id="262" r:id="rId10"/>
    <p:sldId id="279" r:id="rId11"/>
    <p:sldId id="264" r:id="rId12"/>
    <p:sldId id="280" r:id="rId13"/>
    <p:sldId id="282" r:id="rId14"/>
    <p:sldId id="285" r:id="rId15"/>
    <p:sldId id="284" r:id="rId16"/>
    <p:sldId id="290" r:id="rId17"/>
    <p:sldId id="293" r:id="rId18"/>
    <p:sldId id="27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te 4" initials="V4" lastIdx="2" clrIdx="0">
    <p:extLst>
      <p:ext uri="{19B8F6BF-5375-455C-9EA6-DF929625EA0E}">
        <p15:presenceInfo xmlns:p15="http://schemas.microsoft.com/office/powerpoint/2012/main" userId="7be7a17b9c9eb5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83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E78AD9-F4E8-43A0-B067-E2599F28CCB7}" v="41" dt="2026-04-11T08:58:57.5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24" autoAdjust="0"/>
    <p:restoredTop sz="94162" autoAdjust="0"/>
  </p:normalViewPr>
  <p:slideViewPr>
    <p:cSldViewPr snapToGrid="0">
      <p:cViewPr varScale="1">
        <p:scale>
          <a:sx n="71" d="100"/>
          <a:sy n="71" d="100"/>
        </p:scale>
        <p:origin x="84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D4490C-8BAB-47B0-8A1A-9012884E4538}"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en-US"/>
        </a:p>
      </dgm:t>
    </dgm:pt>
    <dgm:pt modelId="{32752EF4-B70B-4FF4-9253-94428738F2AF}">
      <dgm:prSet phldrT="[Text]" custT="1"/>
      <dgm:spPr>
        <a:ln>
          <a:solidFill>
            <a:srgbClr val="FF0000"/>
          </a:solidFill>
        </a:ln>
      </dgm:spPr>
      <dgm:t>
        <a:bodyPr/>
        <a:lstStyle/>
        <a:p>
          <a:r>
            <a:rPr lang="ar-IQ" sz="1600" b="1" dirty="0">
              <a:latin typeface="Simplified Arabic" panose="02020603050405020304" pitchFamily="18" charset="-78"/>
              <a:cs typeface="Akhbar MT" pitchFamily="2" charset="-78"/>
            </a:rPr>
            <a:t>فرضيات نظرية التعقيد</a:t>
          </a:r>
          <a:endParaRPr lang="en-US" sz="1600" b="1" dirty="0">
            <a:latin typeface="Simplified Arabic" panose="02020603050405020304" pitchFamily="18" charset="-78"/>
            <a:cs typeface="Akhbar MT" pitchFamily="2" charset="-78"/>
          </a:endParaRPr>
        </a:p>
      </dgm:t>
    </dgm:pt>
    <dgm:pt modelId="{EC0678FB-2CAF-43D7-B652-8FBA86A135C8}" type="parTrans" cxnId="{301D67E5-31CA-4020-BAE8-F159C3C01936}">
      <dgm:prSet/>
      <dgm:spPr/>
      <dgm:t>
        <a:bodyPr/>
        <a:lstStyle/>
        <a:p>
          <a:endParaRPr lang="en-US"/>
        </a:p>
      </dgm:t>
    </dgm:pt>
    <dgm:pt modelId="{DE827909-30CD-40FB-8EA2-A0F3CF1E2BD8}" type="sibTrans" cxnId="{301D67E5-31CA-4020-BAE8-F159C3C01936}">
      <dgm:prSet/>
      <dgm:spPr/>
      <dgm:t>
        <a:bodyPr/>
        <a:lstStyle/>
        <a:p>
          <a:endParaRPr lang="en-US"/>
        </a:p>
      </dgm:t>
    </dgm:pt>
    <dgm:pt modelId="{07FCEBB9-701F-4672-A393-73CC7494B16B}">
      <dgm:prSet phldrT="[Text]"/>
      <dgm:spPr>
        <a:solidFill>
          <a:schemeClr val="accent1">
            <a:lumMod val="60000"/>
            <a:lumOff val="40000"/>
            <a:alpha val="50000"/>
          </a:schemeClr>
        </a:solidFill>
      </dgm:spPr>
      <dgm:t>
        <a:bodyPr/>
        <a:lstStyle/>
        <a:p>
          <a:r>
            <a:rPr lang="ar-IQ" b="1" dirty="0">
              <a:latin typeface="Andalus" panose="02020603050405020304" pitchFamily="18" charset="-78"/>
              <a:cs typeface="Akhbar MT" pitchFamily="2" charset="-78"/>
            </a:rPr>
            <a:t>الحساسية للشروط الاولية</a:t>
          </a:r>
          <a:endParaRPr lang="en-US" b="1" dirty="0">
            <a:latin typeface="Andalus" panose="02020603050405020304" pitchFamily="18" charset="-78"/>
            <a:cs typeface="Akhbar MT" pitchFamily="2" charset="-78"/>
          </a:endParaRPr>
        </a:p>
      </dgm:t>
    </dgm:pt>
    <dgm:pt modelId="{53A197B3-1291-4EA7-91CE-2A99A37F43B2}" type="parTrans" cxnId="{E7C3AADD-1AB3-4EBE-90F3-27780DA593A5}">
      <dgm:prSet/>
      <dgm:spPr/>
      <dgm:t>
        <a:bodyPr/>
        <a:lstStyle/>
        <a:p>
          <a:endParaRPr lang="en-US"/>
        </a:p>
      </dgm:t>
    </dgm:pt>
    <dgm:pt modelId="{5B03521A-9A46-438E-B0DA-A30385AE3AB3}" type="sibTrans" cxnId="{E7C3AADD-1AB3-4EBE-90F3-27780DA593A5}">
      <dgm:prSet/>
      <dgm:spPr/>
      <dgm:t>
        <a:bodyPr/>
        <a:lstStyle/>
        <a:p>
          <a:endParaRPr lang="en-US"/>
        </a:p>
      </dgm:t>
    </dgm:pt>
    <dgm:pt modelId="{A789BD35-8EAB-4C4F-9F67-755802F2ECC9}">
      <dgm:prSet phldrT="[Text]" custT="1"/>
      <dgm:spPr>
        <a:solidFill>
          <a:schemeClr val="accent2">
            <a:alpha val="50000"/>
          </a:schemeClr>
        </a:solidFill>
        <a:ln>
          <a:solidFill>
            <a:schemeClr val="accent2">
              <a:lumMod val="50000"/>
            </a:schemeClr>
          </a:solidFill>
        </a:ln>
      </dgm:spPr>
      <dgm:t>
        <a:bodyPr/>
        <a:lstStyle/>
        <a:p>
          <a:r>
            <a:rPr lang="ar-IQ" sz="1050" b="1" dirty="0">
              <a:latin typeface="Andalus" panose="02020603050405020304" pitchFamily="18" charset="-78"/>
              <a:cs typeface="Akhbar MT" pitchFamily="2" charset="-78"/>
            </a:rPr>
            <a:t>التنظيم الذاتي والخصائص الناشئة </a:t>
          </a:r>
          <a:endParaRPr lang="en-US" sz="1050" b="1" dirty="0">
            <a:latin typeface="Andalus" panose="02020603050405020304" pitchFamily="18" charset="-78"/>
            <a:cs typeface="Akhbar MT" pitchFamily="2" charset="-78"/>
          </a:endParaRPr>
        </a:p>
      </dgm:t>
    </dgm:pt>
    <dgm:pt modelId="{D835C196-94EA-4429-9A2A-2A34AD87E369}" type="parTrans" cxnId="{0BEEEB2C-FB83-4CDF-8673-1D9C893C918A}">
      <dgm:prSet/>
      <dgm:spPr/>
      <dgm:t>
        <a:bodyPr/>
        <a:lstStyle/>
        <a:p>
          <a:endParaRPr lang="en-US"/>
        </a:p>
      </dgm:t>
    </dgm:pt>
    <dgm:pt modelId="{E379459E-E64B-4B29-96F2-EBC76CE8DBDD}" type="sibTrans" cxnId="{0BEEEB2C-FB83-4CDF-8673-1D9C893C918A}">
      <dgm:prSet/>
      <dgm:spPr/>
      <dgm:t>
        <a:bodyPr/>
        <a:lstStyle/>
        <a:p>
          <a:endParaRPr lang="en-US"/>
        </a:p>
      </dgm:t>
    </dgm:pt>
    <dgm:pt modelId="{B1CECA86-6840-46B3-97C1-CC1E15FB934B}">
      <dgm:prSet phldrT="[Text]"/>
      <dgm:spPr>
        <a:solidFill>
          <a:srgbClr val="00B0F0">
            <a:alpha val="50000"/>
          </a:srgbClr>
        </a:solidFill>
      </dgm:spPr>
      <dgm:t>
        <a:bodyPr/>
        <a:lstStyle/>
        <a:p>
          <a:r>
            <a:rPr lang="ar-IQ" b="1" dirty="0">
              <a:latin typeface="Andalus" panose="02020603050405020304" pitchFamily="18" charset="-78"/>
              <a:cs typeface="Akhbar MT" pitchFamily="2" charset="-78"/>
            </a:rPr>
            <a:t>التكيف والتطور المشترك</a:t>
          </a:r>
          <a:endParaRPr lang="en-US" b="1" dirty="0">
            <a:latin typeface="Andalus" panose="02020603050405020304" pitchFamily="18" charset="-78"/>
            <a:cs typeface="Akhbar MT" pitchFamily="2" charset="-78"/>
          </a:endParaRPr>
        </a:p>
      </dgm:t>
    </dgm:pt>
    <dgm:pt modelId="{2D77EB56-24E0-4436-9407-AE96AD5A5799}" type="parTrans" cxnId="{C1B92865-CD24-48E5-B3DD-0002E8185356}">
      <dgm:prSet/>
      <dgm:spPr/>
      <dgm:t>
        <a:bodyPr/>
        <a:lstStyle/>
        <a:p>
          <a:endParaRPr lang="en-US"/>
        </a:p>
      </dgm:t>
    </dgm:pt>
    <dgm:pt modelId="{301533AA-0160-4E9D-ADA8-5AD37F2EC830}" type="sibTrans" cxnId="{C1B92865-CD24-48E5-B3DD-0002E8185356}">
      <dgm:prSet/>
      <dgm:spPr/>
      <dgm:t>
        <a:bodyPr/>
        <a:lstStyle/>
        <a:p>
          <a:endParaRPr lang="en-US"/>
        </a:p>
      </dgm:t>
    </dgm:pt>
    <dgm:pt modelId="{5D51C661-D0DD-40DA-BFF5-C5C772F626DA}">
      <dgm:prSet phldrT="[Text]"/>
      <dgm:spPr>
        <a:solidFill>
          <a:schemeClr val="accent1">
            <a:lumMod val="75000"/>
            <a:alpha val="50000"/>
          </a:schemeClr>
        </a:solidFill>
      </dgm:spPr>
      <dgm:t>
        <a:bodyPr/>
        <a:lstStyle/>
        <a:p>
          <a:r>
            <a:rPr lang="ar-IQ" b="1" dirty="0">
              <a:latin typeface="Andalus" panose="02020603050405020304" pitchFamily="18" charset="-78"/>
              <a:cs typeface="Akhbar MT" pitchFamily="2" charset="-78"/>
            </a:rPr>
            <a:t>قوة الاحداث الصغيرة</a:t>
          </a:r>
          <a:endParaRPr lang="en-US" b="1" dirty="0">
            <a:latin typeface="Andalus" panose="02020603050405020304" pitchFamily="18" charset="-78"/>
            <a:cs typeface="Akhbar MT" pitchFamily="2" charset="-78"/>
          </a:endParaRPr>
        </a:p>
      </dgm:t>
    </dgm:pt>
    <dgm:pt modelId="{C5B3F2E7-63C0-4D77-B177-93393A872267}" type="parTrans" cxnId="{43C30668-313B-486F-BFDD-FE4F113BCD8D}">
      <dgm:prSet/>
      <dgm:spPr/>
      <dgm:t>
        <a:bodyPr/>
        <a:lstStyle/>
        <a:p>
          <a:endParaRPr lang="en-US"/>
        </a:p>
      </dgm:t>
    </dgm:pt>
    <dgm:pt modelId="{8E57CD8D-E0FC-47B9-A05C-16D94D6FDDD9}" type="sibTrans" cxnId="{43C30668-313B-486F-BFDD-FE4F113BCD8D}">
      <dgm:prSet/>
      <dgm:spPr/>
      <dgm:t>
        <a:bodyPr/>
        <a:lstStyle/>
        <a:p>
          <a:endParaRPr lang="en-US"/>
        </a:p>
      </dgm:t>
    </dgm:pt>
    <dgm:pt modelId="{9ADFD94C-8A39-4A07-B29F-27C4F2BC17B2}" type="pres">
      <dgm:prSet presAssocID="{3FD4490C-8BAB-47B0-8A1A-9012884E4538}" presName="composite" presStyleCnt="0">
        <dgm:presLayoutVars>
          <dgm:chMax val="1"/>
          <dgm:dir/>
          <dgm:resizeHandles val="exact"/>
        </dgm:presLayoutVars>
      </dgm:prSet>
      <dgm:spPr/>
    </dgm:pt>
    <dgm:pt modelId="{E457A4FB-18F9-40F7-8409-87A166D384D0}" type="pres">
      <dgm:prSet presAssocID="{3FD4490C-8BAB-47B0-8A1A-9012884E4538}" presName="radial" presStyleCnt="0">
        <dgm:presLayoutVars>
          <dgm:animLvl val="ctr"/>
        </dgm:presLayoutVars>
      </dgm:prSet>
      <dgm:spPr/>
    </dgm:pt>
    <dgm:pt modelId="{EA297ABD-7344-4E9D-9EFA-03591E484474}" type="pres">
      <dgm:prSet presAssocID="{32752EF4-B70B-4FF4-9253-94428738F2AF}" presName="centerShape" presStyleLbl="vennNode1" presStyleIdx="0" presStyleCnt="5"/>
      <dgm:spPr/>
    </dgm:pt>
    <dgm:pt modelId="{87E6D19C-741C-4641-A022-E48AA5F73187}" type="pres">
      <dgm:prSet presAssocID="{07FCEBB9-701F-4672-A393-73CC7494B16B}" presName="node" presStyleLbl="vennNode1" presStyleIdx="1" presStyleCnt="5">
        <dgm:presLayoutVars>
          <dgm:bulletEnabled val="1"/>
        </dgm:presLayoutVars>
      </dgm:prSet>
      <dgm:spPr/>
    </dgm:pt>
    <dgm:pt modelId="{19260E3A-7176-48FE-832D-4E2F63C16EE9}" type="pres">
      <dgm:prSet presAssocID="{A789BD35-8EAB-4C4F-9F67-755802F2ECC9}" presName="node" presStyleLbl="vennNode1" presStyleIdx="2" presStyleCnt="5" custScaleY="129628">
        <dgm:presLayoutVars>
          <dgm:bulletEnabled val="1"/>
        </dgm:presLayoutVars>
      </dgm:prSet>
      <dgm:spPr/>
    </dgm:pt>
    <dgm:pt modelId="{38DFBEAF-A504-4072-85CB-4043C72B3318}" type="pres">
      <dgm:prSet presAssocID="{B1CECA86-6840-46B3-97C1-CC1E15FB934B}" presName="node" presStyleLbl="vennNode1" presStyleIdx="3" presStyleCnt="5">
        <dgm:presLayoutVars>
          <dgm:bulletEnabled val="1"/>
        </dgm:presLayoutVars>
      </dgm:prSet>
      <dgm:spPr/>
    </dgm:pt>
    <dgm:pt modelId="{7E20BAE8-9B59-4A57-8FD6-DB57FABC7705}" type="pres">
      <dgm:prSet presAssocID="{5D51C661-D0DD-40DA-BFF5-C5C772F626DA}" presName="node" presStyleLbl="vennNode1" presStyleIdx="4" presStyleCnt="5" custScaleY="107589" custRadScaleRad="102488" custRadScaleInc="5783">
        <dgm:presLayoutVars>
          <dgm:bulletEnabled val="1"/>
        </dgm:presLayoutVars>
      </dgm:prSet>
      <dgm:spPr/>
    </dgm:pt>
  </dgm:ptLst>
  <dgm:cxnLst>
    <dgm:cxn modelId="{245B0712-E9FE-4869-9269-BB63CF7703D4}" type="presOf" srcId="{B1CECA86-6840-46B3-97C1-CC1E15FB934B}" destId="{38DFBEAF-A504-4072-85CB-4043C72B3318}" srcOrd="0" destOrd="0" presId="urn:microsoft.com/office/officeart/2005/8/layout/radial3"/>
    <dgm:cxn modelId="{51238B1E-1AFB-4B00-8B8B-9A777AB23D97}" type="presOf" srcId="{3FD4490C-8BAB-47B0-8A1A-9012884E4538}" destId="{9ADFD94C-8A39-4A07-B29F-27C4F2BC17B2}" srcOrd="0" destOrd="0" presId="urn:microsoft.com/office/officeart/2005/8/layout/radial3"/>
    <dgm:cxn modelId="{0BEEEB2C-FB83-4CDF-8673-1D9C893C918A}" srcId="{32752EF4-B70B-4FF4-9253-94428738F2AF}" destId="{A789BD35-8EAB-4C4F-9F67-755802F2ECC9}" srcOrd="1" destOrd="0" parTransId="{D835C196-94EA-4429-9A2A-2A34AD87E369}" sibTransId="{E379459E-E64B-4B29-96F2-EBC76CE8DBDD}"/>
    <dgm:cxn modelId="{C1B92865-CD24-48E5-B3DD-0002E8185356}" srcId="{32752EF4-B70B-4FF4-9253-94428738F2AF}" destId="{B1CECA86-6840-46B3-97C1-CC1E15FB934B}" srcOrd="2" destOrd="0" parTransId="{2D77EB56-24E0-4436-9407-AE96AD5A5799}" sibTransId="{301533AA-0160-4E9D-ADA8-5AD37F2EC830}"/>
    <dgm:cxn modelId="{43C30668-313B-486F-BFDD-FE4F113BCD8D}" srcId="{32752EF4-B70B-4FF4-9253-94428738F2AF}" destId="{5D51C661-D0DD-40DA-BFF5-C5C772F626DA}" srcOrd="3" destOrd="0" parTransId="{C5B3F2E7-63C0-4D77-B177-93393A872267}" sibTransId="{8E57CD8D-E0FC-47B9-A05C-16D94D6FDDD9}"/>
    <dgm:cxn modelId="{25E3F556-9B67-43F6-94BA-40FC15DD9A9D}" type="presOf" srcId="{07FCEBB9-701F-4672-A393-73CC7494B16B}" destId="{87E6D19C-741C-4641-A022-E48AA5F73187}" srcOrd="0" destOrd="0" presId="urn:microsoft.com/office/officeart/2005/8/layout/radial3"/>
    <dgm:cxn modelId="{4E7358BB-ADB6-494A-A21A-19AF2394B24A}" type="presOf" srcId="{32752EF4-B70B-4FF4-9253-94428738F2AF}" destId="{EA297ABD-7344-4E9D-9EFA-03591E484474}" srcOrd="0" destOrd="0" presId="urn:microsoft.com/office/officeart/2005/8/layout/radial3"/>
    <dgm:cxn modelId="{0CCAC9CF-9130-4EB0-BD01-DE8E4042F5A9}" type="presOf" srcId="{5D51C661-D0DD-40DA-BFF5-C5C772F626DA}" destId="{7E20BAE8-9B59-4A57-8FD6-DB57FABC7705}" srcOrd="0" destOrd="0" presId="urn:microsoft.com/office/officeart/2005/8/layout/radial3"/>
    <dgm:cxn modelId="{E7C3AADD-1AB3-4EBE-90F3-27780DA593A5}" srcId="{32752EF4-B70B-4FF4-9253-94428738F2AF}" destId="{07FCEBB9-701F-4672-A393-73CC7494B16B}" srcOrd="0" destOrd="0" parTransId="{53A197B3-1291-4EA7-91CE-2A99A37F43B2}" sibTransId="{5B03521A-9A46-438E-B0DA-A30385AE3AB3}"/>
    <dgm:cxn modelId="{301D67E5-31CA-4020-BAE8-F159C3C01936}" srcId="{3FD4490C-8BAB-47B0-8A1A-9012884E4538}" destId="{32752EF4-B70B-4FF4-9253-94428738F2AF}" srcOrd="0" destOrd="0" parTransId="{EC0678FB-2CAF-43D7-B652-8FBA86A135C8}" sibTransId="{DE827909-30CD-40FB-8EA2-A0F3CF1E2BD8}"/>
    <dgm:cxn modelId="{D5AC6DFD-2CE6-4858-972E-697FE5A01B28}" type="presOf" srcId="{A789BD35-8EAB-4C4F-9F67-755802F2ECC9}" destId="{19260E3A-7176-48FE-832D-4E2F63C16EE9}" srcOrd="0" destOrd="0" presId="urn:microsoft.com/office/officeart/2005/8/layout/radial3"/>
    <dgm:cxn modelId="{DFA68639-810A-4D46-A1C5-CFFE46D21A01}" type="presParOf" srcId="{9ADFD94C-8A39-4A07-B29F-27C4F2BC17B2}" destId="{E457A4FB-18F9-40F7-8409-87A166D384D0}" srcOrd="0" destOrd="0" presId="urn:microsoft.com/office/officeart/2005/8/layout/radial3"/>
    <dgm:cxn modelId="{AA522FC1-F5ED-4DA6-BEC8-57296EE99F18}" type="presParOf" srcId="{E457A4FB-18F9-40F7-8409-87A166D384D0}" destId="{EA297ABD-7344-4E9D-9EFA-03591E484474}" srcOrd="0" destOrd="0" presId="urn:microsoft.com/office/officeart/2005/8/layout/radial3"/>
    <dgm:cxn modelId="{EF806FDE-4A6B-44D2-B97F-DB49696D61E5}" type="presParOf" srcId="{E457A4FB-18F9-40F7-8409-87A166D384D0}" destId="{87E6D19C-741C-4641-A022-E48AA5F73187}" srcOrd="1" destOrd="0" presId="urn:microsoft.com/office/officeart/2005/8/layout/radial3"/>
    <dgm:cxn modelId="{62C19D0F-139A-4F28-983F-F508A35C616C}" type="presParOf" srcId="{E457A4FB-18F9-40F7-8409-87A166D384D0}" destId="{19260E3A-7176-48FE-832D-4E2F63C16EE9}" srcOrd="2" destOrd="0" presId="urn:microsoft.com/office/officeart/2005/8/layout/radial3"/>
    <dgm:cxn modelId="{95E1E8D5-5A50-46DF-91AC-C60B565E46B4}" type="presParOf" srcId="{E457A4FB-18F9-40F7-8409-87A166D384D0}" destId="{38DFBEAF-A504-4072-85CB-4043C72B3318}" srcOrd="3" destOrd="0" presId="urn:microsoft.com/office/officeart/2005/8/layout/radial3"/>
    <dgm:cxn modelId="{953A1DD2-64E8-4A61-A06C-9E2FBC2F9E8A}" type="presParOf" srcId="{E457A4FB-18F9-40F7-8409-87A166D384D0}" destId="{7E20BAE8-9B59-4A57-8FD6-DB57FABC7705}"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297ABD-7344-4E9D-9EFA-03591E484474}">
      <dsp:nvSpPr>
        <dsp:cNvPr id="0" name=""/>
        <dsp:cNvSpPr/>
      </dsp:nvSpPr>
      <dsp:spPr>
        <a:xfrm>
          <a:off x="3168341" y="991037"/>
          <a:ext cx="2468900" cy="2468900"/>
        </a:xfrm>
        <a:prstGeom prst="ellipse">
          <a:avLst/>
        </a:prstGeom>
        <a:solidFill>
          <a:schemeClr val="accent4">
            <a:alpha val="50000"/>
            <a:hueOff val="0"/>
            <a:satOff val="0"/>
            <a:lumOff val="0"/>
            <a:alphaOff val="0"/>
          </a:schemeClr>
        </a:solidFill>
        <a:ln w="15875" cap="rnd" cmpd="sng" algn="ctr">
          <a:solidFill>
            <a:srgbClr val="FF000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IQ" sz="1600" b="1" kern="1200" dirty="0">
              <a:latin typeface="Simplified Arabic" panose="02020603050405020304" pitchFamily="18" charset="-78"/>
              <a:cs typeface="Akhbar MT" pitchFamily="2" charset="-78"/>
            </a:rPr>
            <a:t>فرضيات نظرية التعقيد</a:t>
          </a:r>
          <a:endParaRPr lang="en-US" sz="1600" b="1" kern="1200" dirty="0">
            <a:latin typeface="Simplified Arabic" panose="02020603050405020304" pitchFamily="18" charset="-78"/>
            <a:cs typeface="Akhbar MT" pitchFamily="2" charset="-78"/>
          </a:endParaRPr>
        </a:p>
      </dsp:txBody>
      <dsp:txXfrm>
        <a:off x="3529903" y="1352599"/>
        <a:ext cx="1745776" cy="1745776"/>
      </dsp:txXfrm>
    </dsp:sp>
    <dsp:sp modelId="{87E6D19C-741C-4641-A022-E48AA5F73187}">
      <dsp:nvSpPr>
        <dsp:cNvPr id="0" name=""/>
        <dsp:cNvSpPr/>
      </dsp:nvSpPr>
      <dsp:spPr>
        <a:xfrm>
          <a:off x="3785566" y="440"/>
          <a:ext cx="1234450" cy="1234450"/>
        </a:xfrm>
        <a:prstGeom prst="ellipse">
          <a:avLst/>
        </a:prstGeom>
        <a:solidFill>
          <a:schemeClr val="accent1">
            <a:lumMod val="60000"/>
            <a:lumOff val="40000"/>
            <a:alpha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ar-IQ" sz="1500" b="1" kern="1200" dirty="0">
              <a:latin typeface="Andalus" panose="02020603050405020304" pitchFamily="18" charset="-78"/>
              <a:cs typeface="Akhbar MT" pitchFamily="2" charset="-78"/>
            </a:rPr>
            <a:t>الحساسية للشروط الاولية</a:t>
          </a:r>
          <a:endParaRPr lang="en-US" sz="1500" b="1" kern="1200" dirty="0">
            <a:latin typeface="Andalus" panose="02020603050405020304" pitchFamily="18" charset="-78"/>
            <a:cs typeface="Akhbar MT" pitchFamily="2" charset="-78"/>
          </a:endParaRPr>
        </a:p>
      </dsp:txBody>
      <dsp:txXfrm>
        <a:off x="3966347" y="181221"/>
        <a:ext cx="872888" cy="872888"/>
      </dsp:txXfrm>
    </dsp:sp>
    <dsp:sp modelId="{19260E3A-7176-48FE-832D-4E2F63C16EE9}">
      <dsp:nvSpPr>
        <dsp:cNvPr id="0" name=""/>
        <dsp:cNvSpPr/>
      </dsp:nvSpPr>
      <dsp:spPr>
        <a:xfrm>
          <a:off x="5393388" y="1425391"/>
          <a:ext cx="1234450" cy="1600193"/>
        </a:xfrm>
        <a:prstGeom prst="ellipse">
          <a:avLst/>
        </a:prstGeom>
        <a:solidFill>
          <a:schemeClr val="accent2">
            <a:alpha val="50000"/>
          </a:schemeClr>
        </a:solidFill>
        <a:ln w="15875" cap="rnd" cmpd="sng" algn="ctr">
          <a:solidFill>
            <a:schemeClr val="accent2">
              <a:lumMod val="5000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ar-IQ" sz="1050" b="1" kern="1200" dirty="0">
              <a:latin typeface="Andalus" panose="02020603050405020304" pitchFamily="18" charset="-78"/>
              <a:cs typeface="Akhbar MT" pitchFamily="2" charset="-78"/>
            </a:rPr>
            <a:t>التنظيم الذاتي والخصائص الناشئة </a:t>
          </a:r>
          <a:endParaRPr lang="en-US" sz="1050" b="1" kern="1200" dirty="0">
            <a:latin typeface="Andalus" panose="02020603050405020304" pitchFamily="18" charset="-78"/>
            <a:cs typeface="Akhbar MT" pitchFamily="2" charset="-78"/>
          </a:endParaRPr>
        </a:p>
      </dsp:txBody>
      <dsp:txXfrm>
        <a:off x="5574169" y="1659734"/>
        <a:ext cx="872888" cy="1131507"/>
      </dsp:txXfrm>
    </dsp:sp>
    <dsp:sp modelId="{38DFBEAF-A504-4072-85CB-4043C72B3318}">
      <dsp:nvSpPr>
        <dsp:cNvPr id="0" name=""/>
        <dsp:cNvSpPr/>
      </dsp:nvSpPr>
      <dsp:spPr>
        <a:xfrm>
          <a:off x="3785566" y="3216084"/>
          <a:ext cx="1234450" cy="1234450"/>
        </a:xfrm>
        <a:prstGeom prst="ellipse">
          <a:avLst/>
        </a:prstGeom>
        <a:solidFill>
          <a:srgbClr val="00B0F0">
            <a:alpha val="50000"/>
          </a:srgb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ar-IQ" sz="1500" b="1" kern="1200" dirty="0">
              <a:latin typeface="Andalus" panose="02020603050405020304" pitchFamily="18" charset="-78"/>
              <a:cs typeface="Akhbar MT" pitchFamily="2" charset="-78"/>
            </a:rPr>
            <a:t>التكيف والتطور المشترك</a:t>
          </a:r>
          <a:endParaRPr lang="en-US" sz="1500" b="1" kern="1200" dirty="0">
            <a:latin typeface="Andalus" panose="02020603050405020304" pitchFamily="18" charset="-78"/>
            <a:cs typeface="Akhbar MT" pitchFamily="2" charset="-78"/>
          </a:endParaRPr>
        </a:p>
      </dsp:txBody>
      <dsp:txXfrm>
        <a:off x="3966347" y="3396865"/>
        <a:ext cx="872888" cy="872888"/>
      </dsp:txXfrm>
    </dsp:sp>
    <dsp:sp modelId="{7E20BAE8-9B59-4A57-8FD6-DB57FABC7705}">
      <dsp:nvSpPr>
        <dsp:cNvPr id="0" name=""/>
        <dsp:cNvSpPr/>
      </dsp:nvSpPr>
      <dsp:spPr>
        <a:xfrm>
          <a:off x="2144536" y="1411940"/>
          <a:ext cx="1234450" cy="1328132"/>
        </a:xfrm>
        <a:prstGeom prst="ellipse">
          <a:avLst/>
        </a:prstGeom>
        <a:solidFill>
          <a:schemeClr val="accent1">
            <a:lumMod val="75000"/>
            <a:alpha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ar-IQ" sz="1500" b="1" kern="1200" dirty="0">
              <a:latin typeface="Andalus" panose="02020603050405020304" pitchFamily="18" charset="-78"/>
              <a:cs typeface="Akhbar MT" pitchFamily="2" charset="-78"/>
            </a:rPr>
            <a:t>قوة الاحداث الصغيرة</a:t>
          </a:r>
          <a:endParaRPr lang="en-US" sz="1500" b="1" kern="1200" dirty="0">
            <a:latin typeface="Andalus" panose="02020603050405020304" pitchFamily="18" charset="-78"/>
            <a:cs typeface="Akhbar MT" pitchFamily="2" charset="-78"/>
          </a:endParaRPr>
        </a:p>
      </dsp:txBody>
      <dsp:txXfrm>
        <a:off x="2325317" y="1606440"/>
        <a:ext cx="872888" cy="939132"/>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D804C3-9508-438C-95FF-4149C435C196}" type="datetimeFigureOut">
              <a:rPr lang="en-US" smtClean="0"/>
              <a:t>26/04/11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B51ABA-7CF9-4F0A-A310-C95366798C0D}" type="slidenum">
              <a:rPr lang="en-US" smtClean="0"/>
              <a:t>‹#›</a:t>
            </a:fld>
            <a:endParaRPr lang="en-US"/>
          </a:p>
        </p:txBody>
      </p:sp>
    </p:spTree>
    <p:extLst>
      <p:ext uri="{BB962C8B-B14F-4D97-AF65-F5344CB8AC3E}">
        <p14:creationId xmlns:p14="http://schemas.microsoft.com/office/powerpoint/2010/main" val="1255713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26/04/11</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047879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26/04/11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553335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26/04/11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441503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26/04/11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711461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26/04/11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916720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26/04/11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634002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26/04/11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1136934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26/04/11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1373248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26/04/11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663704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26/04/11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562113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26/04/11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894271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030564-3638-497E-AA53-042CD19D64A9}" type="datetimeFigureOut">
              <a:rPr lang="en-US" smtClean="0"/>
              <a:t>26/04/11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326385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030564-3638-497E-AA53-042CD19D64A9}" type="datetimeFigureOut">
              <a:rPr lang="en-US" smtClean="0"/>
              <a:t>26/04/11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84061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030564-3638-497E-AA53-042CD19D64A9}" type="datetimeFigureOut">
              <a:rPr lang="en-US" smtClean="0"/>
              <a:t>26/04/11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688023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30564-3638-497E-AA53-042CD19D64A9}" type="datetimeFigureOut">
              <a:rPr lang="en-US" smtClean="0"/>
              <a:t>26/04/11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62400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26/04/11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417367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26/04/11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831260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1030564-3638-497E-AA53-042CD19D64A9}" type="datetimeFigureOut">
              <a:rPr lang="en-US" smtClean="0"/>
              <a:t>26/04/11</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BC9D4D3-0590-4E62-86B7-22FA1E30E237}" type="slidenum">
              <a:rPr lang="en-US" smtClean="0"/>
              <a:t>‹#›</a:t>
            </a:fld>
            <a:endParaRPr lang="en-US"/>
          </a:p>
        </p:txBody>
      </p:sp>
    </p:spTree>
    <p:extLst>
      <p:ext uri="{BB962C8B-B14F-4D97-AF65-F5344CB8AC3E}">
        <p14:creationId xmlns:p14="http://schemas.microsoft.com/office/powerpoint/2010/main" val="460473975"/>
      </p:ext>
    </p:extLst>
  </p:cSld>
  <p:clrMap bg1="lt1" tx1="dk1" bg2="lt2" tx2="dk2" accent1="accent1" accent2="accent2" accent3="accent3" accent4="accent4" accent5="accent5" accent6="accent6" hlink="hlink" folHlink="folHlink"/>
  <p:sldLayoutIdLst>
    <p:sldLayoutId id="2147484612" r:id="rId1"/>
    <p:sldLayoutId id="2147484613" r:id="rId2"/>
    <p:sldLayoutId id="2147484614" r:id="rId3"/>
    <p:sldLayoutId id="2147484615" r:id="rId4"/>
    <p:sldLayoutId id="2147484616" r:id="rId5"/>
    <p:sldLayoutId id="2147484617" r:id="rId6"/>
    <p:sldLayoutId id="2147484618" r:id="rId7"/>
    <p:sldLayoutId id="2147484619" r:id="rId8"/>
    <p:sldLayoutId id="2147484620" r:id="rId9"/>
    <p:sldLayoutId id="2147484621" r:id="rId10"/>
    <p:sldLayoutId id="2147484622" r:id="rId11"/>
    <p:sldLayoutId id="2147484623" r:id="rId12"/>
    <p:sldLayoutId id="2147484624" r:id="rId13"/>
    <p:sldLayoutId id="2147484625" r:id="rId14"/>
    <p:sldLayoutId id="2147484626" r:id="rId15"/>
    <p:sldLayoutId id="2147484627" r:id="rId16"/>
    <p:sldLayoutId id="2147484628"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9CAC3B1-4879-424D-8F15-206277196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B8492CB-DFBA-4A82-9778-F21493DA36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26211" y="0"/>
            <a:ext cx="5014912" cy="6862763"/>
            <a:chOff x="2928938" y="-4763"/>
            <a:chExt cx="5014912" cy="6862763"/>
          </a:xfrm>
        </p:grpSpPr>
        <p:sp>
          <p:nvSpPr>
            <p:cNvPr id="11" name="Freeform 6">
              <a:extLst>
                <a:ext uri="{FF2B5EF4-FFF2-40B4-BE49-F238E27FC236}">
                  <a16:creationId xmlns:a16="http://schemas.microsoft.com/office/drawing/2014/main" id="{E34CC1C8-EBDD-4AEA-83E6-B27575B62E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12" name="Freeform 7">
              <a:extLst>
                <a:ext uri="{FF2B5EF4-FFF2-40B4-BE49-F238E27FC236}">
                  <a16:creationId xmlns:a16="http://schemas.microsoft.com/office/drawing/2014/main" id="{D6B38644-B85D-4211-9526-5B4C2A662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sp>
        <p:sp>
          <p:nvSpPr>
            <p:cNvPr id="13" name="Freeform 12">
              <a:extLst>
                <a:ext uri="{FF2B5EF4-FFF2-40B4-BE49-F238E27FC236}">
                  <a16:creationId xmlns:a16="http://schemas.microsoft.com/office/drawing/2014/main" id="{8A8B2820-6B8F-4C19-BFC5-D28EE44E5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sp>
        <p:sp>
          <p:nvSpPr>
            <p:cNvPr id="14" name="Freeform 13">
              <a:extLst>
                <a:ext uri="{FF2B5EF4-FFF2-40B4-BE49-F238E27FC236}">
                  <a16:creationId xmlns:a16="http://schemas.microsoft.com/office/drawing/2014/main" id="{773528ED-4D37-4A77-A8CA-86B6221C5E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15" name="Freeform 14">
              <a:extLst>
                <a:ext uri="{FF2B5EF4-FFF2-40B4-BE49-F238E27FC236}">
                  <a16:creationId xmlns:a16="http://schemas.microsoft.com/office/drawing/2014/main" id="{8A58A902-E944-4399-9A93-A91A6A82B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6" name="Freeform 15">
              <a:extLst>
                <a:ext uri="{FF2B5EF4-FFF2-40B4-BE49-F238E27FC236}">
                  <a16:creationId xmlns:a16="http://schemas.microsoft.com/office/drawing/2014/main" id="{4EDB1155-2E8E-4FB8-AD42-101FE4383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sp>
      </p:grpSp>
      <p:sp>
        <p:nvSpPr>
          <p:cNvPr id="2" name="Title 1">
            <a:extLst>
              <a:ext uri="{FF2B5EF4-FFF2-40B4-BE49-F238E27FC236}">
                <a16:creationId xmlns:a16="http://schemas.microsoft.com/office/drawing/2014/main" id="{0AD254F4-3259-AD19-CB00-99CBB75C8630}"/>
              </a:ext>
            </a:extLst>
          </p:cNvPr>
          <p:cNvSpPr>
            <a:spLocks noGrp="1"/>
          </p:cNvSpPr>
          <p:nvPr>
            <p:ph type="title"/>
          </p:nvPr>
        </p:nvSpPr>
        <p:spPr>
          <a:xfrm>
            <a:off x="5948778" y="719418"/>
            <a:ext cx="4285386" cy="4951033"/>
          </a:xfrm>
        </p:spPr>
        <p:txBody>
          <a:bodyPr>
            <a:normAutofit/>
          </a:bodyPr>
          <a:lstStyle/>
          <a:p>
            <a:r>
              <a:rPr lang="ar-IQ" sz="5400" b="1" i="1" dirty="0">
                <a:latin typeface="Arabic Typesetting"/>
                <a:cs typeface="Arabic Typesetting"/>
              </a:rPr>
              <a:t>التعقيد والنقلات المضادة : المداخلات الإستراتيجية</a:t>
            </a:r>
            <a:r>
              <a:rPr lang="ar-IQ" sz="4400" b="1" dirty="0">
                <a:latin typeface="Arabic Typesetting"/>
                <a:cs typeface="Arabic Typesetting"/>
              </a:rPr>
              <a:t> </a:t>
            </a:r>
            <a:br>
              <a:rPr lang="ar-IQ" sz="4400" b="1" dirty="0">
                <a:latin typeface="Arabic Typesetting"/>
                <a:cs typeface="Arabic Typesetting"/>
              </a:rPr>
            </a:br>
            <a:br>
              <a:rPr lang="ar-IQ" sz="4400" b="1" dirty="0">
                <a:latin typeface="Arabic Typesetting"/>
                <a:cs typeface="Arabic Typesetting"/>
              </a:rPr>
            </a:br>
            <a:br>
              <a:rPr lang="ar-IQ" sz="4400" b="1" dirty="0">
                <a:latin typeface="Arabic Typesetting"/>
                <a:cs typeface="Arabic Typesetting"/>
              </a:rPr>
            </a:br>
            <a:br>
              <a:rPr lang="ar-IQ" sz="4400" b="1" dirty="0">
                <a:latin typeface="Arabic Typesetting"/>
                <a:cs typeface="Arabic Typesetting"/>
              </a:rPr>
            </a:br>
            <a:r>
              <a:rPr lang="ar-IQ" b="1" i="1" dirty="0">
                <a:latin typeface="Bierstadt"/>
                <a:cs typeface="Arabic Typesetting"/>
              </a:rPr>
              <a:t> زهراء حسن كاظم</a:t>
            </a:r>
            <a:endParaRPr lang="ar-IQ" b="1" dirty="0">
              <a:latin typeface="Arabic Typesetting"/>
              <a:cs typeface="Arabic Typesetting"/>
            </a:endParaRPr>
          </a:p>
        </p:txBody>
      </p:sp>
      <p:pic>
        <p:nvPicPr>
          <p:cNvPr id="4" name="Content Placeholder 3">
            <a:extLst>
              <a:ext uri="{FF2B5EF4-FFF2-40B4-BE49-F238E27FC236}">
                <a16:creationId xmlns:a16="http://schemas.microsoft.com/office/drawing/2014/main" id="{C9DC6C7A-8B52-A039-65E6-4FDB50151671}"/>
              </a:ext>
            </a:extLst>
          </p:cNvPr>
          <p:cNvPicPr>
            <a:picLocks noGrp="1" noChangeAspect="1"/>
          </p:cNvPicPr>
          <p:nvPr>
            <p:ph idx="1"/>
          </p:nvPr>
        </p:nvPicPr>
        <p:blipFill>
          <a:blip r:embed="rId2"/>
          <a:stretch>
            <a:fillRect/>
          </a:stretch>
        </p:blipFill>
        <p:spPr>
          <a:xfrm>
            <a:off x="189823" y="268940"/>
            <a:ext cx="5168780" cy="6405927"/>
          </a:xfrm>
          <a:prstGeom prst="rect">
            <a:avLst/>
          </a:prstGeom>
        </p:spPr>
      </p:pic>
    </p:spTree>
    <p:extLst>
      <p:ext uri="{BB962C8B-B14F-4D97-AF65-F5344CB8AC3E}">
        <p14:creationId xmlns:p14="http://schemas.microsoft.com/office/powerpoint/2010/main" val="321126338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1D9467-3EFD-452E-8E4A-657BEC6525B1}"/>
              </a:ext>
            </a:extLst>
          </p:cNvPr>
          <p:cNvSpPr>
            <a:spLocks noGrp="1"/>
          </p:cNvSpPr>
          <p:nvPr>
            <p:ph idx="1"/>
          </p:nvPr>
        </p:nvSpPr>
        <p:spPr>
          <a:xfrm>
            <a:off x="1385048" y="672353"/>
            <a:ext cx="10246658" cy="5118849"/>
          </a:xfrm>
        </p:spPr>
        <p:txBody>
          <a:bodyPr>
            <a:normAutofit/>
          </a:bodyPr>
          <a:lstStyle/>
          <a:p>
            <a:pPr marL="0" indent="0" algn="just" rtl="1">
              <a:buNone/>
            </a:pPr>
            <a:r>
              <a:rPr lang="ar-IQ" b="1" dirty="0">
                <a:effectLst/>
                <a:latin typeface="Calibri" panose="020F0502020204030204" pitchFamily="34" charset="0"/>
                <a:ea typeface="Calibri" panose="020F0502020204030204" pitchFamily="34" charset="0"/>
                <a:cs typeface="Simplified Arabic" panose="02020603050405020304" pitchFamily="18" charset="-78"/>
              </a:rPr>
              <a:t>باختصار، </a:t>
            </a:r>
            <a:r>
              <a:rPr lang="ar-IQ" sz="2200" b="1" dirty="0">
                <a:effectLst/>
                <a:latin typeface="Calibri" panose="020F0502020204030204" pitchFamily="34" charset="0"/>
                <a:ea typeface="Calibri" panose="020F0502020204030204" pitchFamily="34" charset="0"/>
                <a:cs typeface="Simplified Arabic" panose="02020603050405020304" pitchFamily="18" charset="-78"/>
              </a:rPr>
              <a:t>يظهر الشكل رقم (2) </a:t>
            </a:r>
            <a:r>
              <a:rPr lang="ar-IQ" sz="2200" dirty="0">
                <a:effectLst/>
                <a:latin typeface="Calibri" panose="020F0502020204030204" pitchFamily="34" charset="0"/>
                <a:ea typeface="Calibri" panose="020F0502020204030204" pitchFamily="34" charset="0"/>
                <a:cs typeface="Simplified Arabic" panose="02020603050405020304" pitchFamily="18" charset="-78"/>
              </a:rPr>
              <a:t>مفاهيم نظرية الأنظمة المعقدة وعلاقاتها ذات الأهمية لدراسة النظام السياسي العالمي والأنظمة السياسية عموماً، بديهياً هي </a:t>
            </a:r>
            <a:r>
              <a:rPr lang="ar-IQ" sz="2200" b="1" dirty="0">
                <a:effectLst/>
                <a:latin typeface="Calibri" panose="020F0502020204030204" pitchFamily="34" charset="0"/>
                <a:ea typeface="Calibri" panose="020F0502020204030204" pitchFamily="34" charset="0"/>
                <a:cs typeface="Simplified Arabic" panose="02020603050405020304" pitchFamily="18" charset="-78"/>
              </a:rPr>
              <a:t>أنظمة تكيفية </a:t>
            </a:r>
            <a:r>
              <a:rPr lang="ar-IQ" sz="2200" dirty="0">
                <a:effectLst/>
                <a:latin typeface="Calibri" panose="020F0502020204030204" pitchFamily="34" charset="0"/>
                <a:ea typeface="Calibri" panose="020F0502020204030204" pitchFamily="34" charset="0"/>
                <a:cs typeface="Simplified Arabic" panose="02020603050405020304" pitchFamily="18" charset="-78"/>
              </a:rPr>
              <a:t>"الأنظمة السياسية" لأنها تتكيف مع التفاعلات المتغيرة بين الفاعلين المستقلين والترابطات مع بيئتها، واخيراً هي </a:t>
            </a:r>
            <a:r>
              <a:rPr lang="ar-IQ" sz="2200" b="1" dirty="0">
                <a:effectLst/>
                <a:latin typeface="Calibri" panose="020F0502020204030204" pitchFamily="34" charset="0"/>
                <a:ea typeface="Calibri" panose="020F0502020204030204" pitchFamily="34" charset="0"/>
                <a:cs typeface="Simplified Arabic" panose="02020603050405020304" pitchFamily="18" charset="-78"/>
              </a:rPr>
              <a:t>أنظمة تطورية </a:t>
            </a:r>
            <a:r>
              <a:rPr lang="ar-IQ" sz="2200" dirty="0">
                <a:effectLst/>
                <a:latin typeface="Calibri" panose="020F0502020204030204" pitchFamily="34" charset="0"/>
                <a:ea typeface="Calibri" panose="020F0502020204030204" pitchFamily="34" charset="0"/>
                <a:cs typeface="Simplified Arabic" panose="02020603050405020304" pitchFamily="18" charset="-78"/>
              </a:rPr>
              <a:t>لان تغيير التنظيم والنظام ينتج من عملية صنع القرار داخلية تستفيد من كل من التعلم من الماضي " الاعتماد على المسار "، واستكشاف ومعالجة المعلومات الجديدة التي تجدد النظام القائم.</a:t>
            </a:r>
          </a:p>
          <a:p>
            <a:pPr marL="0" indent="0" algn="just" rtl="1">
              <a:buNone/>
            </a:pPr>
            <a:r>
              <a:rPr lang="ar-IQ" sz="2200" b="1" u="sng" dirty="0">
                <a:latin typeface="Calibri" panose="020F0502020204030204" pitchFamily="34" charset="0"/>
                <a:ea typeface="Calibri" panose="020F0502020204030204" pitchFamily="34" charset="0"/>
                <a:cs typeface="Simplified Arabic" panose="02020603050405020304" pitchFamily="18" charset="-78"/>
              </a:rPr>
              <a:t>المداخلة التاسعة :</a:t>
            </a:r>
            <a:r>
              <a:rPr lang="ar-IQ" sz="2200" dirty="0">
                <a:effectLst/>
                <a:latin typeface="Calibri" panose="020F0502020204030204" pitchFamily="34" charset="0"/>
                <a:ea typeface="Calibri" panose="020F0502020204030204" pitchFamily="34" charset="0"/>
                <a:cs typeface="Simplified Arabic" panose="02020603050405020304" pitchFamily="18" charset="-78"/>
              </a:rPr>
              <a:t>يناقش (</a:t>
            </a:r>
            <a:r>
              <a:rPr lang="ar-IQ" sz="2200" b="1" dirty="0">
                <a:effectLst/>
                <a:latin typeface="Calibri" panose="020F0502020204030204" pitchFamily="34" charset="0"/>
                <a:ea typeface="Calibri" panose="020F0502020204030204" pitchFamily="34" charset="0"/>
                <a:cs typeface="Simplified Arabic" panose="02020603050405020304" pitchFamily="18" charset="-78"/>
              </a:rPr>
              <a:t>مورفي</a:t>
            </a:r>
            <a:r>
              <a:rPr lang="ar-IQ" sz="2200" dirty="0">
                <a:effectLst/>
                <a:latin typeface="Calibri" panose="020F0502020204030204" pitchFamily="34" charset="0"/>
                <a:ea typeface="Calibri" panose="020F0502020204030204" pitchFamily="34" charset="0"/>
                <a:cs typeface="Simplified Arabic" panose="02020603050405020304" pitchFamily="18" charset="-78"/>
              </a:rPr>
              <a:t>) مفهوم </a:t>
            </a:r>
            <a:r>
              <a:rPr lang="ar-IQ" sz="2200" b="1" dirty="0">
                <a:effectLst/>
                <a:latin typeface="Calibri" panose="020F0502020204030204" pitchFamily="34" charset="0"/>
                <a:ea typeface="Calibri" panose="020F0502020204030204" pitchFamily="34" charset="0"/>
                <a:cs typeface="Simplified Arabic" panose="02020603050405020304" pitchFamily="18" charset="-78"/>
              </a:rPr>
              <a:t>التجميعات:(</a:t>
            </a:r>
            <a:r>
              <a:rPr lang="en-US" sz="2200" b="1" dirty="0">
                <a:effectLst/>
                <a:latin typeface="Simplified Arabic" panose="02020603050405020304" pitchFamily="18" charset="-78"/>
                <a:ea typeface="Calibri" panose="020F0502020204030204" pitchFamily="34" charset="0"/>
              </a:rPr>
              <a:t> </a:t>
            </a:r>
            <a:r>
              <a:rPr lang="en-US" sz="2200" b="1" dirty="0">
                <a:effectLst/>
                <a:latin typeface="Calibri" panose="020F0502020204030204" pitchFamily="34" charset="0"/>
                <a:ea typeface="Calibri" panose="020F0502020204030204" pitchFamily="34" charset="0"/>
                <a:cs typeface="Simplified Arabic" panose="02020603050405020304" pitchFamily="18" charset="-78"/>
              </a:rPr>
              <a:t>(Assemblages</a:t>
            </a:r>
            <a:r>
              <a:rPr lang="ar-IQ" sz="2200" dirty="0">
                <a:effectLst/>
                <a:latin typeface="Calibri" panose="020F0502020204030204" pitchFamily="34" charset="0"/>
                <a:ea typeface="Calibri" panose="020F0502020204030204" pitchFamily="34" charset="0"/>
                <a:cs typeface="Simplified Arabic" panose="02020603050405020304" pitchFamily="18" charset="-78"/>
              </a:rPr>
              <a:t> ليبين ان الوحدات الاجتماعية مثل " </a:t>
            </a:r>
            <a:r>
              <a:rPr lang="ar-IQ" sz="2200" b="1" dirty="0">
                <a:effectLst/>
                <a:latin typeface="Calibri" panose="020F0502020204030204" pitchFamily="34" charset="0"/>
                <a:ea typeface="Calibri" panose="020F0502020204030204" pitchFamily="34" charset="0"/>
                <a:cs typeface="Simplified Arabic" panose="02020603050405020304" pitchFamily="18" charset="-78"/>
              </a:rPr>
              <a:t>الدولة ، الامن ، الحدود</a:t>
            </a:r>
            <a:r>
              <a:rPr lang="ar-IQ" sz="2200" dirty="0">
                <a:effectLst/>
                <a:latin typeface="Calibri" panose="020F0502020204030204" pitchFamily="34" charset="0"/>
                <a:ea typeface="Calibri" panose="020F0502020204030204" pitchFamily="34" charset="0"/>
                <a:cs typeface="Simplified Arabic" panose="02020603050405020304" pitchFamily="18" charset="-78"/>
              </a:rPr>
              <a:t> " ليست كيانات ثابتة او مغلقة ، بل هي شبكات مؤقتة من عناصر متشابكة مادية ورمزية تتكون وتتفكك باستمرار ، ويربط (</a:t>
            </a:r>
            <a:r>
              <a:rPr lang="ar-IQ" sz="2200" b="1" dirty="0">
                <a:effectLst/>
                <a:latin typeface="Calibri" panose="020F0502020204030204" pitchFamily="34" charset="0"/>
                <a:ea typeface="Calibri" panose="020F0502020204030204" pitchFamily="34" charset="0"/>
                <a:cs typeface="Simplified Arabic" panose="02020603050405020304" pitchFamily="18" charset="-78"/>
              </a:rPr>
              <a:t>مورفي</a:t>
            </a:r>
            <a:r>
              <a:rPr lang="ar-IQ" sz="2200" dirty="0">
                <a:effectLst/>
                <a:latin typeface="Calibri" panose="020F0502020204030204" pitchFamily="34" charset="0"/>
                <a:ea typeface="Calibri" panose="020F0502020204030204" pitchFamily="34" charset="0"/>
                <a:cs typeface="Simplified Arabic" panose="02020603050405020304" pitchFamily="18" charset="-78"/>
              </a:rPr>
              <a:t>) ذلك مباشرة بمفهوم "</a:t>
            </a:r>
            <a:r>
              <a:rPr lang="ar-IQ" sz="2200" b="1" dirty="0">
                <a:effectLst/>
                <a:latin typeface="Calibri" panose="020F0502020204030204" pitchFamily="34" charset="0"/>
                <a:ea typeface="Calibri" panose="020F0502020204030204" pitchFamily="34" charset="0"/>
                <a:cs typeface="Simplified Arabic" panose="02020603050405020304" pitchFamily="18" charset="-78"/>
              </a:rPr>
              <a:t>التشابك </a:t>
            </a:r>
            <a:r>
              <a:rPr lang="ar-IQ" sz="2200" b="1" dirty="0" err="1">
                <a:effectLst/>
                <a:latin typeface="Calibri" panose="020F0502020204030204" pitchFamily="34" charset="0"/>
                <a:ea typeface="Calibri" panose="020F0502020204030204" pitchFamily="34" charset="0"/>
                <a:cs typeface="Simplified Arabic" panose="02020603050405020304" pitchFamily="18" charset="-78"/>
              </a:rPr>
              <a:t>الكوانتي</a:t>
            </a:r>
            <a:r>
              <a:rPr lang="ar-IQ" sz="2200" dirty="0">
                <a:effectLst/>
                <a:latin typeface="Calibri" panose="020F0502020204030204" pitchFamily="34" charset="0"/>
                <a:ea typeface="Calibri" panose="020F0502020204030204" pitchFamily="34" charset="0"/>
                <a:cs typeface="Simplified Arabic" panose="02020603050405020304" pitchFamily="18" charset="-78"/>
              </a:rPr>
              <a:t>" فالتجميعات ليست مجموع اجزائها فحسب ، بل ان وجود كل عنصر يتحدد ايضاً بالعلاقات غير المحلية مع عناصر أخرى داخل شبكة أوسع ، وبهذا تصبح الدولة او الامن ، ظواهر ناشئة من علاقات متعددة المستويات: محلية وعالمية  ، خاصة وعامة ، مادية ورمزية وليست كيانات معزولة. بحيث يؤثر كل تهديد او تحدي او اجراء على الاخرين، ويعيد تشكيل المشهد السياسي، مما يعيق بعض السلوكيات ويّمكن سلوكيات أخرى</a:t>
            </a:r>
            <a:r>
              <a:rPr lang="ar-IQ" sz="2200" baseline="30000" dirty="0">
                <a:effectLst/>
                <a:latin typeface="Calibri" panose="020F0502020204030204" pitchFamily="34" charset="0"/>
                <a:ea typeface="Calibri" panose="020F0502020204030204" pitchFamily="34" charset="0"/>
                <a:cs typeface="Simplified Arabic" panose="02020603050405020304" pitchFamily="18" charset="-78"/>
              </a:rPr>
              <a:t> </a:t>
            </a:r>
            <a:r>
              <a:rPr lang="ar-IQ" sz="2200" baseline="30000" dirty="0">
                <a:latin typeface="Calibri" panose="020F0502020204030204" pitchFamily="34" charset="0"/>
                <a:ea typeface="Calibri" panose="020F0502020204030204" pitchFamily="34" charset="0"/>
                <a:cs typeface="Simplified Arabic" panose="02020603050405020304" pitchFamily="18" charset="-78"/>
              </a:rPr>
              <a:t>.</a:t>
            </a:r>
            <a:endParaRPr lang="ar-IQ" sz="2200" b="1" u="sng" dirty="0">
              <a:effectLst/>
              <a:latin typeface="Calibri" panose="020F0502020204030204" pitchFamily="34" charset="0"/>
              <a:ea typeface="Calibri" panose="020F0502020204030204" pitchFamily="34" charset="0"/>
              <a:cs typeface="Simplified Arabic" panose="02020603050405020304" pitchFamily="18" charset="-78"/>
            </a:endParaRPr>
          </a:p>
          <a:p>
            <a:pPr marL="0" indent="0" algn="just" rtl="1">
              <a:buNone/>
            </a:pPr>
            <a:endParaRPr lang="ar-IQ" dirty="0">
              <a:latin typeface="Calibri" panose="020F0502020204030204" pitchFamily="34" charset="0"/>
              <a:ea typeface="Calibri" panose="020F0502020204030204" pitchFamily="34" charset="0"/>
              <a:cs typeface="Simplified Arabic" panose="02020603050405020304" pitchFamily="18" charset="-78"/>
            </a:endParaRPr>
          </a:p>
          <a:p>
            <a:pPr marL="0" indent="0" algn="just" rtl="1">
              <a:buNone/>
            </a:pPr>
            <a:endParaRPr lang="ar-IQ" dirty="0">
              <a:latin typeface="Calibri" panose="020F0502020204030204" pitchFamily="34" charset="0"/>
              <a:ea typeface="Calibri" panose="020F0502020204030204" pitchFamily="34" charset="0"/>
              <a:cs typeface="Simplified Arabic" panose="02020603050405020304" pitchFamily="18" charset="-78"/>
            </a:endParaRPr>
          </a:p>
          <a:p>
            <a:pPr marL="0" indent="0" algn="just" rtl="1">
              <a:buNone/>
            </a:pPr>
            <a:endParaRPr lang="ar-IQ"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845999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622ABE6-7320-4423-B98E-27DDCB390F24}"/>
              </a:ext>
            </a:extLst>
          </p:cNvPr>
          <p:cNvSpPr txBox="1">
            <a:spLocks/>
          </p:cNvSpPr>
          <p:nvPr/>
        </p:nvSpPr>
        <p:spPr>
          <a:xfrm>
            <a:off x="1438835" y="1547738"/>
            <a:ext cx="9226548" cy="4274838"/>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rtl="1">
              <a:buFont typeface="Arial" panose="020B0604020202020204" pitchFamily="34" charset="0"/>
              <a:buNone/>
            </a:pPr>
            <a:r>
              <a:rPr lang="ar-IQ" sz="2400" b="1" u="sng" dirty="0">
                <a:ln w="0"/>
                <a:latin typeface="Simplified Arabic" panose="02020603050405020304" pitchFamily="18" charset="-78"/>
                <a:cs typeface="Simplified Arabic" panose="02020603050405020304" pitchFamily="18" charset="-78"/>
              </a:rPr>
              <a:t>المداخلة الحادية عشر :</a:t>
            </a:r>
            <a:r>
              <a:rPr lang="ar-IQ" sz="2400" dirty="0">
                <a:effectLst/>
                <a:latin typeface="Calibri" panose="020F0502020204030204" pitchFamily="34" charset="0"/>
                <a:ea typeface="Calibri" panose="020F0502020204030204" pitchFamily="34" charset="0"/>
                <a:cs typeface="Simplified Arabic" panose="02020603050405020304" pitchFamily="18" charset="-78"/>
              </a:rPr>
              <a:t>في الواقع يصف العديد من المحليين التنافس الإستراتيجي على المستوى الدولي بأنهُ نظام تكيفي متعدد (</a:t>
            </a:r>
            <a:r>
              <a:rPr lang="ar-IQ" sz="2400" b="1" dirty="0">
                <a:effectLst/>
                <a:latin typeface="Calibri" panose="020F0502020204030204" pitchFamily="34" charset="0"/>
                <a:ea typeface="Calibri" panose="020F0502020204030204" pitchFamily="34" charset="0"/>
                <a:cs typeface="Simplified Arabic" panose="02020603050405020304" pitchFamily="18" charset="-78"/>
              </a:rPr>
              <a:t>او نظام الأنظمة</a:t>
            </a:r>
            <a:r>
              <a:rPr lang="ar-IQ" sz="2400" dirty="0">
                <a:effectLst/>
                <a:latin typeface="Calibri" panose="020F0502020204030204" pitchFamily="34" charset="0"/>
                <a:ea typeface="Calibri" panose="020F0502020204030204" pitchFamily="34" charset="0"/>
                <a:cs typeface="Simplified Arabic" panose="02020603050405020304" pitchFamily="18" charset="-78"/>
              </a:rPr>
              <a:t>) بحد ذاته ، اذ يعكس العديد من المتغيرات المترابطة والمستقلة المؤثرة وعدد الجهات الفاعلة (</a:t>
            </a:r>
            <a:r>
              <a:rPr lang="ar-IQ" sz="2400" b="1" dirty="0">
                <a:effectLst/>
                <a:latin typeface="Calibri" panose="020F0502020204030204" pitchFamily="34" charset="0"/>
                <a:ea typeface="Calibri" panose="020F0502020204030204" pitchFamily="34" charset="0"/>
                <a:cs typeface="Simplified Arabic" panose="02020603050405020304" pitchFamily="18" charset="-78"/>
              </a:rPr>
              <a:t>دولية وغير حكومية</a:t>
            </a:r>
            <a:r>
              <a:rPr lang="ar-IQ" sz="2400" dirty="0">
                <a:effectLst/>
                <a:latin typeface="Calibri" panose="020F0502020204030204" pitchFamily="34" charset="0"/>
                <a:ea typeface="Calibri" panose="020F0502020204030204" pitchFamily="34" charset="0"/>
                <a:cs typeface="Simplified Arabic" panose="02020603050405020304" pitchFamily="18" charset="-78"/>
              </a:rPr>
              <a:t>) داخل النظام ، والديناميكيات غير الخطية وحلقات التغذية الراجعة السلبية والايجابية المختلفة الموجودة. وتحدد هذه العوامل كيفية تفاعل الجهات الفاعلة مع بعضها البعض عبر سلسلة متصلة من التعاون والتنافس والصراع. حيث تمارس نفوذها وتتأثر بدورها.</a:t>
            </a:r>
            <a:r>
              <a:rPr lang="ar-IQ" sz="1800" dirty="0">
                <a:effectLst/>
                <a:latin typeface="Calibri" panose="020F0502020204030204" pitchFamily="34" charset="0"/>
                <a:ea typeface="Calibri" panose="020F0502020204030204" pitchFamily="34" charset="0"/>
                <a:cs typeface="Simplified Arabic" panose="02020603050405020304" pitchFamily="18" charset="-78"/>
              </a:rPr>
              <a:t> </a:t>
            </a:r>
            <a:r>
              <a:rPr lang="ar-IQ" dirty="0">
                <a:effectLst/>
                <a:latin typeface="Calibri" panose="020F0502020204030204" pitchFamily="34" charset="0"/>
                <a:ea typeface="Calibri" panose="020F0502020204030204" pitchFamily="34" charset="0"/>
                <a:cs typeface="Simplified Arabic" panose="02020603050405020304" pitchFamily="18" charset="-78"/>
              </a:rPr>
              <a:t>عبر جميع ابعاد نموذج </a:t>
            </a:r>
            <a:r>
              <a:rPr lang="en-US" sz="1800" b="1" dirty="0">
                <a:effectLst/>
                <a:latin typeface="Times New Roman" panose="02020603050405020304" pitchFamily="18" charset="0"/>
                <a:ea typeface="Calibri" panose="020F0502020204030204" pitchFamily="34" charset="0"/>
              </a:rPr>
              <a:t>PES TLE – M</a:t>
            </a:r>
            <a:endParaRPr lang="ar-IQ" sz="2400" dirty="0">
              <a:effectLst/>
              <a:latin typeface="Calibri" panose="020F0502020204030204" pitchFamily="34" charset="0"/>
              <a:ea typeface="Calibri" panose="020F0502020204030204" pitchFamily="34" charset="0"/>
              <a:cs typeface="Simplified Arabic" panose="02020603050405020304" pitchFamily="18" charset="-78"/>
            </a:endParaRPr>
          </a:p>
          <a:p>
            <a:pPr marL="0" indent="0" algn="ctr">
              <a:buFont typeface="Arial" panose="020B0604020202020204" pitchFamily="34" charset="0"/>
              <a:buNone/>
            </a:pPr>
            <a:r>
              <a:rPr lang="ar-IQ" sz="2400" b="1" u="sng" dirty="0">
                <a:ln w="0"/>
                <a:latin typeface="Calibri" panose="020F0502020204030204" pitchFamily="34" charset="0"/>
                <a:ea typeface="Calibri" panose="020F0502020204030204" pitchFamily="34" charset="0"/>
                <a:cs typeface="Simplified Arabic" panose="02020603050405020304" pitchFamily="18" charset="-78"/>
              </a:rPr>
              <a:t>المخطط رقم (3)</a:t>
            </a:r>
          </a:p>
          <a:p>
            <a:pPr marL="0" indent="0" algn="ctr">
              <a:buNone/>
            </a:pPr>
            <a:r>
              <a:rPr lang="ar-IQ" sz="1800" b="1" dirty="0">
                <a:effectLst/>
                <a:latin typeface="Calibri" panose="020F0502020204030204" pitchFamily="34" charset="0"/>
                <a:ea typeface="Calibri" panose="020F0502020204030204" pitchFamily="34" charset="0"/>
                <a:cs typeface="Andalus" panose="02020603050405020304" pitchFamily="18" charset="-78"/>
              </a:rPr>
              <a:t>حلقات التغذية الراجعة عبر سلسلة متصلة من التعاون والتنافس والصراع.</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indent="0" algn="ctr">
              <a:buFont typeface="Arial" panose="020B0604020202020204" pitchFamily="34" charset="0"/>
              <a:buNone/>
            </a:pPr>
            <a:endParaRPr lang="ar-IQ" sz="2400" b="1" u="sng" dirty="0">
              <a:ln w="0"/>
              <a:latin typeface="Calibri" panose="020F0502020204030204" pitchFamily="34" charset="0"/>
              <a:ea typeface="Calibri" panose="020F0502020204030204" pitchFamily="34" charset="0"/>
              <a:cs typeface="Simplified Arabic" panose="02020603050405020304" pitchFamily="18" charset="-78"/>
            </a:endParaRPr>
          </a:p>
          <a:p>
            <a:pPr marL="0" indent="0" algn="ctr">
              <a:buFont typeface="Arial" panose="020B0604020202020204" pitchFamily="34" charset="0"/>
              <a:buNone/>
            </a:pPr>
            <a:br>
              <a:rPr lang="ar-IQ" sz="2400" b="1" u="sng" dirty="0">
                <a:ln w="0"/>
                <a:latin typeface="Simplified Arabic" panose="02020603050405020304" pitchFamily="18" charset="-78"/>
                <a:cs typeface="Simplified Arabic" panose="02020603050405020304" pitchFamily="18" charset="-78"/>
              </a:rPr>
            </a:br>
            <a:endParaRPr lang="en-US" sz="2400" b="1" u="sng"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541607501"/>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DDE067-E3A4-40CD-8BAB-159E0243C0CB}"/>
              </a:ext>
            </a:extLst>
          </p:cNvPr>
          <p:cNvSpPr>
            <a:spLocks noGrp="1"/>
          </p:cNvSpPr>
          <p:nvPr>
            <p:ph idx="1"/>
          </p:nvPr>
        </p:nvSpPr>
        <p:spPr>
          <a:xfrm>
            <a:off x="1389529" y="1116107"/>
            <a:ext cx="9412941" cy="5136776"/>
          </a:xfrm>
        </p:spPr>
        <p:txBody>
          <a:bodyPr>
            <a:noAutofit/>
          </a:bodyPr>
          <a:lstStyle/>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sz="2400"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sz="2400"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en-US" sz="2400" dirty="0">
              <a:solidFill>
                <a:schemeClr val="tx1">
                  <a:lumMod val="85000"/>
                  <a:lumOff val="15000"/>
                </a:schemeClr>
              </a:solidFill>
              <a:latin typeface="Simplified Arabic" panose="02020603050405020304" pitchFamily="18" charset="-78"/>
              <a:cs typeface="Simplified Arabic" panose="02020603050405020304" pitchFamily="18" charset="-78"/>
            </a:endParaRPr>
          </a:p>
        </p:txBody>
      </p:sp>
      <p:pic>
        <p:nvPicPr>
          <p:cNvPr id="4" name="Picture 3">
            <a:extLst>
              <a:ext uri="{FF2B5EF4-FFF2-40B4-BE49-F238E27FC236}">
                <a16:creationId xmlns:a16="http://schemas.microsoft.com/office/drawing/2014/main" id="{92C7C9BF-22BA-4158-845E-C1514185F5E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823883" y="1277472"/>
            <a:ext cx="7274858" cy="4773704"/>
          </a:xfrm>
          <a:prstGeom prst="rect">
            <a:avLst/>
          </a:prstGeom>
        </p:spPr>
      </p:pic>
    </p:spTree>
    <p:extLst>
      <p:ext uri="{BB962C8B-B14F-4D97-AF65-F5344CB8AC3E}">
        <p14:creationId xmlns:p14="http://schemas.microsoft.com/office/powerpoint/2010/main" val="2857865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BBAF9E9-9CC6-4F09-85AA-14FFA1CD74F9}"/>
              </a:ext>
            </a:extLst>
          </p:cNvPr>
          <p:cNvSpPr>
            <a:spLocks noGrp="1"/>
          </p:cNvSpPr>
          <p:nvPr>
            <p:ph idx="1"/>
          </p:nvPr>
        </p:nvSpPr>
        <p:spPr>
          <a:xfrm>
            <a:off x="1484310" y="322729"/>
            <a:ext cx="10120502" cy="5468472"/>
          </a:xfrm>
        </p:spPr>
        <p:txBody>
          <a:bodyPr>
            <a:normAutofit lnSpcReduction="10000"/>
          </a:bodyPr>
          <a:lstStyle/>
          <a:p>
            <a:pPr marL="0" indent="0" algn="just" rtl="1">
              <a:buNone/>
            </a:pPr>
            <a:endParaRPr lang="ar-IQ" dirty="0">
              <a:effectLst/>
              <a:latin typeface="Calibri" panose="020F0502020204030204" pitchFamily="34" charset="0"/>
              <a:ea typeface="Calibri" panose="020F0502020204030204" pitchFamily="34" charset="0"/>
              <a:cs typeface="Simplified Arabic" panose="02020603050405020304" pitchFamily="18" charset="-78"/>
            </a:endParaRPr>
          </a:p>
          <a:p>
            <a:pPr marL="0" indent="0" algn="just" rtl="1">
              <a:buNone/>
            </a:pPr>
            <a:endParaRPr lang="ar-IQ" dirty="0">
              <a:latin typeface="Calibri" panose="020F0502020204030204" pitchFamily="34" charset="0"/>
              <a:ea typeface="Calibri" panose="020F0502020204030204" pitchFamily="34" charset="0"/>
              <a:cs typeface="Simplified Arabic" panose="02020603050405020304" pitchFamily="18" charset="-78"/>
            </a:endParaRPr>
          </a:p>
          <a:p>
            <a:pPr marL="0" indent="0" algn="just" rtl="1">
              <a:buNone/>
            </a:pPr>
            <a:r>
              <a:rPr lang="ar-IQ" dirty="0">
                <a:effectLst/>
                <a:latin typeface="Calibri" panose="020F0502020204030204" pitchFamily="34" charset="0"/>
                <a:ea typeface="Calibri" panose="020F0502020204030204" pitchFamily="34" charset="0"/>
                <a:cs typeface="Simplified Arabic" panose="02020603050405020304" pitchFamily="18" charset="-78"/>
              </a:rPr>
              <a:t>ففي سياق التنافس الإستراتيجي الشامل، من المهم التمييز بين أنواع التنافس المختلفة او اللعبة التي يمكن ان تحدث بين الجهات الفاعلة. في السنوات الأخيرة حظّي مفهوم الألعاب المحدودة والألعاب غير المحدودة باهتمام كبير في المؤسسة الدفاعية الامريكية</a:t>
            </a:r>
            <a:r>
              <a:rPr lang="ar-IQ" baseline="30000" dirty="0">
                <a:effectLst/>
                <a:latin typeface="Calibri" panose="020F0502020204030204" pitchFamily="34" charset="0"/>
                <a:ea typeface="Calibri" panose="020F0502020204030204" pitchFamily="34" charset="0"/>
                <a:cs typeface="Simplified Arabic" panose="02020603050405020304" pitchFamily="18" charset="-78"/>
              </a:rPr>
              <a:t> </a:t>
            </a:r>
            <a:r>
              <a:rPr lang="ar-IQ" baseline="30000" dirty="0">
                <a:latin typeface="Calibri" panose="020F0502020204030204" pitchFamily="34" charset="0"/>
                <a:ea typeface="Calibri" panose="020F0502020204030204" pitchFamily="34" charset="0"/>
                <a:cs typeface="Simplified Arabic" panose="02020603050405020304" pitchFamily="18" charset="-78"/>
              </a:rPr>
              <a:t>.</a:t>
            </a:r>
          </a:p>
          <a:p>
            <a:pPr marL="0" indent="0" algn="just" rtl="1">
              <a:buNone/>
            </a:pPr>
            <a:r>
              <a:rPr lang="ar-IQ" sz="3200" b="1" u="sng" baseline="30000" dirty="0">
                <a:solidFill>
                  <a:schemeClr val="tx1">
                    <a:lumMod val="85000"/>
                    <a:lumOff val="15000"/>
                  </a:schemeClr>
                </a:solidFill>
                <a:latin typeface="Calibri" panose="020F0502020204030204" pitchFamily="34" charset="0"/>
                <a:ea typeface="Calibri" panose="020F0502020204030204" pitchFamily="34" charset="0"/>
                <a:cs typeface="Simplified Arabic" panose="02020603050405020304" pitchFamily="18" charset="-78"/>
              </a:rPr>
              <a:t>المداخلة الثانية عشر :</a:t>
            </a:r>
            <a:r>
              <a:rPr lang="ar-IQ" dirty="0">
                <a:effectLst/>
                <a:latin typeface="Calibri" panose="020F0502020204030204" pitchFamily="34" charset="0"/>
                <a:ea typeface="Calibri" panose="020F0502020204030204" pitchFamily="34" charset="0"/>
                <a:cs typeface="Simplified Arabic" panose="02020603050405020304" pitchFamily="18" charset="-78"/>
              </a:rPr>
              <a:t>يؤكد الكولونيل (</a:t>
            </a:r>
            <a:r>
              <a:rPr lang="ar-IQ" b="1" dirty="0">
                <a:effectLst/>
                <a:latin typeface="Calibri" panose="020F0502020204030204" pitchFamily="34" charset="0"/>
                <a:ea typeface="Calibri" panose="020F0502020204030204" pitchFamily="34" charset="0"/>
                <a:cs typeface="Simplified Arabic" panose="02020603050405020304" pitchFamily="18" charset="-78"/>
              </a:rPr>
              <a:t>جون </a:t>
            </a:r>
            <a:r>
              <a:rPr lang="ar-IQ" b="1" dirty="0" err="1">
                <a:effectLst/>
                <a:latin typeface="Calibri" panose="020F0502020204030204" pitchFamily="34" charset="0"/>
                <a:ea typeface="Calibri" panose="020F0502020204030204" pitchFamily="34" charset="0"/>
                <a:cs typeface="Simplified Arabic" panose="02020603050405020304" pitchFamily="18" charset="-78"/>
              </a:rPr>
              <a:t>ر.ريد</a:t>
            </a:r>
            <a:r>
              <a:rPr lang="ar-IQ" dirty="0">
                <a:effectLst/>
                <a:latin typeface="Calibri" panose="020F0502020204030204" pitchFamily="34" charset="0"/>
                <a:ea typeface="Calibri" panose="020F0502020204030204" pitchFamily="34" charset="0"/>
                <a:cs typeface="Simplified Arabic" panose="02020603050405020304" pitchFamily="18" charset="-78"/>
              </a:rPr>
              <a:t>) بأن نموذجهُ للحرب متجذر في النموذج المعقد وان حلقة </a:t>
            </a:r>
            <a:r>
              <a:rPr lang="en-US" b="1" dirty="0">
                <a:effectLst/>
                <a:latin typeface="Times New Roman" panose="02020603050405020304" pitchFamily="18" charset="0"/>
                <a:ea typeface="Calibri" panose="020F0502020204030204" pitchFamily="34" charset="0"/>
              </a:rPr>
              <a:t>OODA</a:t>
            </a:r>
            <a:r>
              <a:rPr lang="ar-IQ" dirty="0">
                <a:effectLst/>
                <a:latin typeface="Calibri" panose="020F0502020204030204" pitchFamily="34" charset="0"/>
                <a:ea typeface="Calibri" panose="020F0502020204030204" pitchFamily="34" charset="0"/>
                <a:cs typeface="Simplified Arabic" panose="02020603050405020304" pitchFamily="18" charset="-78"/>
              </a:rPr>
              <a:t>* تستخدم في الصراعات من قبل أنظمة تكيفية معقدة تنافسية.</a:t>
            </a:r>
            <a:endParaRPr lang="ar-IQ" b="1" u="sng" baseline="30000" dirty="0">
              <a:solidFill>
                <a:schemeClr val="tx1">
                  <a:lumMod val="85000"/>
                  <a:lumOff val="15000"/>
                </a:schemeClr>
              </a:solidFill>
              <a:latin typeface="Calibri" panose="020F0502020204030204" pitchFamily="34" charset="0"/>
              <a:ea typeface="Calibri" panose="020F0502020204030204" pitchFamily="34" charset="0"/>
              <a:cs typeface="Simplified Arabic" panose="02020603050405020304" pitchFamily="18" charset="-78"/>
            </a:endParaRPr>
          </a:p>
          <a:p>
            <a:pPr marL="0" indent="0" algn="just" rtl="1">
              <a:buNone/>
            </a:pPr>
            <a:r>
              <a:rPr lang="ar-IQ" b="1" dirty="0">
                <a:effectLst/>
                <a:latin typeface="Calibri" panose="020F0502020204030204" pitchFamily="34" charset="0"/>
                <a:ea typeface="Calibri" panose="020F0502020204030204" pitchFamily="34" charset="0"/>
                <a:cs typeface="Simplified Arabic" panose="02020603050405020304" pitchFamily="18" charset="-78"/>
              </a:rPr>
              <a:t>في هذا النموذج</a:t>
            </a:r>
            <a:r>
              <a:rPr lang="ar-IQ" dirty="0">
                <a:effectLst/>
                <a:latin typeface="Calibri" panose="020F0502020204030204" pitchFamily="34" charset="0"/>
                <a:ea typeface="Calibri" panose="020F0502020204030204" pitchFamily="34" charset="0"/>
                <a:cs typeface="Simplified Arabic" panose="02020603050405020304" pitchFamily="18" charset="-78"/>
              </a:rPr>
              <a:t>، يراقب النظام حدثاً مهماً، ويقرر لكيفية حل المشكلة التي يطرحها هذا الحدث، ثم ينفذ قراره، هذهِ الدورة، غالباً ما تظهر هذه العملية اثناء العمليات العسكرية، حيث يكون هدف القائد هو اختراق حلقة </a:t>
            </a:r>
            <a:r>
              <a:rPr lang="en-US" b="1" dirty="0">
                <a:effectLst/>
                <a:latin typeface="Times New Roman" panose="02020603050405020304" pitchFamily="18" charset="0"/>
                <a:ea typeface="Calibri" panose="020F0502020204030204" pitchFamily="34" charset="0"/>
              </a:rPr>
              <a:t>OODA</a:t>
            </a:r>
            <a:r>
              <a:rPr lang="ar-IQ" dirty="0">
                <a:effectLst/>
                <a:latin typeface="Calibri" panose="020F0502020204030204" pitchFamily="34" charset="0"/>
                <a:ea typeface="Calibri" panose="020F0502020204030204" pitchFamily="34" charset="0"/>
                <a:cs typeface="Simplified Arabic" panose="02020603050405020304" pitchFamily="18" charset="-78"/>
              </a:rPr>
              <a:t> الخاصة بالعدو، ويتحقق ذلك من خلال تدمير قدرة العدو على استشعار المعلومات ومعالجتها والتصرف بناء عليها. مع الحفاظ على قدرته على القيام بذلك، بمجرد الوصول الى هذه المرحلة، يستطيع القائد اجبار العدو على رد الفعل باستمرار بدلاً من المبادرة</a:t>
            </a:r>
            <a:r>
              <a:rPr lang="ar-IQ" baseline="30000" dirty="0">
                <a:effectLst/>
                <a:latin typeface="Calibri" panose="020F0502020204030204" pitchFamily="34" charset="0"/>
                <a:ea typeface="Calibri" panose="020F0502020204030204" pitchFamily="34" charset="0"/>
                <a:cs typeface="Simplified Arabic" panose="02020603050405020304" pitchFamily="18" charset="-78"/>
              </a:rPr>
              <a:t> </a:t>
            </a:r>
            <a:r>
              <a:rPr lang="ar-IQ" sz="1800" baseline="30000" dirty="0">
                <a:effectLst/>
                <a:latin typeface="Calibri" panose="020F0502020204030204" pitchFamily="34" charset="0"/>
                <a:ea typeface="Calibri" panose="020F0502020204030204" pitchFamily="34" charset="0"/>
                <a:cs typeface="Simplified Arabic" panose="02020603050405020304" pitchFamily="18" charset="-78"/>
              </a:rPr>
              <a:t>.</a:t>
            </a:r>
            <a:endParaRPr lang="ar-IQ" baseline="30000" dirty="0">
              <a:solidFill>
                <a:schemeClr val="tx1">
                  <a:lumMod val="85000"/>
                  <a:lumOff val="15000"/>
                </a:schemeClr>
              </a:solidFill>
              <a:latin typeface="Calibri" panose="020F0502020204030204" pitchFamily="34" charset="0"/>
              <a:ea typeface="Calibri" panose="020F0502020204030204" pitchFamily="34" charset="0"/>
              <a:cs typeface="Simplified Arabic" panose="02020603050405020304" pitchFamily="18" charset="-78"/>
            </a:endParaRPr>
          </a:p>
          <a:p>
            <a:pPr marL="0" indent="0" algn="just" rtl="1">
              <a:buNone/>
            </a:pPr>
            <a:endParaRPr lang="ar-IQ" baseline="30000" dirty="0">
              <a:solidFill>
                <a:schemeClr val="tx1">
                  <a:lumMod val="85000"/>
                  <a:lumOff val="15000"/>
                </a:schemeClr>
              </a:solidFill>
              <a:latin typeface="Calibri" panose="020F0502020204030204" pitchFamily="34" charset="0"/>
              <a:ea typeface="Calibri" panose="020F0502020204030204" pitchFamily="34" charset="0"/>
              <a:cs typeface="Simplified Arabic" panose="02020603050405020304" pitchFamily="18" charset="-78"/>
            </a:endParaRPr>
          </a:p>
          <a:p>
            <a:pPr marL="0" indent="0" rtl="1">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 Observe – Orient – Decide – Act .</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p>
            <a:pPr marL="0" indent="0" algn="just" rtl="1">
              <a:buNone/>
            </a:pPr>
            <a:endParaRPr lang="ar-IQ" baseline="30000" dirty="0">
              <a:solidFill>
                <a:schemeClr val="tx1">
                  <a:lumMod val="85000"/>
                  <a:lumOff val="15000"/>
                </a:schemeClr>
              </a:solidFill>
              <a:latin typeface="Calibri" panose="020F0502020204030204" pitchFamily="34" charset="0"/>
              <a:ea typeface="Calibri" panose="020F0502020204030204" pitchFamily="34" charset="0"/>
              <a:cs typeface="Simplified Arabic" panose="02020603050405020304" pitchFamily="18" charset="-78"/>
            </a:endParaRPr>
          </a:p>
          <a:p>
            <a:pPr marL="0" indent="0" algn="just" rtl="1">
              <a:buNone/>
            </a:pPr>
            <a:endParaRPr lang="ar-IQ" baseline="30000" dirty="0">
              <a:solidFill>
                <a:schemeClr val="tx1">
                  <a:lumMod val="85000"/>
                  <a:lumOff val="15000"/>
                </a:schemeClr>
              </a:solidFill>
              <a:latin typeface="Calibri" panose="020F0502020204030204" pitchFamily="34" charset="0"/>
              <a:ea typeface="Calibri" panose="020F0502020204030204" pitchFamily="34" charset="0"/>
              <a:cs typeface="Simplified Arabic" panose="02020603050405020304" pitchFamily="18" charset="-78"/>
            </a:endParaRPr>
          </a:p>
          <a:p>
            <a:pPr marL="0" indent="0" algn="just" rtl="1">
              <a:buNone/>
            </a:pPr>
            <a:endParaRPr lang="ar-IQ"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buNone/>
            </a:pPr>
            <a:endParaRPr lang="en-US"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10734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A07930-5CFF-4975-BEB5-0B3F50D7BFEE}"/>
              </a:ext>
            </a:extLst>
          </p:cNvPr>
          <p:cNvSpPr>
            <a:spLocks noGrp="1"/>
          </p:cNvSpPr>
          <p:nvPr>
            <p:ph idx="1"/>
          </p:nvPr>
        </p:nvSpPr>
        <p:spPr>
          <a:xfrm>
            <a:off x="1432906" y="201706"/>
            <a:ext cx="9432318" cy="5688106"/>
          </a:xfrm>
        </p:spPr>
        <p:txBody>
          <a:bodyPr>
            <a:normAutofit/>
          </a:bodyPr>
          <a:lstStyle/>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r>
              <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rPr>
              <a:t>المداخلة الثالثة عشر :</a:t>
            </a:r>
            <a:r>
              <a:rPr lang="ar-IQ" dirty="0">
                <a:effectLst/>
                <a:latin typeface="Calibri" panose="020F0502020204030204" pitchFamily="34" charset="0"/>
                <a:ea typeface="Calibri" panose="020F0502020204030204" pitchFamily="34" charset="0"/>
                <a:cs typeface="Simplified Arabic" panose="02020603050405020304" pitchFamily="18" charset="-78"/>
              </a:rPr>
              <a:t>تركز العقلية الأمنية القائمة على المرونة والانفتاح الجذري والطبيعة غير المؤكدة لبيئة التهديدات في عصر يتسم بتزايد التعقيد، وبالتالي فأن الهدف الأساسي لسياسات المرونة ليس تعزيز متانة البنى التحتية الحيوية مثل (</a:t>
            </a:r>
            <a:r>
              <a:rPr lang="ar-IQ" b="1" dirty="0">
                <a:effectLst/>
                <a:latin typeface="Calibri" panose="020F0502020204030204" pitchFamily="34" charset="0"/>
                <a:ea typeface="Calibri" panose="020F0502020204030204" pitchFamily="34" charset="0"/>
                <a:cs typeface="Simplified Arabic" panose="02020603050405020304" pitchFamily="18" charset="-78"/>
              </a:rPr>
              <a:t>شبكات الطاقة</a:t>
            </a:r>
            <a:r>
              <a:rPr lang="ar-IQ" dirty="0">
                <a:effectLst/>
                <a:latin typeface="Calibri" panose="020F0502020204030204" pitchFamily="34" charset="0"/>
                <a:ea typeface="Calibri" panose="020F0502020204030204" pitchFamily="34" charset="0"/>
                <a:cs typeface="Simplified Arabic" panose="02020603050405020304" pitchFamily="18" charset="-78"/>
              </a:rPr>
              <a:t>) كما انها لا تعتمد كلياً على تقنيات الاكراه المادية (</a:t>
            </a:r>
            <a:r>
              <a:rPr lang="ar-IQ" b="1" dirty="0">
                <a:effectLst/>
                <a:latin typeface="Calibri" panose="020F0502020204030204" pitchFamily="34" charset="0"/>
                <a:ea typeface="Calibri" panose="020F0502020204030204" pitchFamily="34" charset="0"/>
                <a:cs typeface="Simplified Arabic" panose="02020603050405020304" pitchFamily="18" charset="-78"/>
              </a:rPr>
              <a:t>القوات العسكرية او الشرطية</a:t>
            </a:r>
            <a:r>
              <a:rPr lang="ar-IQ" dirty="0">
                <a:effectLst/>
                <a:latin typeface="Calibri" panose="020F0502020204030204" pitchFamily="34" charset="0"/>
                <a:ea typeface="Calibri" panose="020F0502020204030204" pitchFamily="34" charset="0"/>
                <a:cs typeface="Simplified Arabic" panose="02020603050405020304" pitchFamily="18" charset="-78"/>
              </a:rPr>
              <a:t>) بل تشّدد على ضرورة زيادة القدرة الذهنية والمادية للأفراد والمجتمعات والقطاع الخاص والمجتمع المدني على التكيف على مواجهة التهديدات غير المتوقعة بل والحتمية</a:t>
            </a:r>
            <a:r>
              <a:rPr lang="ar-IQ" baseline="30000" dirty="0">
                <a:effectLst/>
                <a:latin typeface="Calibri" panose="020F0502020204030204" pitchFamily="34" charset="0"/>
                <a:ea typeface="Calibri" panose="020F0502020204030204" pitchFamily="34" charset="0"/>
                <a:cs typeface="Simplified Arabic" panose="02020603050405020304" pitchFamily="18" charset="-78"/>
              </a:rPr>
              <a:t> .</a:t>
            </a:r>
          </a:p>
          <a:p>
            <a:pPr marL="0" indent="0" algn="just" rtl="1">
              <a:buNone/>
            </a:pPr>
            <a:r>
              <a:rPr lang="ar-IQ" dirty="0">
                <a:effectLst/>
                <a:latin typeface="Calibri" panose="020F0502020204030204" pitchFamily="34" charset="0"/>
                <a:ea typeface="Calibri" panose="020F0502020204030204" pitchFamily="34" charset="0"/>
                <a:cs typeface="Simplified Arabic" panose="02020603050405020304" pitchFamily="18" charset="-78"/>
              </a:rPr>
              <a:t>ويتم تفصيل هذا المنطق من خلال خمسة ابعاد: من او ما هو موضوع حوكمة الامن المرجعي؟ ما هي أنواع تصورات التهديد التي يعتمد عليها المنطق؟ من هم الفاعلون الامنيون الرئيسيون (</a:t>
            </a:r>
            <a:r>
              <a:rPr lang="ar-IQ" b="1" dirty="0">
                <a:effectLst/>
                <a:latin typeface="Calibri" panose="020F0502020204030204" pitchFamily="34" charset="0"/>
                <a:ea typeface="Calibri" panose="020F0502020204030204" pitchFamily="34" charset="0"/>
                <a:cs typeface="Simplified Arabic" panose="02020603050405020304" pitchFamily="18" charset="-78"/>
              </a:rPr>
              <a:t>مقدمو الامن</a:t>
            </a:r>
            <a:r>
              <a:rPr lang="ar-IQ" dirty="0">
                <a:effectLst/>
                <a:latin typeface="Calibri" panose="020F0502020204030204" pitchFamily="34" charset="0"/>
                <a:ea typeface="Calibri" panose="020F0502020204030204" pitchFamily="34" charset="0"/>
                <a:cs typeface="Simplified Arabic" panose="02020603050405020304" pitchFamily="18" charset="-78"/>
              </a:rPr>
              <a:t>)؟ وكيف يتم وضع اجندة السياسة الأمنية؟، سيما وان الأخير بدا باتجاه وحركة متسارعين.</a:t>
            </a:r>
            <a:endParaRPr lang="ar-IQ" b="1"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l">
              <a:buNone/>
            </a:pPr>
            <a:endParaRPr lang="ar-IQ" sz="1800" b="1" u="sng" dirty="0">
              <a:solidFill>
                <a:srgbClr val="231F20"/>
              </a:solidFill>
              <a:latin typeface="NotoSans-Regular"/>
              <a:cs typeface="Simplified Arabic" panose="02020603050405020304" pitchFamily="18" charset="-78"/>
            </a:endParaRPr>
          </a:p>
          <a:p>
            <a:pPr marL="0" indent="0" algn="l">
              <a:buNone/>
            </a:pPr>
            <a:endParaRPr lang="ar-IQ" sz="1800" b="1" u="sng" dirty="0">
              <a:solidFill>
                <a:srgbClr val="231F20"/>
              </a:solidFill>
              <a:latin typeface="NotoSans-Regular"/>
              <a:cs typeface="Simplified Arabic" panose="02020603050405020304" pitchFamily="18" charset="-78"/>
            </a:endParaRPr>
          </a:p>
          <a:p>
            <a:pPr marL="0" indent="0" algn="l">
              <a:buNone/>
            </a:pPr>
            <a:endParaRPr lang="ar-IQ" sz="1800" b="1" u="sng" dirty="0">
              <a:solidFill>
                <a:srgbClr val="231F20"/>
              </a:solidFill>
              <a:latin typeface="NotoSans-Regular"/>
              <a:cs typeface="Simplified Arabic" panose="02020603050405020304" pitchFamily="18" charset="-78"/>
            </a:endParaRPr>
          </a:p>
          <a:p>
            <a:pPr marL="0" indent="0" algn="l">
              <a:buNone/>
            </a:pPr>
            <a:endParaRPr lang="ar-IQ" sz="1800" b="1" u="sng" dirty="0">
              <a:solidFill>
                <a:srgbClr val="231F20"/>
              </a:solidFill>
              <a:latin typeface="NotoSans-Regular"/>
              <a:cs typeface="Simplified Arabic" panose="02020603050405020304" pitchFamily="18" charset="-78"/>
            </a:endParaRPr>
          </a:p>
          <a:p>
            <a:pPr marL="0" indent="0" algn="l">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623818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0DBFD8-4BD4-44DE-BA67-BADD9FC5DC3E}"/>
              </a:ext>
            </a:extLst>
          </p:cNvPr>
          <p:cNvSpPr>
            <a:spLocks noGrp="1"/>
          </p:cNvSpPr>
          <p:nvPr>
            <p:ph idx="1"/>
          </p:nvPr>
        </p:nvSpPr>
        <p:spPr>
          <a:xfrm>
            <a:off x="1492624" y="1062318"/>
            <a:ext cx="9474106" cy="4679576"/>
          </a:xfrm>
        </p:spPr>
        <p:txBody>
          <a:bodyPr>
            <a:normAutofit/>
          </a:bodyPr>
          <a:lstStyle/>
          <a:p>
            <a:pPr marL="0" indent="0" algn="just" rtl="1">
              <a:buNone/>
            </a:pPr>
            <a:r>
              <a:rPr lang="ar-IQ" sz="2800" b="1" u="sng" dirty="0">
                <a:latin typeface="Simplified Arabic" panose="02020603050405020304" pitchFamily="18" charset="-78"/>
                <a:cs typeface="Simplified Arabic" panose="02020603050405020304" pitchFamily="18" charset="-78"/>
              </a:rPr>
              <a:t>المداخلة </a:t>
            </a:r>
            <a:r>
              <a:rPr lang="ar-IQ" sz="2800" b="1" u="sng" dirty="0" err="1">
                <a:latin typeface="Simplified Arabic" panose="02020603050405020304" pitchFamily="18" charset="-78"/>
                <a:cs typeface="Simplified Arabic" panose="02020603050405020304" pitchFamily="18" charset="-78"/>
              </a:rPr>
              <a:t>الرابعه</a:t>
            </a:r>
            <a:r>
              <a:rPr lang="ar-IQ" sz="2800" b="1" u="sng" dirty="0">
                <a:latin typeface="Simplified Arabic" panose="02020603050405020304" pitchFamily="18" charset="-78"/>
                <a:cs typeface="Simplified Arabic" panose="02020603050405020304" pitchFamily="18" charset="-78"/>
              </a:rPr>
              <a:t> عشر : </a:t>
            </a:r>
            <a:r>
              <a:rPr lang="ar-IQ" sz="2800" b="1" dirty="0" err="1">
                <a:latin typeface="Simplified Arabic" panose="02020603050405020304" pitchFamily="18" charset="-78"/>
                <a:cs typeface="Simplified Arabic" panose="02020603050405020304" pitchFamily="18" charset="-78"/>
              </a:rPr>
              <a:t>عراقيا</a:t>
            </a:r>
            <a:r>
              <a:rPr lang="ar-IQ" sz="2800" b="1" u="sng" dirty="0" err="1">
                <a:latin typeface="Simplified Arabic" panose="02020603050405020304" pitchFamily="18" charset="-78"/>
                <a:cs typeface="Simplified Arabic" panose="02020603050405020304" pitchFamily="18" charset="-78"/>
              </a:rPr>
              <a:t>ً:</a:t>
            </a:r>
            <a:r>
              <a:rPr lang="ar-IQ" sz="2800" dirty="0" err="1">
                <a:effectLst/>
                <a:latin typeface="Calibri" panose="020F0502020204030204" pitchFamily="34" charset="0"/>
                <a:ea typeface="Calibri" panose="020F0502020204030204" pitchFamily="34" charset="0"/>
                <a:cs typeface="Simplified Arabic" panose="02020603050405020304" pitchFamily="18" charset="-78"/>
              </a:rPr>
              <a:t>يشير</a:t>
            </a:r>
            <a:r>
              <a:rPr lang="ar-IQ" sz="2800" dirty="0">
                <a:effectLst/>
                <a:latin typeface="Calibri" panose="020F0502020204030204" pitchFamily="34" charset="0"/>
                <a:ea typeface="Calibri" panose="020F0502020204030204" pitchFamily="34" charset="0"/>
                <a:cs typeface="Simplified Arabic" panose="02020603050405020304" pitchFamily="18" charset="-78"/>
              </a:rPr>
              <a:t> الأستاذ "</a:t>
            </a:r>
            <a:r>
              <a:rPr lang="ar-IQ" sz="2800" b="1" dirty="0" err="1">
                <a:effectLst/>
                <a:latin typeface="Calibri" panose="020F0502020204030204" pitchFamily="34" charset="0"/>
                <a:ea typeface="Calibri" panose="020F0502020204030204" pitchFamily="34" charset="0"/>
                <a:cs typeface="Simplified Arabic" panose="02020603050405020304" pitchFamily="18" charset="-78"/>
              </a:rPr>
              <a:t>جاغواربي</a:t>
            </a:r>
            <a:r>
              <a:rPr lang="ar-IQ" sz="2800" dirty="0">
                <a:effectLst/>
                <a:latin typeface="Calibri" panose="020F0502020204030204" pitchFamily="34" charset="0"/>
                <a:ea typeface="Calibri" panose="020F0502020204030204" pitchFamily="34" charset="0"/>
                <a:cs typeface="Simplified Arabic" panose="02020603050405020304" pitchFamily="18" charset="-78"/>
              </a:rPr>
              <a:t>" الى" </a:t>
            </a:r>
            <a:r>
              <a:rPr lang="ar-IQ" sz="2800" b="1" dirty="0">
                <a:effectLst/>
                <a:latin typeface="Calibri" panose="020F0502020204030204" pitchFamily="34" charset="0"/>
                <a:ea typeface="Calibri" panose="020F0502020204030204" pitchFamily="34" charset="0"/>
                <a:cs typeface="Simplified Arabic" panose="02020603050405020304" pitchFamily="18" charset="-78"/>
              </a:rPr>
              <a:t>ان تشابهاً معيناً في اشكال الإدارة قد يفُضي الى تبني معايير مشتركة للعقلانية</a:t>
            </a:r>
            <a:r>
              <a:rPr lang="ar-IQ" sz="2800" baseline="30000" dirty="0">
                <a:effectLst/>
                <a:latin typeface="Calibri" panose="020F0502020204030204" pitchFamily="34" charset="0"/>
                <a:ea typeface="Calibri" panose="020F0502020204030204" pitchFamily="34" charset="0"/>
                <a:cs typeface="Simplified Arabic" panose="02020603050405020304" pitchFamily="18" charset="-78"/>
              </a:rPr>
              <a:t> "</a:t>
            </a:r>
            <a:r>
              <a:rPr lang="ar-IQ" sz="2800" dirty="0">
                <a:effectLst/>
                <a:latin typeface="Calibri" panose="020F0502020204030204" pitchFamily="34" charset="0"/>
                <a:ea typeface="Calibri" panose="020F0502020204030204" pitchFamily="34" charset="0"/>
                <a:cs typeface="Simplified Arabic" panose="02020603050405020304" pitchFamily="18" charset="-78"/>
              </a:rPr>
              <a:t>. لكن ما حصلّ خضعت التجربة الديمقراطية العراقية لتقييم إقليمي ودولي بالغ السطوة، افرغها من محتواها العقدي والسياسي والاجتماعي، فكان النظر اليها لا يعدو كونها تدبير احتلال، تغيير النظام، ساحة افراغ لفتنة طائفية، ساحة مركزية لمواجهة الإرهاب، ليدفع العراق والعراقيون ثمناً باهظاً من جراء تحّول مشروعهم الديمقراطي الى مجرد ممارسات افرغت من محتواها عمداً وقسراً</a:t>
            </a:r>
            <a:r>
              <a:rPr lang="ar-SA" sz="2800" dirty="0">
                <a:effectLst/>
                <a:latin typeface="Calibri" panose="020F0502020204030204" pitchFamily="34" charset="0"/>
                <a:ea typeface="Calibri" panose="020F0502020204030204" pitchFamily="34" charset="0"/>
                <a:cs typeface="Simplified Arabic" panose="02020603050405020304" pitchFamily="18" charset="-78"/>
              </a:rPr>
              <a:t>.</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0" indent="0" algn="just" rtl="1">
              <a:buNone/>
            </a:pPr>
            <a:endParaRPr lang="en-US" sz="2800" b="1" u="sng"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449890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44EB1-87FE-492B-9CDE-69AB090BDB9B}"/>
              </a:ext>
            </a:extLst>
          </p:cNvPr>
          <p:cNvSpPr>
            <a:spLocks noGrp="1"/>
          </p:cNvSpPr>
          <p:nvPr>
            <p:ph type="title"/>
          </p:nvPr>
        </p:nvSpPr>
        <p:spPr>
          <a:xfrm>
            <a:off x="1680882" y="0"/>
            <a:ext cx="9889377" cy="5876365"/>
          </a:xfrm>
        </p:spPr>
        <p:txBody>
          <a:bodyPr>
            <a:normAutofit/>
          </a:bodyPr>
          <a:lstStyle/>
          <a:p>
            <a:pPr marL="0" marR="0" rtl="1">
              <a:lnSpc>
                <a:spcPct val="107000"/>
              </a:lnSpc>
              <a:spcBef>
                <a:spcPts val="0"/>
              </a:spcBef>
              <a:spcAft>
                <a:spcPts val="800"/>
              </a:spcAft>
            </a:pPr>
            <a:r>
              <a:rPr lang="ar-IQ" sz="2400" b="1" u="sng" dirty="0">
                <a:latin typeface="Simplified Arabic" panose="02020603050405020304" pitchFamily="18" charset="-78"/>
                <a:cs typeface="Simplified Arabic" panose="02020603050405020304" pitchFamily="18" charset="-78"/>
              </a:rPr>
              <a:t>المداخلة الخامسة عشر :</a:t>
            </a:r>
            <a:r>
              <a:rPr lang="ar-IQ" sz="2400" dirty="0">
                <a:effectLst/>
                <a:latin typeface="Calibri" panose="020F0502020204030204" pitchFamily="34" charset="0"/>
                <a:ea typeface="Calibri" panose="020F0502020204030204" pitchFamily="34" charset="0"/>
                <a:cs typeface="Simplified Arabic" panose="02020603050405020304" pitchFamily="18" charset="-78"/>
              </a:rPr>
              <a:t>ترمز كلية الحرب الامريكية للبيئة الإستراتيجية  باختصار مكون من أربعة حروف</a:t>
            </a:r>
            <a:r>
              <a:rPr lang="en-US" sz="2400" dirty="0">
                <a:effectLst/>
                <a:latin typeface="Calibri" panose="020F0502020204030204" pitchFamily="34" charset="0"/>
                <a:ea typeface="Calibri" panose="020F0502020204030204" pitchFamily="34" charset="0"/>
                <a:cs typeface="Simplified Arabic" panose="02020603050405020304" pitchFamily="18" charset="-78"/>
              </a:rPr>
              <a:t> </a:t>
            </a:r>
            <a:r>
              <a:rPr lang="ar-IQ" sz="2400" dirty="0">
                <a:effectLst/>
                <a:latin typeface="Calibri" panose="020F0502020204030204" pitchFamily="34" charset="0"/>
                <a:ea typeface="Calibri" panose="020F0502020204030204" pitchFamily="34" charset="0"/>
                <a:cs typeface="Simplified Arabic" panose="02020603050405020304" pitchFamily="18" charset="-78"/>
              </a:rPr>
              <a:t> </a:t>
            </a:r>
            <a:r>
              <a:rPr lang="en-US" sz="2400" dirty="0">
                <a:effectLst/>
                <a:latin typeface="Calibri" panose="020F0502020204030204" pitchFamily="34" charset="0"/>
                <a:ea typeface="Calibri" panose="020F0502020204030204" pitchFamily="34" charset="0"/>
                <a:cs typeface="Simplified Arabic" panose="02020603050405020304" pitchFamily="18" charset="-78"/>
              </a:rPr>
              <a:t>(</a:t>
            </a:r>
            <a:r>
              <a:rPr lang="en-US" sz="2400" b="1" dirty="0">
                <a:effectLst/>
                <a:latin typeface="Times New Roman" panose="02020603050405020304" pitchFamily="18" charset="0"/>
                <a:ea typeface="Calibri" panose="020F0502020204030204" pitchFamily="34" charset="0"/>
                <a:cs typeface="Arial" panose="020B0604020202020204" pitchFamily="34" charset="0"/>
              </a:rPr>
              <a:t>VUCA</a:t>
            </a:r>
            <a:r>
              <a:rPr lang="en-US" sz="2400" dirty="0">
                <a:effectLst/>
                <a:latin typeface="Calibri" panose="020F0502020204030204" pitchFamily="34" charset="0"/>
                <a:ea typeface="Calibri" panose="020F0502020204030204" pitchFamily="34" charset="0"/>
                <a:cs typeface="Simplified Arabic" panose="02020603050405020304" pitchFamily="18" charset="-78"/>
              </a:rPr>
              <a:t>)</a:t>
            </a:r>
            <a:r>
              <a:rPr lang="en-US" sz="2400" dirty="0">
                <a:effectLst/>
                <a:latin typeface="Simplified Arabic" panose="02020603050405020304" pitchFamily="18" charset="-78"/>
                <a:ea typeface="Calibri" panose="020F0502020204030204" pitchFamily="34" charset="0"/>
                <a:cs typeface="Arial" panose="020B0604020202020204" pitchFamily="34" charset="0"/>
              </a:rPr>
              <a:t> </a:t>
            </a:r>
            <a:r>
              <a:rPr lang="ar-IQ" sz="2400" dirty="0">
                <a:effectLst/>
                <a:latin typeface="Simplified Arabic" panose="02020603050405020304" pitchFamily="18" charset="-78"/>
                <a:ea typeface="Calibri" panose="020F0502020204030204" pitchFamily="34" charset="0"/>
                <a:cs typeface="Arial" panose="020B0604020202020204" pitchFamily="34" charset="0"/>
              </a:rPr>
              <a:t>حيث:-</a:t>
            </a:r>
            <a:br>
              <a:rPr lang="en-US" sz="2400" dirty="0">
                <a:effectLst/>
                <a:latin typeface="Calibri" panose="020F0502020204030204" pitchFamily="34" charset="0"/>
                <a:ea typeface="Calibri" panose="020F0502020204030204" pitchFamily="34" charset="0"/>
                <a:cs typeface="Arial" panose="020B0604020202020204" pitchFamily="34" charset="0"/>
              </a:rPr>
            </a:br>
            <a:r>
              <a:rPr lang="ar-IQ" sz="2400" b="1" dirty="0">
                <a:effectLst/>
                <a:latin typeface="Calibri" panose="020F0502020204030204" pitchFamily="34" charset="0"/>
                <a:ea typeface="Calibri" panose="020F0502020204030204" pitchFamily="34" charset="0"/>
                <a:cs typeface="Simplified Arabic" panose="02020603050405020304" pitchFamily="18" charset="-78"/>
              </a:rPr>
              <a:t>نظام عالمي حافل بتهديدات كثيرة ومثيرة للشكوك، والصراع متأصل فيه وهو غير قابل للتنبؤ، .... باختصار: هذهِ البيئة تتسم بالتقلب والتوجس والتعقيد والغموض، يقابلها امنياً: السيطرة على التقلب، وإدارة الهواجس، وتبسيط التعقيدات، وكشف الغموض. </a:t>
            </a:r>
            <a:r>
              <a:rPr lang="ar-IQ" sz="2400" dirty="0">
                <a:effectLst/>
                <a:latin typeface="Calibri" panose="020F0502020204030204" pitchFamily="34" charset="0"/>
                <a:ea typeface="Calibri" panose="020F0502020204030204" pitchFamily="34" charset="0"/>
                <a:cs typeface="Simplified Arabic" panose="02020603050405020304" pitchFamily="18" charset="-78"/>
              </a:rPr>
              <a:t>وكل ذلك لابد ان يتم وفق شروط وظروف ملائمة لمصالح العراق ومنسجمة مع توجيهات سياستهُ العليا.</a:t>
            </a:r>
            <a:br>
              <a:rPr lang="ar-IQ" sz="2400" dirty="0">
                <a:effectLst/>
                <a:latin typeface="Calibri" panose="020F0502020204030204" pitchFamily="34" charset="0"/>
                <a:ea typeface="Calibri" panose="020F0502020204030204" pitchFamily="34" charset="0"/>
                <a:cs typeface="Simplified Arabic" panose="02020603050405020304" pitchFamily="18" charset="-78"/>
              </a:rPr>
            </a:br>
            <a:br>
              <a:rPr lang="ar-IQ" sz="2400" dirty="0">
                <a:effectLst/>
                <a:latin typeface="Calibri" panose="020F0502020204030204" pitchFamily="34" charset="0"/>
                <a:ea typeface="Calibri" panose="020F0502020204030204" pitchFamily="34" charset="0"/>
                <a:cs typeface="Simplified Arabic" panose="02020603050405020304" pitchFamily="18" charset="-78"/>
              </a:rPr>
            </a:br>
            <a:r>
              <a:rPr lang="ar-IQ" sz="2400" dirty="0">
                <a:effectLst/>
                <a:latin typeface="Calibri" panose="020F0502020204030204" pitchFamily="34" charset="0"/>
                <a:ea typeface="Calibri" panose="020F0502020204030204" pitchFamily="34" charset="0"/>
                <a:cs typeface="Simplified Arabic" panose="02020603050405020304" pitchFamily="18" charset="-78"/>
              </a:rPr>
              <a:t>توصّل (</a:t>
            </a:r>
            <a:r>
              <a:rPr lang="ar-IQ" sz="2400" b="1" dirty="0">
                <a:effectLst/>
                <a:latin typeface="Calibri" panose="020F0502020204030204" pitchFamily="34" charset="0"/>
                <a:ea typeface="Calibri" panose="020F0502020204030204" pitchFamily="34" charset="0"/>
                <a:cs typeface="Simplified Arabic" panose="02020603050405020304" pitchFamily="18" charset="-78"/>
              </a:rPr>
              <a:t>تشارلز برنارد</a:t>
            </a:r>
            <a:r>
              <a:rPr lang="ar-IQ" sz="2400" dirty="0">
                <a:effectLst/>
                <a:latin typeface="Calibri" panose="020F0502020204030204" pitchFamily="34" charset="0"/>
                <a:ea typeface="Calibri" panose="020F0502020204030204" pitchFamily="34" charset="0"/>
                <a:cs typeface="Simplified Arabic" panose="02020603050405020304" pitchFamily="18" charset="-78"/>
              </a:rPr>
              <a:t>) في كتابه "</a:t>
            </a:r>
            <a:r>
              <a:rPr lang="ar-IQ" sz="2400" b="1" dirty="0">
                <a:effectLst/>
                <a:latin typeface="Calibri" panose="020F0502020204030204" pitchFamily="34" charset="0"/>
                <a:ea typeface="Calibri" panose="020F0502020204030204" pitchFamily="34" charset="0"/>
                <a:cs typeface="Simplified Arabic" panose="02020603050405020304" pitchFamily="18" charset="-78"/>
              </a:rPr>
              <a:t>وظائف التنفيذ</a:t>
            </a:r>
            <a:r>
              <a:rPr lang="ar-IQ" sz="2400" dirty="0">
                <a:effectLst/>
                <a:latin typeface="Calibri" panose="020F0502020204030204" pitchFamily="34" charset="0"/>
                <a:ea typeface="Calibri" panose="020F0502020204030204" pitchFamily="34" charset="0"/>
                <a:cs typeface="Simplified Arabic" panose="02020603050405020304" pitchFamily="18" charset="-78"/>
              </a:rPr>
              <a:t>" ان إدارة الامن، هي عملية تعتمد على الحس والبديهية ولا يمكن وضعها في قالب رسمي يلتزم به من هم في الميدان، بل لا بد للحكومة من تخطيط إستراتيجي عمادهُ الموهبة في الشعور السليم بمجريات الأمور والحكم الصائب عليها والقدرة على الإحساس بما وراء الحدث وتجزئة الاحداث وتحليلها والموازنة بينها وإعادة تركيبها. ولا يتحقق ذلك دون بناء مقتربات اتساق بين السياسة والامن بما يوازي الطموح الوطني للعراق كدولة.</a:t>
            </a:r>
            <a:r>
              <a:rPr lang="ar-IQ" sz="2400" baseline="30000" dirty="0">
                <a:effectLst/>
                <a:latin typeface="Calibri" panose="020F0502020204030204" pitchFamily="34" charset="0"/>
                <a:ea typeface="Calibri" panose="020F0502020204030204" pitchFamily="34" charset="0"/>
                <a:cs typeface="Simplified Arabic" panose="02020603050405020304" pitchFamily="18" charset="-78"/>
              </a:rPr>
              <a:t> </a:t>
            </a:r>
            <a:endParaRPr lang="en-US" sz="2400" b="1" u="sng"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749825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DC9A424-9217-4FFA-A88B-0F0F14394D01}"/>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438835" y="1008529"/>
            <a:ext cx="10064190" cy="5015753"/>
          </a:xfrm>
          <a:prstGeom prst="rect">
            <a:avLst/>
          </a:prstGeom>
        </p:spPr>
      </p:pic>
    </p:spTree>
    <p:extLst>
      <p:ext uri="{BB962C8B-B14F-4D97-AF65-F5344CB8AC3E}">
        <p14:creationId xmlns:p14="http://schemas.microsoft.com/office/powerpoint/2010/main" val="3724107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موسيقى_للمونتاج_خلفية_BackSound_Cinematic_free_Download">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6189663" y="3924300"/>
            <a:ext cx="609600" cy="609600"/>
          </a:xfrm>
        </p:spPr>
      </p:pic>
      <p:sp>
        <p:nvSpPr>
          <p:cNvPr id="5" name="Flowchart: Punched Tape 4">
            <a:extLst>
              <a:ext uri="{FF2B5EF4-FFF2-40B4-BE49-F238E27FC236}">
                <a16:creationId xmlns:a16="http://schemas.microsoft.com/office/drawing/2014/main" id="{11CC9003-1B03-45B3-B32F-98D6368A11BE}"/>
              </a:ext>
            </a:extLst>
          </p:cNvPr>
          <p:cNvSpPr/>
          <p:nvPr/>
        </p:nvSpPr>
        <p:spPr>
          <a:xfrm>
            <a:off x="3160058" y="2070847"/>
            <a:ext cx="6615953" cy="2736476"/>
          </a:xfrm>
          <a:prstGeom prst="flowChartPunchedTape">
            <a:avLst/>
          </a:prstGeom>
          <a:solidFill>
            <a:schemeClr val="accent3">
              <a:lumMod val="60000"/>
              <a:lumOff val="40000"/>
            </a:schemeClr>
          </a:solidFill>
          <a:ln>
            <a:solidFill>
              <a:schemeClr val="accent2"/>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lang="ar-IQ" sz="4000" b="1" i="1" dirty="0">
                <a:solidFill>
                  <a:schemeClr val="accent2">
                    <a:lumMod val="50000"/>
                  </a:schemeClr>
                </a:solidFill>
                <a:latin typeface="Andalus" panose="02020603050405020304" pitchFamily="18" charset="-78"/>
                <a:cs typeface="Andalus" panose="02020603050405020304" pitchFamily="18" charset="-78"/>
              </a:rPr>
              <a:t>شكرا ًلحسن الاصغاء </a:t>
            </a:r>
            <a:endParaRPr lang="en-US" sz="4000" b="1" i="1" dirty="0">
              <a:solidFill>
                <a:schemeClr val="accent2">
                  <a:lumMod val="50000"/>
                </a:schemeClr>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384493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9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15A67F-5ADC-47AF-85D4-2F547276E4DC}"/>
              </a:ext>
            </a:extLst>
          </p:cNvPr>
          <p:cNvSpPr>
            <a:spLocks noGrp="1"/>
          </p:cNvSpPr>
          <p:nvPr>
            <p:ph idx="1"/>
          </p:nvPr>
        </p:nvSpPr>
        <p:spPr>
          <a:xfrm>
            <a:off x="1425387" y="726140"/>
            <a:ext cx="10170461" cy="5620871"/>
          </a:xfrm>
        </p:spPr>
        <p:txBody>
          <a:bodyPr>
            <a:normAutofit/>
          </a:bodyPr>
          <a:lstStyle/>
          <a:p>
            <a:pPr marL="0" indent="0" algn="just" rtl="1">
              <a:buNone/>
            </a:pPr>
            <a:r>
              <a:rPr lang="ar-IQ" b="1" i="0" u="sng" strike="noStrike" baseline="0" dirty="0">
                <a:solidFill>
                  <a:srgbClr val="231F20"/>
                </a:solidFill>
                <a:latin typeface="Simplified Arabic" panose="02020603050405020304" pitchFamily="18" charset="-78"/>
                <a:cs typeface="Simplified Arabic" panose="02020603050405020304" pitchFamily="18" charset="-78"/>
              </a:rPr>
              <a:t>تستند افكارنا إلى المداخلات التالية</a:t>
            </a:r>
            <a:r>
              <a:rPr lang="en-US" sz="1800" b="0" i="0" u="none" strike="noStrike" baseline="0" dirty="0">
                <a:solidFill>
                  <a:srgbClr val="231F20"/>
                </a:solidFill>
                <a:latin typeface="NotoSans-Regular"/>
              </a:rPr>
              <a:t>:</a:t>
            </a:r>
            <a:endParaRPr lang="ar-IQ" sz="1800" b="0" i="0" u="none" strike="noStrike" baseline="0" dirty="0">
              <a:solidFill>
                <a:srgbClr val="231F20"/>
              </a:solidFill>
              <a:latin typeface="NotoSans-Regular"/>
            </a:endParaRPr>
          </a:p>
          <a:p>
            <a:pPr marL="0" indent="0" algn="just" rtl="1">
              <a:buNone/>
            </a:pPr>
            <a:endParaRPr lang="en-US" sz="1800" b="0" i="0" u="none" strike="noStrike" baseline="0" dirty="0">
              <a:solidFill>
                <a:srgbClr val="231F20"/>
              </a:solidFill>
              <a:latin typeface="NotoSans-Regular"/>
            </a:endParaRPr>
          </a:p>
          <a:p>
            <a:pPr marL="0" indent="0" algn="just" rtl="1">
              <a:buNone/>
            </a:pPr>
            <a:r>
              <a:rPr lang="ar-IQ" b="1" u="sng" dirty="0">
                <a:latin typeface="Simplified Arabic"/>
                <a:cs typeface="Simplified Arabic"/>
              </a:rPr>
              <a:t>المداخلة الأولى :</a:t>
            </a:r>
            <a:r>
              <a:rPr lang="ar-IQ" sz="2800" dirty="0">
                <a:effectLst/>
                <a:latin typeface="Simplified Arabic"/>
                <a:ea typeface="Calibri"/>
                <a:cs typeface="Simplified Arabic"/>
              </a:rPr>
              <a:t>يفضي التعقيد الى فكرة </a:t>
            </a:r>
            <a:r>
              <a:rPr lang="ar-IQ" sz="2800" b="1" dirty="0">
                <a:effectLst/>
                <a:latin typeface="Simplified Arabic"/>
                <a:ea typeface="Calibri"/>
                <a:cs typeface="Simplified Arabic"/>
              </a:rPr>
              <a:t>" لكل قوة </a:t>
            </a:r>
            <a:r>
              <a:rPr lang="ar-IQ" sz="2800" b="1" dirty="0">
                <a:solidFill>
                  <a:srgbClr val="000000"/>
                </a:solidFill>
                <a:effectLst/>
                <a:latin typeface="Simplified Arabic"/>
                <a:ea typeface="Calibri"/>
                <a:cs typeface="Simplified Arabic"/>
              </a:rPr>
              <a:t>احتياجات</a:t>
            </a:r>
            <a:r>
              <a:rPr lang="ar-IQ" sz="2800" b="1" dirty="0">
                <a:effectLst/>
                <a:latin typeface="Simplified Arabic"/>
                <a:ea typeface="Calibri"/>
                <a:cs typeface="Simplified Arabic"/>
              </a:rPr>
              <a:t> امنية فردية، ومن الناحية الموضوعية، خاصة بها، فهي مجتمع فريد ذو قيم فريدة ومواطن ضعف يتعين حمايتها ولديها مزيج فريد من المخاطر في الخارج (او في الوطن) لتحترس منها. علاوة على ذلك فأن التقدير الذي توليه كل قوه لهذهِ الظروف الموضوعية هو تقدير ذاتي بالضرورة، وبالتالي فأن الاتفاق على معيار لقياس احتياجاتها صعب جداً، اذ كل مقياس مصطنع ".</a:t>
            </a:r>
            <a:endParaRPr lang="ar-IQ" sz="2800" b="1">
              <a:latin typeface="Simplified Arabic"/>
              <a:ea typeface="Calibri"/>
              <a:cs typeface="Simplified Arabic"/>
            </a:endParaRPr>
          </a:p>
          <a:p>
            <a:pPr marL="0" indent="0" algn="r">
              <a:buNone/>
            </a:pPr>
            <a:endParaRPr lang="ar-IQ" sz="1800" b="1" i="0" u="none" strike="noStrike" baseline="0" dirty="0">
              <a:solidFill>
                <a:srgbClr val="231F20"/>
              </a:solidFill>
              <a:latin typeface="Simplified Arabic" panose="02020603050405020304" pitchFamily="18" charset="-78"/>
              <a:cs typeface="Simplified Arabic" panose="02020603050405020304" pitchFamily="18" charset="-78"/>
            </a:endParaRPr>
          </a:p>
        </p:txBody>
      </p:sp>
      <p:sp>
        <p:nvSpPr>
          <p:cNvPr id="4" name="Subtitle 2">
            <a:extLst>
              <a:ext uri="{FF2B5EF4-FFF2-40B4-BE49-F238E27FC236}">
                <a16:creationId xmlns:a16="http://schemas.microsoft.com/office/drawing/2014/main" id="{2AAA2FA7-AFBD-4AE5-B1DE-8C655F978712}"/>
              </a:ext>
            </a:extLst>
          </p:cNvPr>
          <p:cNvSpPr txBox="1">
            <a:spLocks/>
          </p:cNvSpPr>
          <p:nvPr/>
        </p:nvSpPr>
        <p:spPr>
          <a:xfrm>
            <a:off x="2451849" y="3429000"/>
            <a:ext cx="914400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algn="ctr" rtl="1"/>
            <a:endParaRPr lang="en-US" sz="3200"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213619672"/>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DB116-ECF0-483F-86EE-E634C829BD33}"/>
              </a:ext>
            </a:extLst>
          </p:cNvPr>
          <p:cNvSpPr>
            <a:spLocks noGrp="1"/>
          </p:cNvSpPr>
          <p:nvPr>
            <p:ph type="title"/>
          </p:nvPr>
        </p:nvSpPr>
        <p:spPr>
          <a:xfrm>
            <a:off x="1484311" y="470647"/>
            <a:ext cx="10018713" cy="5069541"/>
          </a:xfrm>
        </p:spPr>
        <p:txBody>
          <a:bodyPr>
            <a:normAutofit/>
          </a:bodyPr>
          <a:lstStyle/>
          <a:p>
            <a:pPr algn="just" rtl="1"/>
            <a:r>
              <a:rPr lang="ar-IQ" sz="2400" b="1" u="sng" dirty="0">
                <a:latin typeface="Simplified Arabic" panose="02020603050405020304" pitchFamily="18" charset="-78"/>
                <a:cs typeface="Simplified Arabic" panose="02020603050405020304" pitchFamily="18" charset="-78"/>
              </a:rPr>
              <a:t>المداخلة الثانية :</a:t>
            </a:r>
            <a:r>
              <a:rPr lang="ar-IQ" sz="1800" b="1" u="sng" dirty="0">
                <a:effectLst/>
                <a:latin typeface="Calibri" panose="020F0502020204030204" pitchFamily="34" charset="0"/>
                <a:ea typeface="Calibri" panose="020F0502020204030204" pitchFamily="34" charset="0"/>
                <a:cs typeface="Simplified Arabic" panose="02020603050405020304" pitchFamily="18" charset="-78"/>
              </a:rPr>
              <a:t>:-</a:t>
            </a:r>
            <a:r>
              <a:rPr lang="ar-IQ" sz="1800" dirty="0">
                <a:effectLst/>
                <a:latin typeface="Calibri" panose="020F0502020204030204" pitchFamily="34" charset="0"/>
                <a:ea typeface="Calibri" panose="020F0502020204030204" pitchFamily="34" charset="0"/>
                <a:cs typeface="Simplified Arabic" panose="02020603050405020304" pitchFamily="18" charset="-78"/>
              </a:rPr>
              <a:t> </a:t>
            </a:r>
            <a:r>
              <a:rPr lang="ar-IQ" sz="2400" dirty="0">
                <a:effectLst/>
                <a:latin typeface="Calibri" panose="020F0502020204030204" pitchFamily="34" charset="0"/>
                <a:ea typeface="Calibri" panose="020F0502020204030204" pitchFamily="34" charset="0"/>
                <a:cs typeface="Simplified Arabic" panose="02020603050405020304" pitchFamily="18" charset="-78"/>
              </a:rPr>
              <a:t>روايات ملهمة عن معهد سانتا فيه ، حيث نشأت نظرية التعقيد بفضل جهود الاقتصاديين والاحصائيين وعلماء الحاسوب والرياضيين وعلماء الاحياء والفيزيائيين وعلماء السياسة في تعاون مطول وناجح مختلف التخصصات ، قصص عن كيفية تطوير </a:t>
            </a:r>
            <a:r>
              <a:rPr lang="ar-IQ" sz="2400" b="1" dirty="0">
                <a:effectLst/>
                <a:latin typeface="Calibri" panose="020F0502020204030204" pitchFamily="34" charset="0"/>
                <a:ea typeface="Calibri" panose="020F0502020204030204" pitchFamily="34" charset="0"/>
                <a:cs typeface="Simplified Arabic" panose="02020603050405020304" pitchFamily="18" charset="-78"/>
              </a:rPr>
              <a:t>"برايان آرثر" </a:t>
            </a:r>
            <a:r>
              <a:rPr lang="ar-IQ" sz="2400" dirty="0">
                <a:effectLst/>
                <a:latin typeface="Calibri" panose="020F0502020204030204" pitchFamily="34" charset="0"/>
                <a:ea typeface="Calibri" panose="020F0502020204030204" pitchFamily="34" charset="0"/>
                <a:cs typeface="Simplified Arabic" panose="02020603050405020304" pitchFamily="18" charset="-78"/>
              </a:rPr>
              <a:t>لمفهوم العوائد المتزايدة في علم الاقتصاد ، وكيف طورّ </a:t>
            </a:r>
            <a:r>
              <a:rPr lang="ar-IQ" sz="2400" b="1" dirty="0">
                <a:effectLst/>
                <a:latin typeface="Calibri" panose="020F0502020204030204" pitchFamily="34" charset="0"/>
                <a:ea typeface="Calibri" panose="020F0502020204030204" pitchFamily="34" charset="0"/>
                <a:cs typeface="Simplified Arabic" panose="02020603050405020304" pitchFamily="18" charset="-78"/>
              </a:rPr>
              <a:t>"جون اتش هولاند" </a:t>
            </a:r>
            <a:r>
              <a:rPr lang="ar-IQ" sz="2400" dirty="0">
                <a:effectLst/>
                <a:latin typeface="Calibri" panose="020F0502020204030204" pitchFamily="34" charset="0"/>
                <a:ea typeface="Calibri" panose="020F0502020204030204" pitchFamily="34" charset="0"/>
                <a:cs typeface="Simplified Arabic" panose="02020603050405020304" pitchFamily="18" charset="-78"/>
              </a:rPr>
              <a:t>خوارزميات جينية يمكن ان تفضي الى نظرية رياضية قادرة على استبيان حزمة من الأنظمة التكيفية المعقدة ، وكيف انشأ</a:t>
            </a:r>
            <a:r>
              <a:rPr lang="ar-IQ" sz="2400" b="1" dirty="0">
                <a:effectLst/>
                <a:latin typeface="Calibri" panose="020F0502020204030204" pitchFamily="34" charset="0"/>
                <a:ea typeface="Calibri" panose="020F0502020204030204" pitchFamily="34" charset="0"/>
                <a:cs typeface="Simplified Arabic" panose="02020603050405020304" pitchFamily="18" charset="-78"/>
              </a:rPr>
              <a:t> "ستيوارت </a:t>
            </a:r>
            <a:r>
              <a:rPr lang="ar-IQ" sz="2400" b="1" dirty="0" err="1">
                <a:effectLst/>
                <a:latin typeface="Calibri" panose="020F0502020204030204" pitchFamily="34" charset="0"/>
                <a:ea typeface="Calibri" panose="020F0502020204030204" pitchFamily="34" charset="0"/>
                <a:cs typeface="Simplified Arabic" panose="02020603050405020304" pitchFamily="18" charset="-78"/>
              </a:rPr>
              <a:t>كوفمان</a:t>
            </a:r>
            <a:r>
              <a:rPr lang="ar-IQ" sz="2400" dirty="0">
                <a:effectLst/>
                <a:latin typeface="Calibri" panose="020F0502020204030204" pitchFamily="34" charset="0"/>
                <a:ea typeface="Calibri" panose="020F0502020204030204" pitchFamily="34" charset="0"/>
                <a:cs typeface="Simplified Arabic" panose="02020603050405020304" pitchFamily="18" charset="-78"/>
              </a:rPr>
              <a:t>" محاكاة حاسوبية لعوامل مجردة متفاعلة قد تكشف عن الاليات الداخلية لأنظمة كبيرة ومعقدة كالولايات المتحدة .وكيف انشأ </a:t>
            </a:r>
            <a:r>
              <a:rPr lang="ar-IQ" sz="2400" b="1" dirty="0">
                <a:effectLst/>
                <a:latin typeface="Calibri" panose="020F0502020204030204" pitchFamily="34" charset="0"/>
                <a:ea typeface="Calibri" panose="020F0502020204030204" pitchFamily="34" charset="0"/>
                <a:cs typeface="Simplified Arabic" panose="02020603050405020304" pitchFamily="18" charset="-78"/>
              </a:rPr>
              <a:t>"بير باك" </a:t>
            </a:r>
            <a:r>
              <a:rPr lang="ar-IQ" sz="2400" dirty="0">
                <a:effectLst/>
                <a:latin typeface="Calibri" panose="020F0502020204030204" pitchFamily="34" charset="0"/>
                <a:ea typeface="Calibri" panose="020F0502020204030204" pitchFamily="34" charset="0"/>
                <a:cs typeface="Simplified Arabic" panose="02020603050405020304" pitchFamily="18" charset="-78"/>
              </a:rPr>
              <a:t>التنظيم الذاتي الحرجة التي سمحت باستنتاجات حول كيفية دخول الأنظمة الاجتماعية في حالات حرجة تهدد استقرارها. وكيف ضغط </a:t>
            </a:r>
            <a:r>
              <a:rPr lang="ar-IQ" sz="2400" b="1" dirty="0">
                <a:effectLst/>
                <a:latin typeface="Calibri" panose="020F0502020204030204" pitchFamily="34" charset="0"/>
                <a:ea typeface="Calibri" panose="020F0502020204030204" pitchFamily="34" charset="0"/>
                <a:cs typeface="Simplified Arabic" panose="02020603050405020304" pitchFamily="18" charset="-78"/>
              </a:rPr>
              <a:t>"مواري جيل مان" </a:t>
            </a:r>
            <a:r>
              <a:rPr lang="ar-IQ" sz="2400" dirty="0">
                <a:effectLst/>
                <a:latin typeface="Calibri" panose="020F0502020204030204" pitchFamily="34" charset="0"/>
                <a:ea typeface="Calibri" panose="020F0502020204030204" pitchFamily="34" charset="0"/>
                <a:cs typeface="Simplified Arabic" panose="02020603050405020304" pitchFamily="18" charset="-78"/>
              </a:rPr>
              <a:t>على زملائه لصياغة منظور التطور المشترك حيث تتفاعل العوامل لتشكيل شبكات معقدة من الترابط. كل هذهِ القصص اشارت الى ان التقدم نحو الأنظمة المعقدة سيؤتي ثماره لا محاله</a:t>
            </a:r>
            <a:r>
              <a:rPr lang="en-US" sz="2400" dirty="0">
                <a:latin typeface="Calibri" panose="020F0502020204030204" pitchFamily="34" charset="0"/>
                <a:ea typeface="Calibri" panose="020F0502020204030204" pitchFamily="34" charset="0"/>
                <a:cs typeface="Simplified Arabic" panose="02020603050405020304" pitchFamily="18" charset="-78"/>
              </a:rPr>
              <a:t>.</a:t>
            </a:r>
            <a:r>
              <a:rPr lang="ar-IQ" sz="2400" baseline="30000" dirty="0">
                <a:effectLst/>
                <a:latin typeface="Calibri" panose="020F0502020204030204" pitchFamily="34" charset="0"/>
                <a:ea typeface="Calibri" panose="020F0502020204030204" pitchFamily="34" charset="0"/>
                <a:cs typeface="Simplified Arabic" panose="02020603050405020304" pitchFamily="18" charset="-78"/>
              </a:rPr>
              <a:t> </a:t>
            </a:r>
            <a:br>
              <a:rPr lang="ar-IQ" sz="2400" dirty="0">
                <a:latin typeface="Simplified Arabic" panose="02020603050405020304" pitchFamily="18" charset="-78"/>
                <a:cs typeface="Simplified Arabic" panose="02020603050405020304" pitchFamily="18" charset="-78"/>
              </a:rPr>
            </a:br>
            <a:endParaRPr lang="en-US"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470836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1D546-DB8D-42A3-9536-AEBAA5549565}"/>
              </a:ext>
            </a:extLst>
          </p:cNvPr>
          <p:cNvSpPr>
            <a:spLocks noGrp="1"/>
          </p:cNvSpPr>
          <p:nvPr>
            <p:ph type="title"/>
          </p:nvPr>
        </p:nvSpPr>
        <p:spPr>
          <a:xfrm>
            <a:off x="1484311" y="685800"/>
            <a:ext cx="10018713" cy="5365376"/>
          </a:xfrm>
        </p:spPr>
        <p:txBody>
          <a:bodyPr>
            <a:normAutofit/>
          </a:bodyPr>
          <a:lstStyle/>
          <a:p>
            <a:pPr marR="0" lvl="0" rtl="1">
              <a:lnSpc>
                <a:spcPct val="107000"/>
              </a:lnSpc>
              <a:spcBef>
                <a:spcPts val="0"/>
              </a:spcBef>
              <a:spcAft>
                <a:spcPts val="800"/>
              </a:spcAft>
            </a:pPr>
            <a:r>
              <a:rPr lang="ar-IQ" sz="2800" b="1" u="sng" dirty="0">
                <a:latin typeface="Simplified Arabic" panose="02020603050405020304" pitchFamily="18" charset="-78"/>
                <a:cs typeface="Simplified Arabic" panose="02020603050405020304" pitchFamily="18" charset="-78"/>
              </a:rPr>
              <a:t>المداخلة الثالثة </a:t>
            </a:r>
            <a:r>
              <a:rPr lang="ar-IQ" sz="2800" dirty="0">
                <a:latin typeface="Simplified Arabic" panose="02020603050405020304" pitchFamily="18" charset="-78"/>
                <a:cs typeface="Simplified Arabic" panose="02020603050405020304" pitchFamily="18" charset="-78"/>
              </a:rPr>
              <a:t>:</a:t>
            </a:r>
            <a:r>
              <a:rPr lang="ar-IQ" sz="2800" dirty="0">
                <a:effectLst/>
                <a:latin typeface="Calibri" panose="020F0502020204030204" pitchFamily="34" charset="0"/>
                <a:ea typeface="Calibri" panose="020F0502020204030204" pitchFamily="34" charset="0"/>
                <a:cs typeface="Simplified Arabic" panose="02020603050405020304" pitchFamily="18" charset="-78"/>
              </a:rPr>
              <a:t>يّرجع (</a:t>
            </a:r>
            <a:r>
              <a:rPr lang="ar-IQ" sz="2800" b="1" dirty="0">
                <a:effectLst/>
                <a:latin typeface="Calibri" panose="020F0502020204030204" pitchFamily="34" charset="0"/>
                <a:ea typeface="Calibri" panose="020F0502020204030204" pitchFamily="34" charset="0"/>
                <a:cs typeface="Simplified Arabic" panose="02020603050405020304" pitchFamily="18" charset="-78"/>
              </a:rPr>
              <a:t>جيل مان)</a:t>
            </a:r>
            <a:r>
              <a:rPr lang="ar-IQ" sz="2800" dirty="0">
                <a:effectLst/>
                <a:latin typeface="Calibri" panose="020F0502020204030204" pitchFamily="34" charset="0"/>
                <a:ea typeface="Calibri" panose="020F0502020204030204" pitchFamily="34" charset="0"/>
                <a:cs typeface="Simplified Arabic" panose="02020603050405020304" pitchFamily="18" charset="-78"/>
              </a:rPr>
              <a:t> اصل كلمة التعقيد الى كلمة (</a:t>
            </a:r>
            <a:r>
              <a:rPr lang="en-US" sz="2800" b="1" dirty="0">
                <a:effectLst/>
                <a:latin typeface="Times New Roman" panose="02020603050405020304" pitchFamily="18" charset="0"/>
                <a:ea typeface="Calibri" panose="020F0502020204030204" pitchFamily="34" charset="0"/>
                <a:cs typeface="Arial" panose="020B0604020202020204" pitchFamily="34" charset="0"/>
              </a:rPr>
              <a:t>PLEXUS</a:t>
            </a:r>
            <a:r>
              <a:rPr lang="ar-IQ" sz="2800" dirty="0">
                <a:effectLst/>
                <a:latin typeface="Calibri" panose="020F0502020204030204" pitchFamily="34" charset="0"/>
                <a:ea typeface="Calibri" panose="020F0502020204030204" pitchFamily="34" charset="0"/>
                <a:cs typeface="Times New Roman" panose="02020603050405020304" pitchFamily="18" charset="0"/>
              </a:rPr>
              <a:t>)</a:t>
            </a:r>
            <a:r>
              <a:rPr lang="ar-IQ" sz="2800" dirty="0">
                <a:effectLst/>
                <a:latin typeface="Calibri" panose="020F0502020204030204" pitchFamily="34" charset="0"/>
                <a:ea typeface="Calibri" panose="020F0502020204030204" pitchFamily="34" charset="0"/>
                <a:cs typeface="Simplified Arabic" panose="02020603050405020304" pitchFamily="18" charset="-78"/>
              </a:rPr>
              <a:t> تعني " </a:t>
            </a:r>
            <a:r>
              <a:rPr lang="ar-IQ" sz="2800" b="1" dirty="0">
                <a:effectLst/>
                <a:latin typeface="Calibri" panose="020F0502020204030204" pitchFamily="34" charset="0"/>
                <a:ea typeface="Calibri" panose="020F0502020204030204" pitchFamily="34" charset="0"/>
                <a:cs typeface="Simplified Arabic" panose="02020603050405020304" pitchFamily="18" charset="-78"/>
              </a:rPr>
              <a:t>مضفر او متشابك</a:t>
            </a:r>
            <a:r>
              <a:rPr lang="ar-IQ" sz="2800" dirty="0">
                <a:effectLst/>
                <a:latin typeface="Calibri" panose="020F0502020204030204" pitchFamily="34" charset="0"/>
                <a:ea typeface="Calibri" panose="020F0502020204030204" pitchFamily="34" charset="0"/>
                <a:cs typeface="Simplified Arabic" panose="02020603050405020304" pitchFamily="18" charset="-78"/>
              </a:rPr>
              <a:t> " ومنها اشتقت كلمة (</a:t>
            </a:r>
            <a:r>
              <a:rPr lang="en-US" sz="2800" b="1" dirty="0">
                <a:effectLst/>
                <a:latin typeface="Times New Roman" panose="02020603050405020304" pitchFamily="18" charset="0"/>
                <a:ea typeface="Calibri" panose="020F0502020204030204" pitchFamily="34" charset="0"/>
                <a:cs typeface="Arial" panose="020B0604020202020204" pitchFamily="34" charset="0"/>
              </a:rPr>
              <a:t>COMPLEXUS</a:t>
            </a:r>
            <a:r>
              <a:rPr lang="ar-IQ" sz="2800" b="1" dirty="0">
                <a:effectLst/>
                <a:latin typeface="Calibri" panose="020F0502020204030204" pitchFamily="34" charset="0"/>
                <a:ea typeface="Calibri" panose="020F0502020204030204" pitchFamily="34" charset="0"/>
                <a:cs typeface="Times New Roman" panose="02020603050405020304" pitchFamily="18" charset="0"/>
              </a:rPr>
              <a:t>)</a:t>
            </a:r>
            <a:r>
              <a:rPr lang="ar-IQ" sz="2800" dirty="0">
                <a:effectLst/>
                <a:latin typeface="Calibri" panose="020F0502020204030204" pitchFamily="34" charset="0"/>
                <a:ea typeface="Calibri" panose="020F0502020204030204" pitchFamily="34" charset="0"/>
                <a:cs typeface="Simplified Arabic" panose="02020603050405020304" pitchFamily="18" charset="-78"/>
              </a:rPr>
              <a:t>التي تعني مضفر معاً.</a:t>
            </a:r>
            <a:br>
              <a:rPr lang="en-US" sz="2800" dirty="0">
                <a:effectLst/>
                <a:latin typeface="Calibri" panose="020F0502020204030204" pitchFamily="34" charset="0"/>
                <a:ea typeface="Calibri" panose="020F0502020204030204" pitchFamily="34" charset="0"/>
                <a:cs typeface="Arial" panose="020B0604020202020204" pitchFamily="34" charset="0"/>
              </a:rPr>
            </a:br>
            <a:r>
              <a:rPr lang="ar-IQ" sz="2800" dirty="0">
                <a:effectLst/>
                <a:latin typeface="Calibri" panose="020F0502020204030204" pitchFamily="34" charset="0"/>
                <a:ea typeface="Calibri" panose="020F0502020204030204" pitchFamily="34" charset="0"/>
                <a:cs typeface="Simplified Arabic" panose="02020603050405020304" pitchFamily="18" charset="-78"/>
              </a:rPr>
              <a:t> </a:t>
            </a:r>
            <a:r>
              <a:rPr lang="ar-IQ" sz="2800" b="1" dirty="0">
                <a:effectLst/>
                <a:latin typeface="Calibri" panose="020F0502020204030204" pitchFamily="34" charset="0"/>
                <a:ea typeface="Calibri" panose="020F0502020204030204" pitchFamily="34" charset="0"/>
                <a:cs typeface="Simplified Arabic" panose="02020603050405020304" pitchFamily="18" charset="-78"/>
              </a:rPr>
              <a:t>غير ان</a:t>
            </a:r>
            <a:r>
              <a:rPr lang="ar-IQ" sz="2800" dirty="0">
                <a:effectLst/>
                <a:latin typeface="Calibri" panose="020F0502020204030204" pitchFamily="34" charset="0"/>
                <a:ea typeface="Calibri" panose="020F0502020204030204" pitchFamily="34" charset="0"/>
                <a:cs typeface="Simplified Arabic" panose="02020603050405020304" pitchFamily="18" charset="-78"/>
              </a:rPr>
              <a:t> "</a:t>
            </a:r>
            <a:r>
              <a:rPr lang="ar-IQ" sz="2800" b="1" dirty="0">
                <a:effectLst/>
                <a:latin typeface="Calibri" panose="020F0502020204030204" pitchFamily="34" charset="0"/>
                <a:ea typeface="Calibri" panose="020F0502020204030204" pitchFamily="34" charset="0"/>
                <a:cs typeface="Simplified Arabic" panose="02020603050405020304" pitchFamily="18" charset="-78"/>
              </a:rPr>
              <a:t>هربرت سيمون</a:t>
            </a:r>
            <a:r>
              <a:rPr lang="ar-IQ" sz="2800" dirty="0">
                <a:effectLst/>
                <a:latin typeface="Calibri" panose="020F0502020204030204" pitchFamily="34" charset="0"/>
                <a:ea typeface="Calibri" panose="020F0502020204030204" pitchFamily="34" charset="0"/>
                <a:cs typeface="Simplified Arabic" panose="02020603050405020304" pitchFamily="18" charset="-78"/>
              </a:rPr>
              <a:t>" فطّن الى ان النظام المعقد يتكون من عدد كبير من الأجزاء التي تتفاعل بطريقة غير بسيطة. اما "</a:t>
            </a:r>
            <a:r>
              <a:rPr lang="ar-IQ" sz="2800" b="1" dirty="0" err="1">
                <a:effectLst/>
                <a:latin typeface="Calibri" panose="020F0502020204030204" pitchFamily="34" charset="0"/>
                <a:ea typeface="Calibri" panose="020F0502020204030204" pitchFamily="34" charset="0"/>
                <a:cs typeface="Simplified Arabic" panose="02020603050405020304" pitchFamily="18" charset="-78"/>
              </a:rPr>
              <a:t>ماليريت</a:t>
            </a:r>
            <a:r>
              <a:rPr lang="ar-IQ" sz="2800" dirty="0">
                <a:effectLst/>
                <a:latin typeface="Calibri" panose="020F0502020204030204" pitchFamily="34" charset="0"/>
                <a:ea typeface="Calibri" panose="020F0502020204030204" pitchFamily="34" charset="0"/>
                <a:cs typeface="Simplified Arabic" panose="02020603050405020304" pitchFamily="18" charset="-78"/>
              </a:rPr>
              <a:t>" فأن التعقيد يُشابه عدد مكونات النظام وترابط هذهِ المكونات، وعدم خطية عناصر النظام.</a:t>
            </a:r>
            <a:br>
              <a:rPr lang="ar-IQ" sz="2800" dirty="0">
                <a:effectLst/>
                <a:latin typeface="Calibri" panose="020F0502020204030204" pitchFamily="34" charset="0"/>
                <a:ea typeface="Calibri" panose="020F0502020204030204" pitchFamily="34" charset="0"/>
                <a:cs typeface="Simplified Arabic" panose="02020603050405020304" pitchFamily="18" charset="-78"/>
              </a:rPr>
            </a:br>
            <a:br>
              <a:rPr lang="ar-IQ" sz="2800" dirty="0">
                <a:effectLst/>
                <a:latin typeface="Calibri" panose="020F0502020204030204" pitchFamily="34" charset="0"/>
                <a:ea typeface="Calibri" panose="020F0502020204030204" pitchFamily="34" charset="0"/>
                <a:cs typeface="Simplified Arabic" panose="02020603050405020304" pitchFamily="18" charset="-78"/>
              </a:rPr>
            </a:br>
            <a:br>
              <a:rPr lang="ar-IQ" sz="2800" dirty="0">
                <a:effectLst/>
                <a:latin typeface="Calibri" panose="020F0502020204030204" pitchFamily="34" charset="0"/>
                <a:ea typeface="Calibri" panose="020F0502020204030204" pitchFamily="34" charset="0"/>
                <a:cs typeface="Simplified Arabic" panose="02020603050405020304" pitchFamily="18" charset="-78"/>
              </a:rPr>
            </a:br>
            <a:r>
              <a:rPr lang="ar-IQ" sz="2800" b="1" dirty="0">
                <a:effectLst/>
                <a:latin typeface="Calibri" panose="020F0502020204030204" pitchFamily="34" charset="0"/>
                <a:ea typeface="Calibri" panose="020F0502020204030204" pitchFamily="34" charset="0"/>
                <a:cs typeface="Akhbar MT" pitchFamily="2" charset="-78"/>
              </a:rPr>
              <a:t>المخطط رقم(1) فروض التعقيد</a:t>
            </a:r>
            <a:endParaRPr lang="en-US" sz="2800" b="1" dirty="0">
              <a:latin typeface="Simplified Arabic" panose="02020603050405020304" pitchFamily="18" charset="-78"/>
              <a:cs typeface="Akhbar MT" pitchFamily="2" charset="-78"/>
            </a:endParaRPr>
          </a:p>
        </p:txBody>
      </p:sp>
    </p:spTree>
    <p:extLst>
      <p:ext uri="{BB962C8B-B14F-4D97-AF65-F5344CB8AC3E}">
        <p14:creationId xmlns:p14="http://schemas.microsoft.com/office/powerpoint/2010/main" val="3982828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1ACAFC-87EC-4B66-957E-3C6D2582251D}"/>
              </a:ext>
            </a:extLst>
          </p:cNvPr>
          <p:cNvSpPr>
            <a:spLocks noGrp="1"/>
          </p:cNvSpPr>
          <p:nvPr>
            <p:ph idx="1"/>
          </p:nvPr>
        </p:nvSpPr>
        <p:spPr>
          <a:xfrm>
            <a:off x="1129553" y="887506"/>
            <a:ext cx="9424147" cy="5123329"/>
          </a:xfrm>
        </p:spPr>
        <p:txBody>
          <a:bodyPr/>
          <a:lstStyle/>
          <a:p>
            <a:pPr marL="0" indent="0">
              <a:buNone/>
            </a:pPr>
            <a:endParaRPr lang="ar-IQ" dirty="0"/>
          </a:p>
          <a:p>
            <a:pPr marL="0" indent="0">
              <a:buNone/>
            </a:pPr>
            <a:endParaRPr lang="ar-IQ" dirty="0"/>
          </a:p>
          <a:p>
            <a:pPr marL="0" indent="0">
              <a:buNone/>
            </a:pPr>
            <a:endParaRPr lang="ar-IQ" dirty="0"/>
          </a:p>
          <a:p>
            <a:pPr marL="0" indent="0" algn="ctr">
              <a:buNone/>
            </a:pPr>
            <a:endParaRPr lang="en-US" dirty="0"/>
          </a:p>
        </p:txBody>
      </p:sp>
      <p:sp>
        <p:nvSpPr>
          <p:cNvPr id="5" name="TextBox 4">
            <a:extLst>
              <a:ext uri="{FF2B5EF4-FFF2-40B4-BE49-F238E27FC236}">
                <a16:creationId xmlns:a16="http://schemas.microsoft.com/office/drawing/2014/main" id="{E7A44CBB-712F-4A04-8C1F-95772CE36A66}"/>
              </a:ext>
            </a:extLst>
          </p:cNvPr>
          <p:cNvSpPr txBox="1"/>
          <p:nvPr/>
        </p:nvSpPr>
        <p:spPr>
          <a:xfrm>
            <a:off x="753034" y="1358153"/>
            <a:ext cx="11335871" cy="1077667"/>
          </a:xfrm>
          <a:prstGeom prst="rect">
            <a:avLst/>
          </a:prstGeom>
          <a:noFill/>
        </p:spPr>
        <p:txBody>
          <a:bodyPr wrap="square">
            <a:spAutoFit/>
          </a:bodyPr>
          <a:lstStyle/>
          <a:p>
            <a:pPr marL="457200" marR="0" algn="ctr" rtl="1">
              <a:lnSpc>
                <a:spcPct val="107000"/>
              </a:lnSpc>
              <a:spcBef>
                <a:spcPts val="0"/>
              </a:spcBef>
              <a:spcAft>
                <a:spcPts val="800"/>
              </a:spcAft>
            </a:pPr>
            <a:endParaRPr lang="en-US" sz="2000" dirty="0">
              <a:latin typeface="Simplified Arabic" panose="02020603050405020304" pitchFamily="18" charset="-78"/>
              <a:ea typeface="Calibri" panose="020F0502020204030204" pitchFamily="34" charset="0"/>
              <a:cs typeface="Simplified Arabic" panose="02020603050405020304" pitchFamily="18" charset="-78"/>
            </a:endParaRPr>
          </a:p>
          <a:p>
            <a:pPr marL="457200" marR="0" algn="ctr" rtl="1">
              <a:lnSpc>
                <a:spcPct val="107000"/>
              </a:lnSpc>
              <a:spcBef>
                <a:spcPts val="0"/>
              </a:spcBef>
              <a:spcAft>
                <a:spcPts val="800"/>
              </a:spcAft>
            </a:pPr>
            <a:endParaRPr lang="en-US" sz="1400" dirty="0">
              <a:effectLst/>
              <a:latin typeface="Calibri" panose="020F0502020204030204" pitchFamily="34" charset="0"/>
              <a:ea typeface="Calibri" panose="020F0502020204030204" pitchFamily="34" charset="0"/>
              <a:cs typeface="Simplified Arabic" panose="02020603050405020304" pitchFamily="18" charset="-78"/>
            </a:endParaRPr>
          </a:p>
          <a:p>
            <a:pPr marL="457200" marR="0" algn="ctr" rtl="1">
              <a:lnSpc>
                <a:spcPct val="107000"/>
              </a:lnSpc>
              <a:spcBef>
                <a:spcPts val="0"/>
              </a:spcBef>
              <a:spcAft>
                <a:spcPts val="800"/>
              </a:spcAft>
            </a:pP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6" name="Diagram 5">
            <a:extLst>
              <a:ext uri="{FF2B5EF4-FFF2-40B4-BE49-F238E27FC236}">
                <a16:creationId xmlns:a16="http://schemas.microsoft.com/office/drawing/2014/main" id="{D59F94AB-8083-4DA9-A055-4D6B62679FE9}"/>
              </a:ext>
            </a:extLst>
          </p:cNvPr>
          <p:cNvGraphicFramePr/>
          <p:nvPr>
            <p:extLst>
              <p:ext uri="{D42A27DB-BD31-4B8C-83A1-F6EECF244321}">
                <p14:modId xmlns:p14="http://schemas.microsoft.com/office/powerpoint/2010/main" val="1367635702"/>
              </p:ext>
            </p:extLst>
          </p:nvPr>
        </p:nvGraphicFramePr>
        <p:xfrm>
          <a:off x="2124635" y="847165"/>
          <a:ext cx="8805584" cy="4450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33045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51DD6-A6C9-4A84-9A3E-C676EBD79572}"/>
              </a:ext>
            </a:extLst>
          </p:cNvPr>
          <p:cNvSpPr>
            <a:spLocks noGrp="1"/>
          </p:cNvSpPr>
          <p:nvPr>
            <p:ph type="title"/>
          </p:nvPr>
        </p:nvSpPr>
        <p:spPr>
          <a:xfrm>
            <a:off x="1484311" y="1398494"/>
            <a:ext cx="10550807" cy="4531659"/>
          </a:xfrm>
        </p:spPr>
        <p:txBody>
          <a:bodyPr>
            <a:normAutofit fontScale="90000"/>
          </a:bodyPr>
          <a:lstStyle/>
          <a:p>
            <a:pPr algn="just" rtl="1"/>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r>
              <a:rPr lang="ar-IQ" sz="3100" b="1" u="sng" dirty="0">
                <a:solidFill>
                  <a:schemeClr val="tx1"/>
                </a:solidFill>
                <a:latin typeface="Simplified Arabic" panose="02020603050405020304" pitchFamily="18" charset="-78"/>
                <a:cs typeface="Simplified Arabic" panose="02020603050405020304" pitchFamily="18" charset="-78"/>
              </a:rPr>
              <a:t>المداخلة الرابعة </a:t>
            </a:r>
            <a:r>
              <a:rPr lang="ar-IQ" sz="2400" b="1" dirty="0">
                <a:solidFill>
                  <a:schemeClr val="tx1"/>
                </a:solidFill>
                <a:latin typeface="Simplified Arabic" panose="02020603050405020304" pitchFamily="18" charset="-78"/>
                <a:cs typeface="Simplified Arabic" panose="02020603050405020304" pitchFamily="18" charset="-78"/>
              </a:rPr>
              <a:t>: </a:t>
            </a:r>
            <a:r>
              <a:rPr lang="ar-IQ" sz="2700" dirty="0">
                <a:effectLst/>
                <a:ea typeface="Calibri" panose="020F0502020204030204" pitchFamily="34" charset="0"/>
                <a:cs typeface="Simplified Arabic" panose="02020603050405020304" pitchFamily="18" charset="-78"/>
              </a:rPr>
              <a:t>يكمّن جوهر التعقيد في النظام التكيفي المعقد ليس مجموعة من الأنشطة غير المترابطة، بل نظام متكامل معقد، متضمناً مجموعة ثابتة من الترتيبات، يتميز هذا النظام بمجموعة من الأجزاء المترابطة، كل جزء منها قادر على ان يكون كياناً مستقلاً قادراً من خلال تصرفه المستقل على التأثير في الأجزاء الأخرى. وجميعها اما ان تتبع سلوكاً نمطياً للحفاظ على </a:t>
            </a:r>
            <a:r>
              <a:rPr lang="ar-IQ" sz="2700" dirty="0" err="1">
                <a:effectLst/>
                <a:ea typeface="Calibri" panose="020F0502020204030204" pitchFamily="34" charset="0"/>
                <a:cs typeface="Simplified Arabic" panose="02020603050405020304" pitchFamily="18" charset="-78"/>
              </a:rPr>
              <a:t>روتينها</a:t>
            </a:r>
            <a:r>
              <a:rPr lang="ar-IQ" sz="2700" dirty="0">
                <a:effectLst/>
                <a:ea typeface="Calibri" panose="020F0502020204030204" pitchFamily="34" charset="0"/>
                <a:cs typeface="Simplified Arabic" panose="02020603050405020304" pitchFamily="18" charset="-78"/>
              </a:rPr>
              <a:t> اليومي، او ان تخرج عن هذا الروتين عندما تتطلب التحديات الجديدة استجابات وانماطاً جديدة. ان العلاقات المتبادلة بين هذه الكيانات هي ما يجعلها نظاماً. اما قدرة هذه الكيانات على الخروج عن الروتين، وبالتالي بدء عمليات تغذية راجعة غير مألوفة، فهي ما يجعل النظام معقد. اما قدرة هذه الكيانات على التعامل الجماعي مع التحديات الجديدة فهي ما يجعلها أنظمة تكيفية. وهكذا يمكن لمنظور التعقيد ان يكون دليلاً لفهم عالم مجزأ وللتنظير في حدوده .</a:t>
            </a:r>
            <a:br>
              <a:rPr lang="ar-IQ" sz="27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r>
              <a:rPr lang="ar-IQ" sz="2400" b="1" u="sng" dirty="0">
                <a:effectLst/>
                <a:latin typeface="Calibri" panose="020F0502020204030204" pitchFamily="34" charset="0"/>
                <a:ea typeface="Calibri" panose="020F0502020204030204" pitchFamily="34" charset="0"/>
                <a:cs typeface="Simplified Arabic" panose="02020603050405020304" pitchFamily="18" charset="-78"/>
              </a:rPr>
              <a:t>المداخلة الخامسة: -</a:t>
            </a:r>
            <a:r>
              <a:rPr lang="ar-IQ" sz="2400" dirty="0">
                <a:effectLst/>
                <a:latin typeface="Calibri" panose="020F0502020204030204" pitchFamily="34" charset="0"/>
                <a:ea typeface="Calibri" panose="020F0502020204030204" pitchFamily="34" charset="0"/>
                <a:cs typeface="Simplified Arabic" panose="02020603050405020304" pitchFamily="18" charset="-78"/>
              </a:rPr>
              <a:t> </a:t>
            </a:r>
            <a:r>
              <a:rPr lang="ar-IQ" sz="2400" dirty="0">
                <a:effectLst/>
                <a:ea typeface="Calibri" panose="020F0502020204030204" pitchFamily="34" charset="0"/>
                <a:cs typeface="Simplified Arabic" panose="02020603050405020304" pitchFamily="18" charset="-78"/>
              </a:rPr>
              <a:t>بوجهة نظر مضادة ل "</a:t>
            </a:r>
            <a:r>
              <a:rPr lang="ar-IQ" sz="2400" b="1" dirty="0">
                <a:effectLst/>
                <a:ea typeface="Calibri" panose="020F0502020204030204" pitchFamily="34" charset="0"/>
                <a:cs typeface="Simplified Arabic" panose="02020603050405020304" pitchFamily="18" charset="-78"/>
              </a:rPr>
              <a:t>غاري </a:t>
            </a:r>
            <a:r>
              <a:rPr lang="ar-IQ" sz="2400" b="1" dirty="0" err="1">
                <a:effectLst/>
                <a:ea typeface="Calibri" panose="020F0502020204030204" pitchFamily="34" charset="0"/>
                <a:cs typeface="Simplified Arabic" panose="02020603050405020304" pitchFamily="18" charset="-78"/>
              </a:rPr>
              <a:t>بروير</a:t>
            </a:r>
            <a:r>
              <a:rPr lang="ar-IQ" sz="2400" b="1" dirty="0">
                <a:effectLst/>
                <a:ea typeface="Calibri" panose="020F0502020204030204" pitchFamily="34" charset="0"/>
                <a:cs typeface="Simplified Arabic" panose="02020603050405020304" pitchFamily="18" charset="-78"/>
              </a:rPr>
              <a:t> ومارتن شوبيك</a:t>
            </a:r>
            <a:r>
              <a:rPr lang="ar-IQ" sz="2400" dirty="0">
                <a:effectLst/>
                <a:ea typeface="Calibri" panose="020F0502020204030204" pitchFamily="34" charset="0"/>
                <a:cs typeface="Simplified Arabic" panose="02020603050405020304" pitchFamily="18" charset="-78"/>
              </a:rPr>
              <a:t> " " </a:t>
            </a:r>
            <a:r>
              <a:rPr lang="ar-IQ" sz="2400" b="1" dirty="0">
                <a:effectLst/>
                <a:ea typeface="Calibri" panose="020F0502020204030204" pitchFamily="34" charset="0"/>
                <a:cs typeface="Simplified Arabic" panose="02020603050405020304" pitchFamily="18" charset="-78"/>
              </a:rPr>
              <a:t>عند تطبيق الرياضيات على الشؤون الإنسانية، بما في ذلك الحرب، يجب عدم الخلط بين القدرة على حل النماذج والقدرة على صياغة النموذج الصحيح او المناسب</a:t>
            </a:r>
            <a:r>
              <a:rPr lang="ar-IQ" sz="2400" dirty="0">
                <a:effectLst/>
                <a:ea typeface="Calibri" panose="020F0502020204030204" pitchFamily="34" charset="0"/>
                <a:cs typeface="Simplified Arabic" panose="02020603050405020304" pitchFamily="18" charset="-78"/>
              </a:rPr>
              <a:t> </a:t>
            </a: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r>
              <a:rPr lang="ar-IQ" sz="2400" dirty="0">
                <a:latin typeface="Simplified Arabic" panose="02020603050405020304" pitchFamily="18" charset="-78"/>
                <a:cs typeface="Simplified Arabic" panose="02020603050405020304" pitchFamily="18" charset="-78"/>
              </a:rPr>
              <a:t> </a:t>
            </a:r>
            <a:endParaRPr lang="en-US" sz="27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518849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F28D4D-1485-413D-A356-B0C99FF661C7}"/>
              </a:ext>
            </a:extLst>
          </p:cNvPr>
          <p:cNvSpPr>
            <a:spLocks noGrp="1"/>
          </p:cNvSpPr>
          <p:nvPr>
            <p:ph idx="1"/>
          </p:nvPr>
        </p:nvSpPr>
        <p:spPr>
          <a:xfrm>
            <a:off x="1438835" y="363070"/>
            <a:ext cx="10367682" cy="5727339"/>
          </a:xfrm>
        </p:spPr>
        <p:txBody>
          <a:bodyPr>
            <a:normAutofit lnSpcReduction="10000"/>
          </a:bodyPr>
          <a:lstStyle/>
          <a:p>
            <a:pPr marL="0" indent="0" algn="just" rtl="1">
              <a:buNone/>
            </a:pPr>
            <a:r>
              <a:rPr lang="ar-IQ" b="1" u="sng" dirty="0">
                <a:effectLst/>
                <a:latin typeface="Simplified Arabic" panose="02020603050405020304" pitchFamily="18" charset="-78"/>
                <a:ea typeface="Calibri" panose="020F0502020204030204" pitchFamily="34" charset="0"/>
                <a:cs typeface="Simplified Arabic" panose="02020603050405020304" pitchFamily="18" charset="-78"/>
              </a:rPr>
              <a:t>المداخلة الثامنة :</a:t>
            </a:r>
            <a:r>
              <a:rPr lang="ar-IQ" b="1" dirty="0">
                <a:effectLst/>
                <a:latin typeface="Calibri" panose="020F0502020204030204" pitchFamily="34" charset="0"/>
                <a:ea typeface="Calibri" panose="020F0502020204030204" pitchFamily="34" charset="0"/>
                <a:cs typeface="Simplified Arabic" panose="02020603050405020304" pitchFamily="18" charset="-78"/>
              </a:rPr>
              <a:t>لطالما</a:t>
            </a:r>
            <a:r>
              <a:rPr lang="ar-IQ" dirty="0">
                <a:effectLst/>
                <a:latin typeface="Calibri" panose="020F0502020204030204" pitchFamily="34" charset="0"/>
                <a:ea typeface="Calibri" panose="020F0502020204030204" pitchFamily="34" charset="0"/>
                <a:cs typeface="Simplified Arabic" panose="02020603050405020304" pitchFamily="18" charset="-78"/>
              </a:rPr>
              <a:t> أدركت أهمية الاستعارة كتب ارسطو الفكرة التي تقول "</a:t>
            </a:r>
            <a:r>
              <a:rPr lang="ar-IQ" b="1" dirty="0">
                <a:effectLst/>
                <a:latin typeface="Calibri" panose="020F0502020204030204" pitchFamily="34" charset="0"/>
                <a:ea typeface="Calibri" panose="020F0502020204030204" pitchFamily="34" charset="0"/>
                <a:cs typeface="Simplified Arabic" panose="02020603050405020304" pitchFamily="18" charset="-78"/>
              </a:rPr>
              <a:t>أعظم شيء على الاطلاق هو اتقان الاستعارة، انها الشيء الوحيد الذي لا يمكن تعلمه، وهي ايضاً علامة على العبقرية "</a:t>
            </a:r>
            <a:r>
              <a:rPr lang="ar-IQ" baseline="30000" dirty="0">
                <a:effectLst/>
                <a:latin typeface="Calibri" panose="020F0502020204030204" pitchFamily="34" charset="0"/>
                <a:ea typeface="Calibri" panose="020F0502020204030204" pitchFamily="34" charset="0"/>
                <a:cs typeface="Simplified Arabic" panose="02020603050405020304" pitchFamily="18" charset="-78"/>
              </a:rPr>
              <a:t> .</a:t>
            </a:r>
          </a:p>
          <a:p>
            <a:pPr marL="0" marR="0" algn="just" rtl="1">
              <a:lnSpc>
                <a:spcPct val="107000"/>
              </a:lnSpc>
              <a:spcBef>
                <a:spcPts val="0"/>
              </a:spcBef>
              <a:spcAft>
                <a:spcPts val="800"/>
              </a:spcAft>
            </a:pPr>
            <a:r>
              <a:rPr lang="ar-IQ" b="1" dirty="0">
                <a:effectLst/>
                <a:latin typeface="Calibri" panose="020F0502020204030204" pitchFamily="34" charset="0"/>
                <a:ea typeface="Calibri" panose="020F0502020204030204" pitchFamily="34" charset="0"/>
                <a:cs typeface="Simplified Arabic" panose="02020603050405020304" pitchFamily="18" charset="-78"/>
              </a:rPr>
              <a:t>بشكل بديهي</a:t>
            </a:r>
            <a:r>
              <a:rPr lang="ar-IQ" dirty="0">
                <a:effectLst/>
                <a:latin typeface="Calibri" panose="020F0502020204030204" pitchFamily="34" charset="0"/>
                <a:ea typeface="Calibri" panose="020F0502020204030204" pitchFamily="34" charset="0"/>
                <a:cs typeface="Simplified Arabic" panose="02020603050405020304" pitchFamily="18" charset="-78"/>
              </a:rPr>
              <a:t>، الاستعارة هي سمة مستدامة للفكر والادراك، حيث الوصول الى النماذج</a:t>
            </a:r>
            <a:r>
              <a:rPr lang="ar-IQ" baseline="30000" dirty="0">
                <a:effectLst/>
                <a:latin typeface="Calibri" panose="020F0502020204030204" pitchFamily="34" charset="0"/>
                <a:ea typeface="Calibri" panose="020F0502020204030204" pitchFamily="34" charset="0"/>
                <a:cs typeface="Simplified Arabic" panose="02020603050405020304" pitchFamily="18" charset="-78"/>
              </a:rPr>
              <a:t> ، </a:t>
            </a:r>
            <a:r>
              <a:rPr lang="ar-IQ" dirty="0">
                <a:effectLst/>
                <a:latin typeface="Calibri" panose="020F0502020204030204" pitchFamily="34" charset="0"/>
                <a:ea typeface="Calibri" panose="020F0502020204030204" pitchFamily="34" charset="0"/>
                <a:cs typeface="Simplified Arabic" panose="02020603050405020304" pitchFamily="18" charset="-78"/>
              </a:rPr>
              <a:t>لخلق نقلات مضادة، تحددها المعادلة:</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indent="0" algn="ctr" rtl="1">
              <a:buNone/>
            </a:pPr>
            <a:r>
              <a:rPr lang="ar-IQ" b="1" dirty="0">
                <a:solidFill>
                  <a:schemeClr val="accent4">
                    <a:lumMod val="50000"/>
                  </a:schemeClr>
                </a:solidFill>
                <a:effectLst/>
                <a:latin typeface="Calibri" panose="020F0502020204030204" pitchFamily="34" charset="0"/>
                <a:ea typeface="Calibri" panose="020F0502020204030204" pitchFamily="34" charset="0"/>
                <a:cs typeface="Arial" panose="020B0604020202020204" pitchFamily="34" charset="0"/>
              </a:rPr>
              <a:t>الاستعارة   =   فرصة        +       توظيف       +         إدارة  </a:t>
            </a:r>
          </a:p>
          <a:p>
            <a:pPr marL="0" indent="0" algn="ctr" rtl="1">
              <a:buNone/>
            </a:pPr>
            <a:r>
              <a:rPr lang="ar-IQ" b="1" dirty="0">
                <a:solidFill>
                  <a:schemeClr val="accent4">
                    <a:lumMod val="50000"/>
                  </a:schemeClr>
                </a:solidFill>
                <a:effectLst/>
                <a:latin typeface="Calibri" panose="020F0502020204030204" pitchFamily="34" charset="0"/>
                <a:ea typeface="Calibri" panose="020F0502020204030204" pitchFamily="34" charset="0"/>
                <a:cs typeface="Arial" panose="020B0604020202020204" pitchFamily="34" charset="0"/>
              </a:rPr>
              <a:t>                         لحظة تاريخية          ممكنات القوة       البيئة الإستراتيجية</a:t>
            </a:r>
          </a:p>
          <a:p>
            <a:pPr marL="0" indent="0" algn="ctr" rtl="1">
              <a:buNone/>
            </a:pPr>
            <a:endParaRPr lang="ar-IQ" dirty="0">
              <a:effectLst/>
              <a:latin typeface="Calibri" panose="020F0502020204030204" pitchFamily="34" charset="0"/>
              <a:ea typeface="Calibri" panose="020F0502020204030204" pitchFamily="34" charset="0"/>
              <a:cs typeface="Arial" panose="020B0604020202020204" pitchFamily="34" charset="0"/>
            </a:endParaRPr>
          </a:p>
          <a:p>
            <a:pPr marL="0" indent="0" algn="ctr" rtl="1">
              <a:buNone/>
            </a:pPr>
            <a:endParaRPr lang="ar-IQ" dirty="0">
              <a:latin typeface="Calibri" panose="020F0502020204030204" pitchFamily="34" charset="0"/>
              <a:ea typeface="Calibri" panose="020F0502020204030204" pitchFamily="34" charset="0"/>
              <a:cs typeface="Arial" panose="020B0604020202020204" pitchFamily="34" charset="0"/>
            </a:endParaRPr>
          </a:p>
          <a:p>
            <a:pPr marL="0" indent="0" algn="ctr" rtl="1">
              <a:buNone/>
            </a:pPr>
            <a:r>
              <a:rPr lang="ar-IQ" dirty="0">
                <a:latin typeface="Calibri" panose="020F0502020204030204" pitchFamily="34" charset="0"/>
                <a:ea typeface="Calibri" panose="020F0502020204030204" pitchFamily="34" charset="0"/>
                <a:cs typeface="Arial" panose="020B0604020202020204" pitchFamily="34" charset="0"/>
              </a:rPr>
              <a:t>                               </a:t>
            </a:r>
            <a:r>
              <a:rPr lang="ar-IQ" sz="2800" b="1" dirty="0">
                <a:latin typeface="Andalus" panose="02020603050405020304" pitchFamily="18" charset="-78"/>
                <a:ea typeface="Calibri" panose="020F0502020204030204" pitchFamily="34" charset="0"/>
                <a:cs typeface="Andalus" panose="02020603050405020304" pitchFamily="18" charset="-78"/>
              </a:rPr>
              <a:t>ثنائية التأثر والتأثير</a:t>
            </a:r>
            <a:r>
              <a:rPr lang="en-US" sz="2800" b="1" dirty="0">
                <a:latin typeface="Andalus" panose="02020603050405020304" pitchFamily="18" charset="-78"/>
                <a:ea typeface="Calibri" panose="020F0502020204030204" pitchFamily="34" charset="0"/>
                <a:cs typeface="Andalus" panose="02020603050405020304" pitchFamily="18" charset="-78"/>
              </a:rPr>
              <a:t> </a:t>
            </a:r>
            <a:endParaRPr lang="ar-IQ" sz="2800" b="1" dirty="0">
              <a:latin typeface="Andalus" panose="02020603050405020304" pitchFamily="18" charset="-78"/>
              <a:ea typeface="Calibri" panose="020F0502020204030204" pitchFamily="34" charset="0"/>
              <a:cs typeface="Andalus" panose="02020603050405020304" pitchFamily="18" charset="-78"/>
            </a:endParaRPr>
          </a:p>
          <a:p>
            <a:pPr marL="0" indent="0" algn="ctr" rtl="1">
              <a:buNone/>
            </a:pPr>
            <a:r>
              <a:rPr lang="ar-IQ" sz="2800" b="1" dirty="0">
                <a:latin typeface="Andalus" panose="02020603050405020304" pitchFamily="18" charset="-78"/>
                <a:ea typeface="Calibri" panose="020F0502020204030204" pitchFamily="34" charset="0"/>
                <a:cs typeface="Andalus" panose="02020603050405020304" pitchFamily="18" charset="-78"/>
              </a:rPr>
              <a:t>                                                       </a:t>
            </a:r>
          </a:p>
          <a:p>
            <a:pPr marL="0" indent="0" algn="ctr" rtl="1">
              <a:buNone/>
            </a:pPr>
            <a:endParaRPr lang="ar-IQ" sz="2800" b="1" dirty="0">
              <a:latin typeface="Andalus" panose="02020603050405020304" pitchFamily="18" charset="-78"/>
              <a:ea typeface="Calibri" panose="020F0502020204030204" pitchFamily="34" charset="0"/>
              <a:cs typeface="Andalus" panose="02020603050405020304" pitchFamily="18" charset="-78"/>
            </a:endParaRPr>
          </a:p>
          <a:p>
            <a:pPr marL="0" indent="0" algn="ctr" rtl="1">
              <a:buNone/>
            </a:pPr>
            <a:r>
              <a:rPr lang="ar-IQ" sz="2800" b="1" dirty="0">
                <a:latin typeface="Andalus" panose="02020603050405020304" pitchFamily="18" charset="-78"/>
                <a:ea typeface="Calibri" panose="020F0502020204030204" pitchFamily="34" charset="0"/>
                <a:cs typeface="Andalus" panose="02020603050405020304" pitchFamily="18" charset="-78"/>
              </a:rPr>
              <a:t>تنطبق على القوى الكبرى وبنسبة معينه القوى الإقليمية  </a:t>
            </a:r>
            <a:endParaRPr lang="ar-IQ" sz="2800" b="1" dirty="0">
              <a:effectLst/>
              <a:latin typeface="Andalus" panose="02020603050405020304" pitchFamily="18" charset="-78"/>
              <a:ea typeface="Calibri" panose="020F0502020204030204" pitchFamily="34" charset="0"/>
              <a:cs typeface="Andalus" panose="02020603050405020304" pitchFamily="18" charset="-78"/>
            </a:endParaRPr>
          </a:p>
        </p:txBody>
      </p:sp>
      <p:sp>
        <p:nvSpPr>
          <p:cNvPr id="4" name="Equals 3">
            <a:extLst>
              <a:ext uri="{FF2B5EF4-FFF2-40B4-BE49-F238E27FC236}">
                <a16:creationId xmlns:a16="http://schemas.microsoft.com/office/drawing/2014/main" id="{CE1D84AB-2879-497B-ACBF-BF381248896E}"/>
              </a:ext>
            </a:extLst>
          </p:cNvPr>
          <p:cNvSpPr/>
          <p:nvPr/>
        </p:nvSpPr>
        <p:spPr>
          <a:xfrm>
            <a:off x="6602506" y="4598895"/>
            <a:ext cx="1922930" cy="1250576"/>
          </a:xfrm>
          <a:prstGeom prst="mathEqua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35531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2A292B-6AC0-459C-9707-F1B09BD81AB6}"/>
              </a:ext>
            </a:extLst>
          </p:cNvPr>
          <p:cNvSpPr>
            <a:spLocks noGrp="1"/>
          </p:cNvSpPr>
          <p:nvPr>
            <p:ph idx="1"/>
          </p:nvPr>
        </p:nvSpPr>
        <p:spPr>
          <a:xfrm>
            <a:off x="1586753" y="685801"/>
            <a:ext cx="9808694" cy="4948518"/>
          </a:xfrm>
        </p:spPr>
        <p:txBody>
          <a:bodyPr/>
          <a:lstStyle/>
          <a:p>
            <a:pPr marL="0" marR="0" indent="0" algn="just" rtl="1">
              <a:lnSpc>
                <a:spcPct val="107000"/>
              </a:lnSpc>
              <a:spcBef>
                <a:spcPts val="0"/>
              </a:spcBef>
              <a:spcAft>
                <a:spcPts val="800"/>
              </a:spcAft>
              <a:buNone/>
            </a:pPr>
            <a:r>
              <a:rPr lang="ar-IQ" b="1" dirty="0">
                <a:effectLst/>
                <a:latin typeface="Calibri" panose="020F0502020204030204" pitchFamily="34" charset="0"/>
                <a:ea typeface="Calibri" panose="020F0502020204030204" pitchFamily="34" charset="0"/>
                <a:cs typeface="Simplified Arabic" panose="02020603050405020304" pitchFamily="18" charset="-78"/>
              </a:rPr>
              <a:t>هناك</a:t>
            </a:r>
            <a:r>
              <a:rPr lang="ar-IQ" dirty="0">
                <a:effectLst/>
                <a:latin typeface="Calibri" panose="020F0502020204030204" pitchFamily="34" charset="0"/>
                <a:ea typeface="Calibri" panose="020F0502020204030204" pitchFamily="34" charset="0"/>
                <a:cs typeface="Simplified Arabic" panose="02020603050405020304" pitchFamily="18" charset="-78"/>
              </a:rPr>
              <a:t> استعارتان للتعقيد، تناسب السياسة العالمية والامن القومي</a:t>
            </a:r>
            <a:r>
              <a:rPr lang="ar-IQ" baseline="30000" dirty="0">
                <a:effectLst/>
                <a:latin typeface="Calibri" panose="020F0502020204030204" pitchFamily="34" charset="0"/>
                <a:ea typeface="Calibri" panose="020F0502020204030204" pitchFamily="34" charset="0"/>
                <a:cs typeface="Simplified Arabic" panose="02020603050405020304" pitchFamily="18" charset="-78"/>
              </a:rPr>
              <a:t> </a:t>
            </a:r>
            <a:r>
              <a:rPr lang="en-US" baseline="30000" dirty="0">
                <a:effectLst/>
                <a:latin typeface="Calibri" panose="020F0502020204030204" pitchFamily="34" charset="0"/>
                <a:ea typeface="Calibri" panose="020F0502020204030204" pitchFamily="34" charset="0"/>
                <a:cs typeface="Simplified Arabic" panose="02020603050405020304" pitchFamily="18" charset="-78"/>
              </a:rPr>
              <a:t>:</a:t>
            </a:r>
            <a:r>
              <a:rPr lang="ar-IQ" dirty="0">
                <a:effectLst/>
                <a:latin typeface="Calibri" panose="020F0502020204030204" pitchFamily="34" charset="0"/>
                <a:ea typeface="Calibri" panose="020F0502020204030204" pitchFamily="34" charset="0"/>
                <a:cs typeface="Simplified Arabic" panose="02020603050405020304" pitchFamily="18" charset="-78"/>
              </a:rPr>
              <a:t>-</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spcBef>
                <a:spcPts val="0"/>
              </a:spcBef>
              <a:spcAft>
                <a:spcPts val="0"/>
              </a:spcAft>
            </a:pPr>
            <a:r>
              <a:rPr lang="ar-IQ" b="1" u="sng" dirty="0">
                <a:effectLst/>
                <a:latin typeface="Calibri" panose="020F0502020204030204" pitchFamily="34" charset="0"/>
                <a:ea typeface="Calibri" panose="020F0502020204030204" pitchFamily="34" charset="0"/>
                <a:cs typeface="Simplified Arabic" panose="02020603050405020304" pitchFamily="18" charset="-78"/>
              </a:rPr>
              <a:t>الاستعارة الأولى</a:t>
            </a:r>
            <a:r>
              <a:rPr lang="ar-IQ" u="sng" dirty="0">
                <a:effectLst/>
                <a:latin typeface="Calibri" panose="020F0502020204030204" pitchFamily="34" charset="0"/>
                <a:ea typeface="Calibri" panose="020F0502020204030204" pitchFamily="34" charset="0"/>
                <a:cs typeface="Simplified Arabic" panose="02020603050405020304" pitchFamily="18" charset="-78"/>
              </a:rPr>
              <a:t>:-</a:t>
            </a:r>
            <a:r>
              <a:rPr lang="ar-IQ" dirty="0">
                <a:effectLst/>
                <a:latin typeface="Calibri" panose="020F0502020204030204" pitchFamily="34" charset="0"/>
                <a:ea typeface="Calibri" panose="020F0502020204030204" pitchFamily="34" charset="0"/>
                <a:cs typeface="Simplified Arabic" panose="02020603050405020304" pitchFamily="18" charset="-78"/>
              </a:rPr>
              <a:t> تتمثل النظرية </a:t>
            </a:r>
            <a:r>
              <a:rPr lang="ar-IQ" dirty="0" err="1">
                <a:effectLst/>
                <a:latin typeface="Calibri" panose="020F0502020204030204" pitchFamily="34" charset="0"/>
                <a:ea typeface="Calibri" panose="020F0502020204030204" pitchFamily="34" charset="0"/>
                <a:cs typeface="Simplified Arabic" panose="02020603050405020304" pitchFamily="18" charset="-78"/>
              </a:rPr>
              <a:t>النيوتونية</a:t>
            </a:r>
            <a:r>
              <a:rPr lang="ar-IQ" dirty="0">
                <a:effectLst/>
                <a:latin typeface="Calibri" panose="020F0502020204030204" pitchFamily="34" charset="0"/>
                <a:ea typeface="Calibri" panose="020F0502020204030204" pitchFamily="34" charset="0"/>
                <a:cs typeface="Simplified Arabic" panose="02020603050405020304" pitchFamily="18" charset="-78"/>
              </a:rPr>
              <a:t> في وجود مجموعة من العناصر ، تتفاعل بشكل خطي او غير خطي، في كون ثابت وتبعاً للموضوع قيد المناقشة قد تكون هذهِ العناصر: دول ، جماعات اقتصادية ، او بيروقراطية ، او طبقية تمارس ضغوطاً على بعضا البعض داخل دولة معينة. قد تتزايد او تتناقص العناصر الفردية وتفاعلاتها، وقد يتغير موقعها في مجال العمل بمرور الوقت، لكن استمرار وجودها وكذلك استمرار النظام </a:t>
            </a:r>
            <a:r>
              <a:rPr lang="en-US" dirty="0">
                <a:latin typeface="Calibri" panose="020F0502020204030204" pitchFamily="34" charset="0"/>
                <a:ea typeface="Calibri" panose="020F0502020204030204" pitchFamily="34" charset="0"/>
                <a:cs typeface="Simplified Arabic" panose="02020603050405020304" pitchFamily="18" charset="-78"/>
              </a:rPr>
              <a:t>.</a:t>
            </a:r>
            <a:r>
              <a:rPr lang="ar-IQ" dirty="0">
                <a:effectLst/>
                <a:latin typeface="Calibri" panose="020F0502020204030204" pitchFamily="34" charset="0"/>
                <a:ea typeface="Calibri" panose="020F0502020204030204" pitchFamily="34" charset="0"/>
                <a:cs typeface="Arial" panose="020B0604020202020204" pitchFamily="34" charset="0"/>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spcBef>
                <a:spcPts val="0"/>
              </a:spcBef>
              <a:spcAft>
                <a:spcPts val="0"/>
              </a:spcAft>
            </a:pPr>
            <a:r>
              <a:rPr lang="ar-IQ" b="1" u="sng" dirty="0">
                <a:effectLst/>
                <a:latin typeface="Calibri" panose="020F0502020204030204" pitchFamily="34" charset="0"/>
                <a:ea typeface="Calibri" panose="020F0502020204030204" pitchFamily="34" charset="0"/>
                <a:cs typeface="Simplified Arabic" panose="02020603050405020304" pitchFamily="18" charset="-78"/>
              </a:rPr>
              <a:t>الاستعارة الثانية:</a:t>
            </a:r>
            <a:r>
              <a:rPr lang="ar-IQ" b="1" dirty="0">
                <a:effectLst/>
                <a:latin typeface="Calibri" panose="020F0502020204030204" pitchFamily="34" charset="0"/>
                <a:ea typeface="Calibri" panose="020F0502020204030204" pitchFamily="34" charset="0"/>
                <a:cs typeface="Simplified Arabic" panose="02020603050405020304" pitchFamily="18" charset="-78"/>
              </a:rPr>
              <a:t>-</a:t>
            </a:r>
            <a:r>
              <a:rPr lang="ar-IQ" dirty="0">
                <a:effectLst/>
                <a:latin typeface="Calibri" panose="020F0502020204030204" pitchFamily="34" charset="0"/>
                <a:ea typeface="Calibri" panose="020F0502020204030204" pitchFamily="34" charset="0"/>
                <a:cs typeface="Simplified Arabic" panose="02020603050405020304" pitchFamily="18" charset="-78"/>
              </a:rPr>
              <a:t>في نموذج</a:t>
            </a:r>
            <a:r>
              <a:rPr lang="ar-IQ" b="1" dirty="0">
                <a:effectLst/>
                <a:latin typeface="Calibri" panose="020F0502020204030204" pitchFamily="34" charset="0"/>
                <a:ea typeface="Calibri" panose="020F0502020204030204" pitchFamily="34" charset="0"/>
                <a:cs typeface="Simplified Arabic" panose="02020603050405020304" pitchFamily="18" charset="-78"/>
              </a:rPr>
              <a:t> </a:t>
            </a:r>
            <a:r>
              <a:rPr lang="ar-IQ" b="1" dirty="0" err="1">
                <a:effectLst/>
                <a:latin typeface="Calibri" panose="020F0502020204030204" pitchFamily="34" charset="0"/>
                <a:ea typeface="Calibri" panose="020F0502020204030204" pitchFamily="34" charset="0"/>
                <a:cs typeface="Simplified Arabic" panose="02020603050405020304" pitchFamily="18" charset="-78"/>
              </a:rPr>
              <a:t>بريغوجين</a:t>
            </a:r>
            <a:r>
              <a:rPr lang="ar-IQ" dirty="0">
                <a:effectLst/>
                <a:latin typeface="Calibri" panose="020F0502020204030204" pitchFamily="34" charset="0"/>
                <a:ea typeface="Calibri" panose="020F0502020204030204" pitchFamily="34" charset="0"/>
                <a:cs typeface="Simplified Arabic" panose="02020603050405020304" pitchFamily="18" charset="-78"/>
              </a:rPr>
              <a:t> </a:t>
            </a:r>
            <a:r>
              <a:rPr lang="en-US" dirty="0">
                <a:effectLst/>
                <a:latin typeface="Calibri" panose="020F0502020204030204" pitchFamily="34" charset="0"/>
                <a:ea typeface="Calibri" panose="020F0502020204030204" pitchFamily="34" charset="0"/>
                <a:cs typeface="Simplified Arabic" panose="02020603050405020304" pitchFamily="18" charset="-78"/>
              </a:rPr>
              <a:t> (</a:t>
            </a:r>
            <a:r>
              <a:rPr lang="en-US" b="1" dirty="0">
                <a:effectLst/>
                <a:latin typeface="Simplified Arabic" panose="02020603050405020304" pitchFamily="18" charset="-78"/>
                <a:ea typeface="Calibri" panose="020F0502020204030204" pitchFamily="34" charset="0"/>
              </a:rPr>
              <a:t>SOC</a:t>
            </a:r>
            <a:r>
              <a:rPr lang="en-US" dirty="0">
                <a:effectLst/>
                <a:latin typeface="Calibri" panose="020F0502020204030204" pitchFamily="34" charset="0"/>
                <a:ea typeface="Calibri" panose="020F0502020204030204" pitchFamily="34" charset="0"/>
                <a:cs typeface="Simplified Arabic" panose="02020603050405020304" pitchFamily="18" charset="-78"/>
              </a:rPr>
              <a:t>)</a:t>
            </a:r>
            <a:r>
              <a:rPr lang="en-US" baseline="30000" dirty="0">
                <a:effectLst/>
                <a:latin typeface="Simplified Arabic" panose="02020603050405020304" pitchFamily="18" charset="-78"/>
                <a:ea typeface="Calibri" panose="020F0502020204030204" pitchFamily="34" charset="0"/>
              </a:rPr>
              <a:t> </a:t>
            </a:r>
            <a:r>
              <a:rPr lang="ar-IQ" dirty="0">
                <a:effectLst/>
                <a:latin typeface="Calibri" panose="020F0502020204030204" pitchFamily="34" charset="0"/>
                <a:ea typeface="Calibri" panose="020F0502020204030204" pitchFamily="34" charset="0"/>
                <a:cs typeface="Simplified Arabic" panose="02020603050405020304" pitchFamily="18" charset="-78"/>
              </a:rPr>
              <a:t>تظهر العناصر وتختفي بفعل تفاعلاتها كجزء من عملية مستمرة ، وهكذا تنشأ الدول والجيوش والوحدات العسكرية والمدنية، وتنمو وتزدهر وتتدهور وتموت وتختفي كجزء من العملية التي تنشئ ايضاً، وتشوه وتذيب، البنى التي تشكل أجزاء واسساً منها ولو مؤقتاً باختصار: يحدد النظام عناصره الظاهرة بدلاً من العكس</a:t>
            </a:r>
            <a:r>
              <a:rPr lang="ar-IQ" baseline="30000" dirty="0">
                <a:effectLst/>
                <a:latin typeface="Calibri" panose="020F0502020204030204" pitchFamily="34" charset="0"/>
                <a:ea typeface="Calibri" panose="020F0502020204030204" pitchFamily="34" charset="0"/>
                <a:cs typeface="Simplified Arabic" panose="02020603050405020304" pitchFamily="18" charset="-78"/>
              </a:rPr>
              <a:t> </a:t>
            </a:r>
            <a:r>
              <a:rPr lang="en-US" baseline="30000" dirty="0">
                <a:latin typeface="Calibri" panose="020F0502020204030204" pitchFamily="34" charset="0"/>
                <a:ea typeface="Calibri" panose="020F0502020204030204" pitchFamily="34" charset="0"/>
                <a:cs typeface="Simplified Arabic" panose="02020603050405020304" pitchFamily="18" charset="-78"/>
              </a:rPr>
              <a:t>.</a:t>
            </a:r>
            <a:endParaRPr lang="ar-IQ" baseline="30000" dirty="0">
              <a:latin typeface="Calibri" panose="020F0502020204030204" pitchFamily="34" charset="0"/>
              <a:ea typeface="Calibri" panose="020F0502020204030204" pitchFamily="34" charset="0"/>
              <a:cs typeface="Simplified Arabic" panose="02020603050405020304" pitchFamily="18" charset="-78"/>
            </a:endParaRPr>
          </a:p>
          <a:p>
            <a:pPr marL="0" marR="0" algn="just" rtl="1">
              <a:spcBef>
                <a:spcPts val="0"/>
              </a:spcBef>
              <a:spcAft>
                <a:spcPts val="0"/>
              </a:spcAft>
            </a:pPr>
            <a:endParaRPr lang="en-US" baseline="30000" dirty="0">
              <a:latin typeface="Calibri" panose="020F0502020204030204" pitchFamily="34" charset="0"/>
              <a:ea typeface="Calibri" panose="020F0502020204030204" pitchFamily="34" charset="0"/>
              <a:cs typeface="Simplified Arabic" panose="02020603050405020304" pitchFamily="18" charset="-78"/>
            </a:endParaRPr>
          </a:p>
          <a:p>
            <a:pPr marL="0" marR="0" indent="0" algn="ctr" rtl="1">
              <a:spcBef>
                <a:spcPts val="0"/>
              </a:spcBef>
              <a:spcAft>
                <a:spcPts val="0"/>
              </a:spcAft>
              <a:buNone/>
            </a:pPr>
            <a:r>
              <a:rPr lang="ar-IQ" sz="4000" b="1" baseline="30000" dirty="0">
                <a:latin typeface="Arabic Typesetting" panose="03020402040406030203" pitchFamily="66" charset="-78"/>
                <a:ea typeface="Calibri" panose="020F0502020204030204" pitchFamily="34" charset="0"/>
                <a:cs typeface="Arabic Typesetting" panose="03020402040406030203" pitchFamily="66" charset="-78"/>
              </a:rPr>
              <a:t>المخطط رقم(2) الأنظمة السياسية والتعقيد</a:t>
            </a:r>
            <a:endParaRPr lang="en-US" sz="4000" b="1" dirty="0">
              <a:effectLst/>
              <a:latin typeface="Arabic Typesetting" panose="03020402040406030203" pitchFamily="66" charset="-78"/>
              <a:ea typeface="Calibri" panose="020F0502020204030204" pitchFamily="34" charset="0"/>
              <a:cs typeface="Arabic Typesetting" panose="03020402040406030203" pitchFamily="66" charset="-78"/>
            </a:endParaRPr>
          </a:p>
          <a:p>
            <a:pPr marL="0" indent="0">
              <a:buNone/>
            </a:pPr>
            <a:endParaRPr lang="en-US" dirty="0"/>
          </a:p>
        </p:txBody>
      </p:sp>
    </p:spTree>
    <p:extLst>
      <p:ext uri="{BB962C8B-B14F-4D97-AF65-F5344CB8AC3E}">
        <p14:creationId xmlns:p14="http://schemas.microsoft.com/office/powerpoint/2010/main" val="232679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5B1D90-9BAF-448A-86F0-41521B24421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057401" y="887505"/>
            <a:ext cx="7086600" cy="5150223"/>
          </a:xfrm>
          <a:prstGeom prst="rect">
            <a:avLst/>
          </a:prstGeom>
        </p:spPr>
      </p:pic>
    </p:spTree>
    <p:extLst>
      <p:ext uri="{BB962C8B-B14F-4D97-AF65-F5344CB8AC3E}">
        <p14:creationId xmlns:p14="http://schemas.microsoft.com/office/powerpoint/2010/main" val="16236214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2979</TotalTime>
  <Words>1664</Words>
  <Application>Microsoft Office PowerPoint</Application>
  <PresentationFormat>Widescreen</PresentationFormat>
  <Paragraphs>64</Paragraphs>
  <Slides>18</Slides>
  <Notes>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Andalus</vt:lpstr>
      <vt:lpstr>Arabic Typesetting</vt:lpstr>
      <vt:lpstr>Arial</vt:lpstr>
      <vt:lpstr>Bierstadt</vt:lpstr>
      <vt:lpstr>Calibri</vt:lpstr>
      <vt:lpstr>Corbel</vt:lpstr>
      <vt:lpstr>NotoSans-Regular</vt:lpstr>
      <vt:lpstr>Simplified Arabic</vt:lpstr>
      <vt:lpstr>Times New Roman</vt:lpstr>
      <vt:lpstr>Parallax</vt:lpstr>
      <vt:lpstr>التعقيد والنقلات المضادة : المداخلات الإستراتيجية      زهراء حسن كاظم</vt:lpstr>
      <vt:lpstr>PowerPoint Presentation</vt:lpstr>
      <vt:lpstr>المداخلة الثانية ::- روايات ملهمة عن معهد سانتا فيه ، حيث نشأت نظرية التعقيد بفضل جهود الاقتصاديين والاحصائيين وعلماء الحاسوب والرياضيين وعلماء الاحياء والفيزيائيين وعلماء السياسة في تعاون مطول وناجح مختلف التخصصات ، قصص عن كيفية تطوير "برايان آرثر" لمفهوم العوائد المتزايدة في علم الاقتصاد ، وكيف طورّ "جون اتش هولاند" خوارزميات جينية يمكن ان تفضي الى نظرية رياضية قادرة على استبيان حزمة من الأنظمة التكيفية المعقدة ، وكيف انشأ "ستيوارت كوفمان" محاكاة حاسوبية لعوامل مجردة متفاعلة قد تكشف عن الاليات الداخلية لأنظمة كبيرة ومعقدة كالولايات المتحدة .وكيف انشأ "بير باك" التنظيم الذاتي الحرجة التي سمحت باستنتاجات حول كيفية دخول الأنظمة الاجتماعية في حالات حرجة تهدد استقرارها. وكيف ضغط "مواري جيل مان" على زملائه لصياغة منظور التطور المشترك حيث تتفاعل العوامل لتشكيل شبكات معقدة من الترابط. كل هذهِ القصص اشارت الى ان التقدم نحو الأنظمة المعقدة سيؤتي ثماره لا محاله.  </vt:lpstr>
      <vt:lpstr>المداخلة الثالثة :يّرجع (جيل مان) اصل كلمة التعقيد الى كلمة (PLEXUS) تعني " مضفر او متشابك " ومنها اشتقت كلمة (COMPLEXUS)التي تعني مضفر معاً.  غير ان "هربرت سيمون" فطّن الى ان النظام المعقد يتكون من عدد كبير من الأجزاء التي تتفاعل بطريقة غير بسيطة. اما "ماليريت" فأن التعقيد يُشابه عدد مكونات النظام وترابط هذهِ المكونات، وعدم خطية عناصر النظام.   المخطط رقم(1) فروض التعقيد</vt:lpstr>
      <vt:lpstr>PowerPoint Presentation</vt:lpstr>
      <vt:lpstr>     المداخلة الرابعة : يكمّن جوهر التعقيد في النظام التكيفي المعقد ليس مجموعة من الأنشطة غير المترابطة، بل نظام متكامل معقد، متضمناً مجموعة ثابتة من الترتيبات، يتميز هذا النظام بمجموعة من الأجزاء المترابطة، كل جزء منها قادر على ان يكون كياناً مستقلاً قادراً من خلال تصرفه المستقل على التأثير في الأجزاء الأخرى. وجميعها اما ان تتبع سلوكاً نمطياً للحفاظ على روتينها اليومي، او ان تخرج عن هذا الروتين عندما تتطلب التحديات الجديدة استجابات وانماطاً جديدة. ان العلاقات المتبادلة بين هذه الكيانات هي ما يجعلها نظاماً. اما قدرة هذه الكيانات على الخروج عن الروتين، وبالتالي بدء عمليات تغذية راجعة غير مألوفة، فهي ما يجعل النظام معقد. اما قدرة هذه الكيانات على التعامل الجماعي مع التحديات الجديدة فهي ما يجعلها أنظمة تكيفية. وهكذا يمكن لمنظور التعقيد ان يكون دليلاً لفهم عالم مجزأ وللتنظير في حدوده .   المداخلة الخامسة: - بوجهة نظر مضادة ل "غاري بروير ومارتن شوبيك " " عند تطبيق الرياضيات على الشؤون الإنسانية، بما في ذلك الحرب، يجب عدم الخلط بين القدرة على حل النماذج والقدرة على صياغة النموذج الصحيح او المناسب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المداخلة الخامسة عشر :ترمز كلية الحرب الامريكية للبيئة الإستراتيجية  باختصار مكون من أربعة حروف  (VUCA) حيث:- نظام عالمي حافل بتهديدات كثيرة ومثيرة للشكوك، والصراع متأصل فيه وهو غير قابل للتنبؤ، .... باختصار: هذهِ البيئة تتسم بالتقلب والتوجس والتعقيد والغموض، يقابلها امنياً: السيطرة على التقلب، وإدارة الهواجس، وتبسيط التعقيدات، وكشف الغموض. وكل ذلك لابد ان يتم وفق شروط وظروف ملائمة لمصالح العراق ومنسجمة مع توجيهات سياستهُ العليا.  توصّل (تشارلز برنارد) في كتابه "وظائف التنفيذ" ان إدارة الامن، هي عملية تعتمد على الحس والبديهية ولا يمكن وضعها في قالب رسمي يلتزم به من هم في الميدان، بل لا بد للحكومة من تخطيط إستراتيجي عمادهُ الموهبة في الشعور السليم بمجريات الأمور والحكم الصائب عليها والقدرة على الإحساس بما وراء الحدث وتجزئة الاحداث وتحليلها والموازنة بينها وإعادة تركيبها. ولا يتحقق ذلك دون بناء مقتربات اتساق بين السياسة والامن بما يوازي الطموح الوطني للعراق كدولة.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Vete 4</dc:creator>
  <cp:lastModifiedBy>Vete 4</cp:lastModifiedBy>
  <cp:revision>431</cp:revision>
  <dcterms:created xsi:type="dcterms:W3CDTF">2024-11-20T10:31:55Z</dcterms:created>
  <dcterms:modified xsi:type="dcterms:W3CDTF">2026-04-11T11:41:54Z</dcterms:modified>
</cp:coreProperties>
</file>